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264" r:id="rId3"/>
    <p:sldId id="311" r:id="rId4"/>
    <p:sldId id="320" r:id="rId5"/>
    <p:sldId id="319" r:id="rId6"/>
    <p:sldId id="268" r:id="rId7"/>
    <p:sldId id="270" r:id="rId8"/>
    <p:sldId id="273" r:id="rId9"/>
    <p:sldId id="285" r:id="rId10"/>
    <p:sldId id="274" r:id="rId11"/>
    <p:sldId id="283" r:id="rId12"/>
    <p:sldId id="307" r:id="rId13"/>
    <p:sldId id="272" r:id="rId14"/>
    <p:sldId id="275" r:id="rId15"/>
    <p:sldId id="308" r:id="rId16"/>
    <p:sldId id="282" r:id="rId17"/>
    <p:sldId id="312" r:id="rId18"/>
    <p:sldId id="281" r:id="rId19"/>
    <p:sldId id="310" r:id="rId20"/>
    <p:sldId id="322" r:id="rId21"/>
    <p:sldId id="278" r:id="rId22"/>
    <p:sldId id="328" r:id="rId23"/>
    <p:sldId id="303" r:id="rId24"/>
    <p:sldId id="304" r:id="rId25"/>
    <p:sldId id="280" r:id="rId26"/>
    <p:sldId id="323" r:id="rId27"/>
    <p:sldId id="279" r:id="rId28"/>
    <p:sldId id="284" r:id="rId29"/>
    <p:sldId id="271" r:id="rId30"/>
    <p:sldId id="313" r:id="rId31"/>
    <p:sldId id="314" r:id="rId32"/>
    <p:sldId id="265" r:id="rId33"/>
    <p:sldId id="305" r:id="rId34"/>
    <p:sldId id="333" r:id="rId35"/>
    <p:sldId id="306" r:id="rId36"/>
    <p:sldId id="302" r:id="rId37"/>
    <p:sldId id="315" r:id="rId38"/>
    <p:sldId id="294" r:id="rId39"/>
    <p:sldId id="329" r:id="rId40"/>
    <p:sldId id="295" r:id="rId41"/>
    <p:sldId id="291" r:id="rId42"/>
    <p:sldId id="297" r:id="rId43"/>
    <p:sldId id="331" r:id="rId44"/>
    <p:sldId id="298" r:id="rId45"/>
    <p:sldId id="292" r:id="rId46"/>
    <p:sldId id="299" r:id="rId47"/>
    <p:sldId id="318" r:id="rId48"/>
    <p:sldId id="266" r:id="rId49"/>
    <p:sldId id="330" r:id="rId50"/>
    <p:sldId id="332" r:id="rId51"/>
    <p:sldId id="326" r:id="rId52"/>
    <p:sldId id="287" r:id="rId53"/>
    <p:sldId id="286" r:id="rId54"/>
    <p:sldId id="321" r:id="rId5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4013D84-12CD-45C0-BACA-282C5E2E420C}">
          <p14:sldIdLst>
            <p14:sldId id="257"/>
          </p14:sldIdLst>
        </p14:section>
        <p14:section name="Introduction" id="{66A99579-3045-4EDA-BDFA-B21712C9B5B6}">
          <p14:sldIdLst>
            <p14:sldId id="264"/>
            <p14:sldId id="311"/>
            <p14:sldId id="320"/>
            <p14:sldId id="319"/>
            <p14:sldId id="268"/>
          </p14:sldIdLst>
        </p14:section>
        <p14:section name="PHEGBWYT: Introduction" id="{D544F8D8-33C5-4C8D-A8F7-898F86AD294D}">
          <p14:sldIdLst>
            <p14:sldId id="270"/>
            <p14:sldId id="273"/>
            <p14:sldId id="285"/>
          </p14:sldIdLst>
        </p14:section>
        <p14:section name="PHEGBWYT: Domain Gap" id="{58A67E20-1D47-4DD4-9EAD-D173D42312B8}">
          <p14:sldIdLst>
            <p14:sldId id="274"/>
            <p14:sldId id="283"/>
            <p14:sldId id="307"/>
            <p14:sldId id="272"/>
            <p14:sldId id="275"/>
            <p14:sldId id="308"/>
            <p14:sldId id="282"/>
            <p14:sldId id="312"/>
            <p14:sldId id="281"/>
            <p14:sldId id="310"/>
            <p14:sldId id="322"/>
            <p14:sldId id="278"/>
            <p14:sldId id="328"/>
            <p14:sldId id="303"/>
            <p14:sldId id="304"/>
          </p14:sldIdLst>
        </p14:section>
        <p14:section name="PHEGBWYT: One-shot Imitation from YouTube" id="{FD9AF677-7BC4-4B45-BA08-426C620BF6EC}">
          <p14:sldIdLst>
            <p14:sldId id="280"/>
            <p14:sldId id="323"/>
            <p14:sldId id="279"/>
          </p14:sldIdLst>
        </p14:section>
        <p14:section name="PHEGBWYT: Analysis" id="{9FA46955-E2AD-4A7C-8CB5-88B5B53352DB}">
          <p14:sldIdLst>
            <p14:sldId id="284"/>
          </p14:sldIdLst>
        </p14:section>
        <p14:section name="KDRL: Introduction" id="{6372BA9C-527D-4AF5-8F5D-9CB219BBCB2A}">
          <p14:sldIdLst>
            <p14:sldId id="271"/>
            <p14:sldId id="313"/>
          </p14:sldIdLst>
        </p14:section>
        <p14:section name="KDRL: Learning" id="{90D92E6D-5DF8-40CA-B86C-45047091D529}">
          <p14:sldIdLst>
            <p14:sldId id="314"/>
            <p14:sldId id="265"/>
            <p14:sldId id="305"/>
            <p14:sldId id="333"/>
            <p14:sldId id="306"/>
            <p14:sldId id="302"/>
            <p14:sldId id="315"/>
          </p14:sldIdLst>
        </p14:section>
        <p14:section name="KDRL: Analysis" id="{14C586B3-2652-42C5-B7F4-ED904639CC0A}">
          <p14:sldIdLst>
            <p14:sldId id="294"/>
            <p14:sldId id="329"/>
            <p14:sldId id="295"/>
            <p14:sldId id="291"/>
            <p14:sldId id="297"/>
            <p14:sldId id="331"/>
            <p14:sldId id="298"/>
            <p14:sldId id="292"/>
            <p14:sldId id="299"/>
            <p14:sldId id="318"/>
          </p14:sldIdLst>
        </p14:section>
        <p14:section name="Conclusion" id="{04A2E944-3351-4549-9E9C-7FB1A255B851}">
          <p14:sldIdLst>
            <p14:sldId id="266"/>
            <p14:sldId id="330"/>
            <p14:sldId id="332"/>
            <p14:sldId id="326"/>
          </p14:sldIdLst>
        </p14:section>
        <p14:section name="Appendix" id="{F4F827AC-3FDC-405D-B9B4-42A85E208086}">
          <p14:sldIdLst>
            <p14:sldId id="287"/>
            <p14:sldId id="286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CA8"/>
    <a:srgbClr val="00B050"/>
    <a:srgbClr val="FF0000"/>
    <a:srgbClr val="FBD2C7"/>
    <a:srgbClr val="EAF2BD"/>
    <a:srgbClr val="E8F1B7"/>
    <a:srgbClr val="DAECC1"/>
    <a:srgbClr val="55B855"/>
    <a:srgbClr val="C00000"/>
    <a:srgbClr val="01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0533" autoAdjust="0"/>
  </p:normalViewPr>
  <p:slideViewPr>
    <p:cSldViewPr snapToGrid="0">
      <p:cViewPr varScale="1">
        <p:scale>
          <a:sx n="79" d="100"/>
          <a:sy n="79" d="100"/>
        </p:scale>
        <p:origin x="26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7C01C-7045-4D8E-89BE-4E14B12FC186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F5D80-C612-4355-BE84-E77A21428CB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859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0307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946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9884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098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8169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4749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3682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6462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9969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303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565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988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Zeigen, dass man das normalerweise nicht kann.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8630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3139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997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0501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0098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5D80-C612-4355-BE84-E77A21428CB8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176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EC19D6-34B5-4D2C-A25F-66839EC00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3956C5-AC99-4501-8B5C-062180E56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C2FA13-B7CC-45AA-8967-51EAAC03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41DE8C-7B8E-4260-BA1D-DD1F4467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5F433E-7938-4EC3-844A-BAF1CC8DF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445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D9D9D0-930E-41A4-8B11-42DB85102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7C3B841-0307-4B4D-97E5-91F2FDA44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660884-8C49-4325-96BC-21C13236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9F208E-ED44-469B-962C-0FBB7C97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CABA89-48DF-45FF-982F-71CCDC7D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88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69508E7-2E38-4004-92C8-19A0EC6255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D6A9CB-0D6F-4F33-84A8-0D6A0DD57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1CA063-EE74-46DB-9D8C-6B10CA81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16A2D7-AAE8-49E5-A60F-6E475234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9C6D87-8AB7-4967-AADD-7B276D5B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926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3E330-ACDB-4EFA-9481-1B556995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C9F3CD-4DBF-4CEF-B7C3-EA95610A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DFD0AA-B786-480F-800E-BB102204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AE201E-5D80-45B6-A5BC-5FCB0070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595FE5-0F4C-4C19-B115-9E6C171C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025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382B1-FF8B-4AE8-8D7E-B159D39CB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5791FB-144A-4558-8903-650AE3133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7CDFF0-E762-44BD-AACC-6AE63BD6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760AC1-E3BC-445B-ABD2-5B6D2F8B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9D9328-A5B5-42F7-AA29-7408F92C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302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0E975-8547-4125-A1AB-DC91DF67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33025B-2FD3-4FAF-892D-0F3A13BFD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466AAD-D771-4712-804A-57A8CE97F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2895C0-2376-4E51-BEE8-1B0E691D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35892B-089B-423E-8909-E6CEE176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A508EE-7823-4394-9B05-300F91CC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204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EDF7D-4882-4546-BEEC-7FD4D27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CA154E-1F5D-49C6-8603-565A737F7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5AB0FF-6B82-4E9F-B60A-485436249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60F0DF-6BF2-4FDF-B611-E4BD02D00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23428C9-8E92-4348-A6E2-1E5B2E002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233229-2FA3-4405-B16F-9B8BC557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67A69C-9425-44F2-9D00-B102EC62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CEA2BB2-C191-4851-BD03-2109C07C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30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0CA42-6288-44D0-AD01-55E90FE0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07C63E-1DCA-43FD-97DC-E4541CD8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40854F-EACB-4B2F-8120-94C05707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902B04-31D4-4A21-8EA3-6608012F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44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DBCFD5-7D52-406D-B030-990D61882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48F8EB-E793-4028-B9CA-5476CF1C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7200DF-CD1A-4761-8BB1-8757B5CD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460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4F5A2-7187-489D-8DE0-AE7CF39D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92299-8296-4CD8-84CB-9818444B2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F09B20-BE08-48D5-BE86-AF6FB7BB5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06C6FE-5E46-4FD3-8029-6A7167E1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D0818D-2201-41BC-BFDA-345D934A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E8D393-BDF6-45DC-AB4C-33E67639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382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735CF-6550-46DC-A6E7-11D554D1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4508ED2-5BFC-456D-B818-D957D0A8C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8DCF6C-A965-44A4-8220-4043C6F8A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3A299B-430A-42D1-92BE-3A09A5C2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DBEE16-2174-47B9-B883-860A0AE3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CDCC93-2A5A-4504-973F-3C84A337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190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3F614E-15BB-41DD-B79C-B1A2EAC0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8FB500-C205-4A6E-AC04-FAA2E712C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612B0B-1595-4F0C-8C92-E1B24359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A909-60CE-49DF-B875-DABF369AB3CA}" type="datetimeFigureOut">
              <a:rPr lang="de-CH" smtClean="0"/>
              <a:t>25.03.2019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1E0FDE-A3E9-46C6-ACD1-0EF703665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DB4987-166D-4ABB-85F8-A3C7917AD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9014-7C6A-4A08-89B5-120A9CC907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356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yxPAYhQ-Vo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49.png"/><Relationship Id="rId5" Type="http://schemas.openxmlformats.org/officeDocument/2006/relationships/image" Target="../media/image19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hUqfLjvONY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9.png"/><Relationship Id="rId3" Type="http://schemas.openxmlformats.org/officeDocument/2006/relationships/tags" Target="../tags/tag7.xml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1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tags" Target="../tags/tag8.xml"/><Relationship Id="rId9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sJtgmAhFF4" TargetMode="External"/><Relationship Id="rId13" Type="http://schemas.openxmlformats.org/officeDocument/2006/relationships/hyperlink" Target="https://www.youtube.com/watch?v=RyxPAYhQ-Vo" TargetMode="External"/><Relationship Id="rId3" Type="http://schemas.openxmlformats.org/officeDocument/2006/relationships/hyperlink" Target="https://www.youtube.com/watch?v=hM5M2Fu0RtY" TargetMode="External"/><Relationship Id="rId7" Type="http://schemas.openxmlformats.org/officeDocument/2006/relationships/hyperlink" Target="https://www.youtube.com/watch?v=iMEBSQJYaAY" TargetMode="External"/><Relationship Id="rId12" Type="http://schemas.openxmlformats.org/officeDocument/2006/relationships/hyperlink" Target="https://www.youtube.com/watch?v=I5itifmdrEo" TargetMode="External"/><Relationship Id="rId2" Type="http://schemas.openxmlformats.org/officeDocument/2006/relationships/hyperlink" Target="https://www.youtube.com/watch?v=sBoVGqiSzr4" TargetMode="External"/><Relationship Id="rId16" Type="http://schemas.openxmlformats.org/officeDocument/2006/relationships/hyperlink" Target="https://www.youtube.com/watch?v=sYbBgkP9a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Z7ekwI7oMI" TargetMode="External"/><Relationship Id="rId11" Type="http://schemas.openxmlformats.org/officeDocument/2006/relationships/hyperlink" Target="https://www.youtube.com/watch?v=3XMJR7z2KMc" TargetMode="External"/><Relationship Id="rId5" Type="http://schemas.openxmlformats.org/officeDocument/2006/relationships/hyperlink" Target="https://www.youtube.com/watch?v=2AYaxTiWKoY" TargetMode="External"/><Relationship Id="rId15" Type="http://schemas.openxmlformats.org/officeDocument/2006/relationships/hyperlink" Target="https://www.youtube.com/watch?v=SuZVyOlgVek" TargetMode="External"/><Relationship Id="rId10" Type="http://schemas.openxmlformats.org/officeDocument/2006/relationships/hyperlink" Target="https://www.youtube.com/watch?v=luDm-ieOOmA" TargetMode="External"/><Relationship Id="rId4" Type="http://schemas.openxmlformats.org/officeDocument/2006/relationships/hyperlink" Target="https://www.youtube.com/watch?v=pF6xCZA72o0" TargetMode="External"/><Relationship Id="rId9" Type="http://schemas.openxmlformats.org/officeDocument/2006/relationships/hyperlink" Target="https://www.youtube.com/watch?v=DhUqfLjvONY" TargetMode="External"/><Relationship Id="rId14" Type="http://schemas.openxmlformats.org/officeDocument/2006/relationships/hyperlink" Target="https://www.youtube.com/watch?v=6zXXZvVvTF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5itifmdrEo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XMJR7z2KMc?feature=oembe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82.png"/><Relationship Id="rId4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uDm-ieOOmA?feature=oembed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F73D2-DB93-4580-9767-AD0DF085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Learning from Artificial Demonstrations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A2817B-2C03-4395-B44A-7EC6267A16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Lioba Heimbach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Seminar in Deep Reinforcement Learning</a:t>
            </a:r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ETH Zürich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Mar 26 2019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E258A15-B8A3-49E0-8287-A40F5028C8FD}"/>
              </a:ext>
            </a:extLst>
          </p:cNvPr>
          <p:cNvGrpSpPr/>
          <p:nvPr/>
        </p:nvGrpSpPr>
        <p:grpSpPr>
          <a:xfrm flipH="1">
            <a:off x="1139371" y="2193476"/>
            <a:ext cx="4107543" cy="3615636"/>
            <a:chOff x="1436914" y="2178763"/>
            <a:chExt cx="4107543" cy="361563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1E2C973-F464-49D9-9CAA-843A7F2C7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3" t="5052" r="18526" b="3789"/>
            <a:stretch/>
          </p:blipFill>
          <p:spPr>
            <a:xfrm>
              <a:off x="3287486" y="2178763"/>
              <a:ext cx="2256971" cy="327455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FAE868C-F6AD-4742-BB12-FBB0780BE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26" b="98445" l="9658" r="89940">
                          <a14:foregroundMark x1="53521" y1="21172" x2="53521" y2="21172"/>
                          <a14:foregroundMark x1="51710" y1="8971" x2="51710" y2="8971"/>
                          <a14:foregroundMark x1="48290" y1="4665" x2="48290" y2="4665"/>
                          <a14:foregroundMark x1="57344" y1="91029" x2="57344" y2="91029"/>
                          <a14:foregroundMark x1="19920" y1="98445" x2="19920" y2="98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81"/>
            <a:stretch/>
          </p:blipFill>
          <p:spPr>
            <a:xfrm>
              <a:off x="1436914" y="2936227"/>
              <a:ext cx="1850572" cy="2858172"/>
            </a:xfrm>
            <a:prstGeom prst="rect">
              <a:avLst/>
            </a:prstGeom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7E883EE-47BB-4FA1-99F5-3ECB3D7FF647}"/>
              </a:ext>
            </a:extLst>
          </p:cNvPr>
          <p:cNvSpPr txBox="1"/>
          <p:nvPr/>
        </p:nvSpPr>
        <p:spPr>
          <a:xfrm>
            <a:off x="8693928" y="6596390"/>
            <a:ext cx="3498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student by Adrien Coquet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170173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E491F-E1D2-45C9-AC71-31A9D871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sz="3800" dirty="0">
                <a:latin typeface="Century Gothic" panose="020B0502020202020204" pitchFamily="34" charset="0"/>
              </a:rPr>
              <a:t>Domain Gap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1A6AE4A1-1B9A-4636-9245-4178EF581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372" r="2951"/>
          <a:stretch/>
        </p:blipFill>
        <p:spPr>
          <a:xfrm>
            <a:off x="6273269" y="4167808"/>
            <a:ext cx="3622654" cy="2160000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896C02A-8718-4881-BCF8-00BE572E3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8" b="14064"/>
          <a:stretch/>
        </p:blipFill>
        <p:spPr>
          <a:xfrm>
            <a:off x="1604350" y="4167808"/>
            <a:ext cx="4304079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C4ED3AD-EDDA-47D5-AC2B-5D561313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5346" r="672" b="5955"/>
          <a:stretch/>
        </p:blipFill>
        <p:spPr>
          <a:xfrm>
            <a:off x="838200" y="1703075"/>
            <a:ext cx="3196408" cy="21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6B78A36-AD82-483A-BAFE-CE0F17840C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4646" r="12726" b="788"/>
          <a:stretch/>
        </p:blipFill>
        <p:spPr>
          <a:xfrm>
            <a:off x="8314264" y="1703075"/>
            <a:ext cx="3039536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695222-4DA6-48A8-8851-6EB1498E46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38" t="13465" r="11994" b="17200"/>
          <a:stretch/>
        </p:blipFill>
        <p:spPr>
          <a:xfrm>
            <a:off x="4399448" y="1690688"/>
            <a:ext cx="3549975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E0B2574-4EDE-44EF-8463-4F2366B9D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5346" r="672" b="5955"/>
          <a:stretch/>
        </p:blipFill>
        <p:spPr>
          <a:xfrm>
            <a:off x="838200" y="1698052"/>
            <a:ext cx="3196408" cy="21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124FBD5-C8F0-4800-BABF-B35CC845B8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5000"/>
          </a:blip>
          <a:srcRect l="12038" t="13465" r="11994" b="17200"/>
          <a:stretch/>
        </p:blipFill>
        <p:spPr>
          <a:xfrm>
            <a:off x="4395542" y="1690688"/>
            <a:ext cx="3549975" cy="21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DFB7639-FAE8-4353-901B-C977A59116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4646" r="12726" b="788"/>
          <a:stretch/>
        </p:blipFill>
        <p:spPr>
          <a:xfrm>
            <a:off x="8314264" y="1698052"/>
            <a:ext cx="3039536" cy="216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B607DA6-3010-4BBE-9913-3EF0ED9DA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0658" b="14064"/>
          <a:stretch/>
        </p:blipFill>
        <p:spPr>
          <a:xfrm>
            <a:off x="1604349" y="4167808"/>
            <a:ext cx="4304079" cy="2160000"/>
          </a:xfrm>
          <a:prstGeom prst="rect">
            <a:avLst/>
          </a:prstGeom>
        </p:spPr>
      </p:pic>
      <p:pic>
        <p:nvPicPr>
          <p:cNvPr id="17" name="Inhaltsplatzhalter 9">
            <a:extLst>
              <a:ext uri="{FF2B5EF4-FFF2-40B4-BE49-F238E27FC236}">
                <a16:creationId xmlns:a16="http://schemas.microsoft.com/office/drawing/2014/main" id="{67DDD475-68DB-4A44-AD5C-3142EDC97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372" r="2951"/>
          <a:stretch/>
        </p:blipFill>
        <p:spPr>
          <a:xfrm>
            <a:off x="6273269" y="4167808"/>
            <a:ext cx="3622654" cy="2160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F91AA79-05BF-4830-8330-B2C7A6E09115}"/>
              </a:ext>
            </a:extLst>
          </p:cNvPr>
          <p:cNvSpPr/>
          <p:nvPr/>
        </p:nvSpPr>
        <p:spPr>
          <a:xfrm>
            <a:off x="3531697" y="3535930"/>
            <a:ext cx="5128606" cy="95400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learn a common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8499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09C2E-2B8F-4C84-9C1D-957DFFFA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1944" cy="720445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Pixel Embedding Space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E7DEC5-1205-4CD8-A5DA-85BBDC782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r="3773"/>
          <a:stretch/>
        </p:blipFill>
        <p:spPr>
          <a:xfrm>
            <a:off x="1249661" y="4019830"/>
            <a:ext cx="3405583" cy="20574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BE629B3-1F54-41AB-8C47-DCDF5425C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2740"/>
          <a:stretch/>
        </p:blipFill>
        <p:spPr>
          <a:xfrm>
            <a:off x="1589630" y="1468700"/>
            <a:ext cx="2725643" cy="2057400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3EC9E95-DE08-4638-AEE8-BE2BA78B5AEB}"/>
              </a:ext>
            </a:extLst>
          </p:cNvPr>
          <p:cNvSpPr/>
          <p:nvPr/>
        </p:nvSpPr>
        <p:spPr>
          <a:xfrm>
            <a:off x="7244912" y="2729552"/>
            <a:ext cx="180000" cy="1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A488678-8593-4513-93EC-136B5400C77D}"/>
              </a:ext>
            </a:extLst>
          </p:cNvPr>
          <p:cNvSpPr/>
          <p:nvPr/>
        </p:nvSpPr>
        <p:spPr>
          <a:xfrm>
            <a:off x="9847688" y="4346485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9C6BB76-EA18-4779-AAE1-D099CEAA9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1589630" y="1468700"/>
            <a:ext cx="2725643" cy="20574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8EBEC8-096D-441B-A02C-5ABA0AA65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3717"/>
          <a:stretch/>
        </p:blipFill>
        <p:spPr>
          <a:xfrm>
            <a:off x="1249661" y="4019830"/>
            <a:ext cx="3405583" cy="20574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ECB2527-745C-4CDC-85F0-D31E592C31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1589630" y="1468700"/>
            <a:ext cx="2725643" cy="20574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BFC40CB-FCA3-4881-9197-1816495B94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r="3727"/>
          <a:stretch/>
        </p:blipFill>
        <p:spPr>
          <a:xfrm>
            <a:off x="1249661" y="4016082"/>
            <a:ext cx="3405583" cy="20574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F21412-8C83-4731-8156-AAC0E6625E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r="12886"/>
          <a:stretch/>
        </p:blipFill>
        <p:spPr>
          <a:xfrm>
            <a:off x="1589646" y="1468700"/>
            <a:ext cx="2725607" cy="2057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451DD7-2A30-44DF-8100-B981B8F932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364" r="3659" b="-183"/>
          <a:stretch/>
        </p:blipFill>
        <p:spPr>
          <a:xfrm>
            <a:off x="1249973" y="4025456"/>
            <a:ext cx="3405583" cy="205365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CBAAC9C1-F85D-4F8B-9112-2354F85F6B03}"/>
              </a:ext>
            </a:extLst>
          </p:cNvPr>
          <p:cNvSpPr/>
          <p:nvPr/>
        </p:nvSpPr>
        <p:spPr>
          <a:xfrm>
            <a:off x="10255646" y="4176340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30A9648-7BE6-49B6-877D-9EC176959FD2}"/>
              </a:ext>
            </a:extLst>
          </p:cNvPr>
          <p:cNvSpPr/>
          <p:nvPr/>
        </p:nvSpPr>
        <p:spPr>
          <a:xfrm>
            <a:off x="10669386" y="4436485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889B28B-30F4-42B0-BE72-4873F6DE8486}"/>
              </a:ext>
            </a:extLst>
          </p:cNvPr>
          <p:cNvSpPr/>
          <p:nvPr/>
        </p:nvSpPr>
        <p:spPr>
          <a:xfrm>
            <a:off x="10792838" y="4802022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0C3BBC4-BF82-4C40-ABAC-6BFAFEFBB2F3}"/>
              </a:ext>
            </a:extLst>
          </p:cNvPr>
          <p:cNvSpPr/>
          <p:nvPr/>
        </p:nvSpPr>
        <p:spPr>
          <a:xfrm>
            <a:off x="7615449" y="2419638"/>
            <a:ext cx="180000" cy="1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B12F437-0BC4-46E7-AB07-D878E5E2C49E}"/>
              </a:ext>
            </a:extLst>
          </p:cNvPr>
          <p:cNvSpPr/>
          <p:nvPr/>
        </p:nvSpPr>
        <p:spPr>
          <a:xfrm>
            <a:off x="8103758" y="2570513"/>
            <a:ext cx="180000" cy="1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06A270C-320F-4A44-9BBD-23F391A5B987}"/>
              </a:ext>
            </a:extLst>
          </p:cNvPr>
          <p:cNvSpPr/>
          <p:nvPr/>
        </p:nvSpPr>
        <p:spPr>
          <a:xfrm>
            <a:off x="8304290" y="3020879"/>
            <a:ext cx="180000" cy="1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270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526A7DA-E556-46BF-A5D8-C35303C1D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20" y="2486079"/>
            <a:ext cx="2766080" cy="2897526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56C73ABA-A3A2-46BA-80D1-E5717109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Closing the Domain Gap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CD24E34-7581-4C3C-95CF-C572A804EFCB}"/>
              </a:ext>
            </a:extLst>
          </p:cNvPr>
          <p:cNvGrpSpPr/>
          <p:nvPr/>
        </p:nvGrpSpPr>
        <p:grpSpPr>
          <a:xfrm>
            <a:off x="838200" y="2017214"/>
            <a:ext cx="6440852" cy="3623337"/>
            <a:chOff x="325369" y="1762783"/>
            <a:chExt cx="6440852" cy="362333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E22BC02-1392-4710-95CC-24BC09466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1"/>
            <a:stretch/>
          </p:blipFill>
          <p:spPr>
            <a:xfrm>
              <a:off x="325369" y="3649128"/>
              <a:ext cx="6440852" cy="1736992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A34B11F-8E35-4B3E-A1E3-44212877A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939"/>
            <a:stretch/>
          </p:blipFill>
          <p:spPr>
            <a:xfrm>
              <a:off x="325369" y="1762783"/>
              <a:ext cx="6440852" cy="1886345"/>
            </a:xfrm>
            <a:prstGeom prst="rect">
              <a:avLst/>
            </a:prstGeom>
          </p:spPr>
        </p:pic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6CE72BBA-E501-455C-9E20-16B297BA0628}"/>
              </a:ext>
            </a:extLst>
          </p:cNvPr>
          <p:cNvGrpSpPr/>
          <p:nvPr/>
        </p:nvGrpSpPr>
        <p:grpSpPr>
          <a:xfrm>
            <a:off x="2160108" y="3776210"/>
            <a:ext cx="3044699" cy="732420"/>
            <a:chOff x="2160108" y="3418401"/>
            <a:chExt cx="3044699" cy="732420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502680B-8DF6-48ED-9777-2CE4382B712C}"/>
                </a:ext>
              </a:extLst>
            </p:cNvPr>
            <p:cNvSpPr txBox="1"/>
            <p:nvPr/>
          </p:nvSpPr>
          <p:spPr>
            <a:xfrm>
              <a:off x="2160108" y="3812267"/>
              <a:ext cx="1980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visual embedding</a:t>
              </a:r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D6CF2377-795B-45C0-830E-B2A2A51C9A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8626" y="3429001"/>
              <a:ext cx="1146181" cy="50437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ED09373-28C2-4F25-A096-02C125EB1002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2880366" y="3418401"/>
              <a:ext cx="269757" cy="3938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AE84690-011C-46F0-88B2-5D89051DF3CA}"/>
              </a:ext>
            </a:extLst>
          </p:cNvPr>
          <p:cNvGrpSpPr/>
          <p:nvPr/>
        </p:nvGrpSpPr>
        <p:grpSpPr>
          <a:xfrm>
            <a:off x="5568691" y="3459551"/>
            <a:ext cx="2502553" cy="612722"/>
            <a:chOff x="5568691" y="3101742"/>
            <a:chExt cx="2502553" cy="612722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CA47FCD-1475-4E55-8AE4-AA3082F601DE}"/>
                </a:ext>
              </a:extLst>
            </p:cNvPr>
            <p:cNvSpPr txBox="1"/>
            <p:nvPr/>
          </p:nvSpPr>
          <p:spPr>
            <a:xfrm>
              <a:off x="6078391" y="3101742"/>
              <a:ext cx="19928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audio embedding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B92E5621-EBFF-4923-98CD-465A774625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8691" y="3458076"/>
              <a:ext cx="509700" cy="25638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9C4644B9-20CF-4799-A29F-07603BA57068}"/>
              </a:ext>
            </a:extLst>
          </p:cNvPr>
          <p:cNvGrpSpPr/>
          <p:nvPr/>
        </p:nvGrpSpPr>
        <p:grpSpPr>
          <a:xfrm>
            <a:off x="7047462" y="3281984"/>
            <a:ext cx="1941797" cy="1281658"/>
            <a:chOff x="7047462" y="2924175"/>
            <a:chExt cx="1941797" cy="128165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0D11B550-676E-4232-923F-5168903CD0A1}"/>
                </a:ext>
              </a:extLst>
            </p:cNvPr>
            <p:cNvGrpSpPr/>
            <p:nvPr/>
          </p:nvGrpSpPr>
          <p:grpSpPr>
            <a:xfrm>
              <a:off x="7047462" y="2924175"/>
              <a:ext cx="1941797" cy="800249"/>
              <a:chOff x="6173878" y="3428582"/>
              <a:chExt cx="1941797" cy="800249"/>
            </a:xfrm>
          </p:grpSpPr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0EC9E505-D195-4045-ACB4-88B2A15C84C8}"/>
                  </a:ext>
                </a:extLst>
              </p:cNvPr>
              <p:cNvSpPr txBox="1"/>
              <p:nvPr/>
            </p:nvSpPr>
            <p:spPr>
              <a:xfrm>
                <a:off x="6173878" y="3890277"/>
                <a:ext cx="11256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Century Gothic" panose="020B0502020202020204" pitchFamily="34" charset="0"/>
                  </a:rPr>
                  <a:t>classifiers</a:t>
                </a:r>
              </a:p>
            </p:txBody>
          </p:sp>
          <p:cxnSp>
            <p:nvCxnSpPr>
              <p:cNvPr id="53" name="Gerade Verbindung mit Pfeil 52">
                <a:extLst>
                  <a:ext uri="{FF2B5EF4-FFF2-40B4-BE49-F238E27FC236}">
                    <a16:creationId xmlns:a16="http://schemas.microsoft.com/office/drawing/2014/main" id="{C198EFE7-A2C0-4AE0-B7BE-4D8B576101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9052" y="3428582"/>
                <a:ext cx="836623" cy="46169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D29BFAB9-881E-4E21-9656-B172BC93DBBE}"/>
                </a:ext>
              </a:extLst>
            </p:cNvPr>
            <p:cNvCxnSpPr>
              <a:cxnSpLocks/>
            </p:cNvCxnSpPr>
            <p:nvPr/>
          </p:nvCxnSpPr>
          <p:spPr>
            <a:xfrm>
              <a:off x="8152636" y="3744137"/>
              <a:ext cx="836623" cy="46169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F6BF88E1-C611-4AFC-A10B-2658AF516FB7}"/>
              </a:ext>
            </a:extLst>
          </p:cNvPr>
          <p:cNvSpPr/>
          <p:nvPr/>
        </p:nvSpPr>
        <p:spPr>
          <a:xfrm>
            <a:off x="9411513" y="3836454"/>
            <a:ext cx="449982" cy="197318"/>
          </a:xfrm>
          <a:prstGeom prst="roundRect">
            <a:avLst/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73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0572B9E-CB95-46EB-A9E4-C477CE586D63}"/>
              </a:ext>
            </a:extLst>
          </p:cNvPr>
          <p:cNvGrpSpPr/>
          <p:nvPr/>
        </p:nvGrpSpPr>
        <p:grpSpPr>
          <a:xfrm>
            <a:off x="874800" y="2475000"/>
            <a:ext cx="10442400" cy="1908000"/>
            <a:chOff x="874800" y="2654740"/>
            <a:chExt cx="10442400" cy="190800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60F6191D-708A-4BF7-8093-8B422F573646}"/>
                </a:ext>
              </a:extLst>
            </p:cNvPr>
            <p:cNvSpPr/>
            <p:nvPr/>
          </p:nvSpPr>
          <p:spPr>
            <a:xfrm>
              <a:off x="874800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Temporal Distance Classification (TDC)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4A986B2-7875-436F-ACFB-48C7C7DDACFF}"/>
                </a:ext>
              </a:extLst>
            </p:cNvPr>
            <p:cNvSpPr/>
            <p:nvPr/>
          </p:nvSpPr>
          <p:spPr>
            <a:xfrm>
              <a:off x="6637200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Cross-modal Temporal Distance Classification (CMC)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008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FFE9911-A85C-48A3-9F72-F7DFB46780E6}"/>
              </a:ext>
            </a:extLst>
          </p:cNvPr>
          <p:cNvGrpSpPr/>
          <p:nvPr/>
        </p:nvGrpSpPr>
        <p:grpSpPr>
          <a:xfrm>
            <a:off x="874800" y="2475000"/>
            <a:ext cx="10442400" cy="1908000"/>
            <a:chOff x="874800" y="2654740"/>
            <a:chExt cx="10442400" cy="19080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260F203-A4A9-4901-A944-2D1256D5A0C4}"/>
                </a:ext>
              </a:extLst>
            </p:cNvPr>
            <p:cNvSpPr/>
            <p:nvPr/>
          </p:nvSpPr>
          <p:spPr>
            <a:xfrm>
              <a:off x="874800" y="2654740"/>
              <a:ext cx="4680000" cy="1908000"/>
            </a:xfrm>
            <a:prstGeom prst="rect">
              <a:avLst/>
            </a:prstGeom>
            <a:solidFill>
              <a:srgbClr val="E3FCA8"/>
            </a:solidFill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Temporal Distance Classification (TDC)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8021ED4-73BD-4841-9F9D-F7C6CE6A3773}"/>
                </a:ext>
              </a:extLst>
            </p:cNvPr>
            <p:cNvSpPr/>
            <p:nvPr/>
          </p:nvSpPr>
          <p:spPr>
            <a:xfrm>
              <a:off x="6637200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Cross-modal Temporal Distance Classification (CMC)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219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>
            <a:extLst>
              <a:ext uri="{FF2B5EF4-FFF2-40B4-BE49-F238E27FC236}">
                <a16:creationId xmlns:a16="http://schemas.microsoft.com/office/drawing/2014/main" id="{E92E7B6D-7785-4925-86A4-0084362B8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90" y="1213807"/>
            <a:ext cx="2303162" cy="149734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8D67D8A-A9C4-4AAF-8245-BCA71EF2D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5"/>
          <a:stretch/>
        </p:blipFill>
        <p:spPr>
          <a:xfrm>
            <a:off x="8572483" y="1940176"/>
            <a:ext cx="2766080" cy="1565388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337E6E05-8D0E-4E34-AC27-F5572137E356}"/>
              </a:ext>
            </a:extLst>
          </p:cNvPr>
          <p:cNvGrpSpPr/>
          <p:nvPr/>
        </p:nvGrpSpPr>
        <p:grpSpPr>
          <a:xfrm>
            <a:off x="5074649" y="2497921"/>
            <a:ext cx="2191626" cy="823205"/>
            <a:chOff x="5186842" y="5994949"/>
            <a:chExt cx="2191626" cy="823205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96DBBED-4C4B-4F01-B675-3C2265F47669}"/>
                </a:ext>
              </a:extLst>
            </p:cNvPr>
            <p:cNvSpPr txBox="1"/>
            <p:nvPr/>
          </p:nvSpPr>
          <p:spPr>
            <a:xfrm>
              <a:off x="5186842" y="6479600"/>
              <a:ext cx="21916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convolutional layers</a:t>
              </a:r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0B48AA16-E591-430F-BFED-A68E9FBB81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3786" y="6167856"/>
              <a:ext cx="261007" cy="3115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5FD3EDA7-B869-4096-91AE-4F161BA6A8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12188" y="5994949"/>
              <a:ext cx="448747" cy="4873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5794A9A3-4632-42B4-ADC4-C081DC7995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6948" y="6061455"/>
              <a:ext cx="328227" cy="3938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72FF9405-8C62-4ACC-92A8-755E5029D13A}"/>
              </a:ext>
            </a:extLst>
          </p:cNvPr>
          <p:cNvGrpSpPr/>
          <p:nvPr/>
        </p:nvGrpSpPr>
        <p:grpSpPr>
          <a:xfrm>
            <a:off x="5295350" y="2563815"/>
            <a:ext cx="1616148" cy="753015"/>
            <a:chOff x="5529302" y="6043817"/>
            <a:chExt cx="1616148" cy="753015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D473C1D-B6C6-48EF-B123-145331394FD2}"/>
                </a:ext>
              </a:extLst>
            </p:cNvPr>
            <p:cNvSpPr txBox="1"/>
            <p:nvPr/>
          </p:nvSpPr>
          <p:spPr>
            <a:xfrm>
              <a:off x="5529302" y="6458278"/>
              <a:ext cx="16161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residual layers</a:t>
              </a:r>
            </a:p>
          </p:txBody>
        </p: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2927F9AA-27D3-41EA-8BD5-6F7BCD88C4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00183" y="6044400"/>
              <a:ext cx="1" cy="3950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2426CAE-581F-4175-BC1E-F6C8E65318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6043817"/>
              <a:ext cx="1" cy="3950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6EDBF6E6-DB78-406F-AA56-B7E4F75274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0406" y="6044400"/>
              <a:ext cx="1" cy="3950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195944A-2FEC-45D3-B37C-721466FCD01D}"/>
              </a:ext>
            </a:extLst>
          </p:cNvPr>
          <p:cNvGrpSpPr/>
          <p:nvPr/>
        </p:nvGrpSpPr>
        <p:grpSpPr>
          <a:xfrm>
            <a:off x="5322108" y="2568977"/>
            <a:ext cx="2392001" cy="747853"/>
            <a:chOff x="5677044" y="6044400"/>
            <a:chExt cx="2392001" cy="747853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A0BCB306-8F08-49CC-BDD8-3D3EE2EDFBF1}"/>
                </a:ext>
              </a:extLst>
            </p:cNvPr>
            <p:cNvSpPr txBox="1"/>
            <p:nvPr/>
          </p:nvSpPr>
          <p:spPr>
            <a:xfrm>
              <a:off x="5677044" y="6453699"/>
              <a:ext cx="23920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fully connected layers</a:t>
              </a:r>
            </a:p>
          </p:txBody>
        </p: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CE1EA190-D8ED-4D75-8FF0-B52931454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33177" y="6044400"/>
              <a:ext cx="1" cy="3950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6DED17AA-F97F-49A5-86BC-8C1C334122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4489" y="6044400"/>
              <a:ext cx="1" cy="3950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3" name="Grafik 52">
            <a:extLst>
              <a:ext uri="{FF2B5EF4-FFF2-40B4-BE49-F238E27FC236}">
                <a16:creationId xmlns:a16="http://schemas.microsoft.com/office/drawing/2014/main" id="{FB3EDBEB-E9AD-4EDF-BD36-1B9A597D97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5"/>
          <a:stretch/>
        </p:blipFill>
        <p:spPr>
          <a:xfrm>
            <a:off x="8572483" y="1936594"/>
            <a:ext cx="2766080" cy="15653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9E8F0A7-F79A-4EA2-BF8C-CAE160712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3561319"/>
            <a:ext cx="2280301" cy="14459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F7528D2-7C65-42BD-BA10-1DC72BD34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06" y="300014"/>
            <a:ext cx="2268871" cy="625797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DD9E16B-B9E7-4AA1-84EE-8E806F2075F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05" y="300014"/>
            <a:ext cx="2268871" cy="625797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8E1E7F4-31CB-45B9-8EA5-13FB47C88D08}"/>
              </a:ext>
            </a:extLst>
          </p:cNvPr>
          <p:cNvSpPr/>
          <p:nvPr/>
        </p:nvSpPr>
        <p:spPr>
          <a:xfrm>
            <a:off x="5693833" y="1239183"/>
            <a:ext cx="1218871" cy="14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latin typeface="Century Gothic" panose="020B050202020202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FE57E3F7-94D9-40BF-B6AC-0C05D1AED997}"/>
              </a:ext>
            </a:extLst>
          </p:cNvPr>
          <p:cNvSpPr/>
          <p:nvPr/>
        </p:nvSpPr>
        <p:spPr>
          <a:xfrm>
            <a:off x="5693833" y="3603012"/>
            <a:ext cx="1218871" cy="14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latin typeface="Century Gothic" panose="020B0502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1EDF52-BBC4-41D8-8EF6-9F923471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1693" y="1531463"/>
            <a:ext cx="2168613" cy="3795073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D410139-8DEB-4B0A-B4D9-B5DB9A77BD59}"/>
              </a:ext>
            </a:extLst>
          </p:cNvPr>
          <p:cNvSpPr/>
          <p:nvPr/>
        </p:nvSpPr>
        <p:spPr>
          <a:xfrm>
            <a:off x="9387038" y="3284621"/>
            <a:ext cx="449982" cy="197318"/>
          </a:xfrm>
          <a:prstGeom prst="roundRect">
            <a:avLst/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latin typeface="Century Gothic" panose="020B050202020202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F1A16EC-6124-41AD-830F-4D9D50EF3E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99" y="4500264"/>
            <a:ext cx="1420190" cy="25142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036C901-D3C1-4793-A13C-170F8D2DB0DE}"/>
              </a:ext>
            </a:extLst>
          </p:cNvPr>
          <p:cNvSpPr txBox="1"/>
          <p:nvPr/>
        </p:nvSpPr>
        <p:spPr>
          <a:xfrm>
            <a:off x="9895889" y="4455162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cross-entropy </a:t>
            </a:r>
          </a:p>
          <a:p>
            <a:r>
              <a:rPr lang="en-US" dirty="0">
                <a:latin typeface="Century Gothic" panose="020B0502020202020204" pitchFamily="34" charset="0"/>
              </a:rPr>
              <a:t>classification loss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661B284-DCC1-475F-BDCF-C4DC39D2B7E5}"/>
              </a:ext>
            </a:extLst>
          </p:cNvPr>
          <p:cNvSpPr txBox="1"/>
          <p:nvPr/>
        </p:nvSpPr>
        <p:spPr>
          <a:xfrm>
            <a:off x="8400524" y="4032284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Loss function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E4FF8AD-DA41-42DF-B4EA-73C2FFD0E434}"/>
              </a:ext>
            </a:extLst>
          </p:cNvPr>
          <p:cNvSpPr txBox="1"/>
          <p:nvPr/>
        </p:nvSpPr>
        <p:spPr>
          <a:xfrm>
            <a:off x="7053868" y="3191987"/>
            <a:ext cx="103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classifier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98687629-3EAD-4C26-B7B9-004CCF9850AE}"/>
              </a:ext>
            </a:extLst>
          </p:cNvPr>
          <p:cNvCxnSpPr>
            <a:cxnSpLocks/>
          </p:cNvCxnSpPr>
          <p:nvPr/>
        </p:nvCxnSpPr>
        <p:spPr>
          <a:xfrm flipV="1">
            <a:off x="8159042" y="2730292"/>
            <a:ext cx="836623" cy="4616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8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54" grpId="1"/>
      <p:bldP spid="33" grpId="0"/>
      <p:bldP spid="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90E0A10-37D2-4F85-899D-93A04BC46234}"/>
              </a:ext>
            </a:extLst>
          </p:cNvPr>
          <p:cNvGrpSpPr/>
          <p:nvPr/>
        </p:nvGrpSpPr>
        <p:grpSpPr>
          <a:xfrm>
            <a:off x="874800" y="2475000"/>
            <a:ext cx="10442400" cy="1908000"/>
            <a:chOff x="874800" y="2654740"/>
            <a:chExt cx="10442400" cy="19080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BE9CDA6-13E6-4F68-B8EA-2AF1DDC7A08F}"/>
                </a:ext>
              </a:extLst>
            </p:cNvPr>
            <p:cNvSpPr/>
            <p:nvPr/>
          </p:nvSpPr>
          <p:spPr>
            <a:xfrm>
              <a:off x="874800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Temporal Distance Classification (TDC)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690AC7B-797E-45F6-AA62-E130D3674337}"/>
                </a:ext>
              </a:extLst>
            </p:cNvPr>
            <p:cNvSpPr/>
            <p:nvPr/>
          </p:nvSpPr>
          <p:spPr>
            <a:xfrm>
              <a:off x="6637200" y="2654740"/>
              <a:ext cx="4680000" cy="1908000"/>
            </a:xfrm>
            <a:prstGeom prst="rect">
              <a:avLst/>
            </a:prstGeom>
            <a:solidFill>
              <a:srgbClr val="E3FCA8"/>
            </a:solidFill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Cross-modal Temporal Distance Classification (CMC)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85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A3EF8EC5-2232-43D1-BE9B-E26DE0CDE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70" y="3640542"/>
            <a:ext cx="2194576" cy="13773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9CA4842-386F-4972-A649-EB9F3A1EF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5"/>
          <a:stretch/>
        </p:blipFill>
        <p:spPr>
          <a:xfrm>
            <a:off x="8135058" y="3211551"/>
            <a:ext cx="2766080" cy="166621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8E1E7F4-31CB-45B9-8EA5-13FB47C88D08}"/>
              </a:ext>
            </a:extLst>
          </p:cNvPr>
          <p:cNvSpPr/>
          <p:nvPr/>
        </p:nvSpPr>
        <p:spPr>
          <a:xfrm>
            <a:off x="5693833" y="1239183"/>
            <a:ext cx="1218871" cy="14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latin typeface="Century Gothic" panose="020B0502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1FF67A-8514-4EFA-A177-7517088EE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98" y="300014"/>
            <a:ext cx="1943114" cy="623511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FB1932F-E2E9-4F0E-B6DE-3D96CFD04E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98" y="302160"/>
            <a:ext cx="1943114" cy="623511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B685553A-0D4A-4427-AF0D-61BBDD4FA997}"/>
              </a:ext>
            </a:extLst>
          </p:cNvPr>
          <p:cNvSpPr/>
          <p:nvPr/>
        </p:nvSpPr>
        <p:spPr>
          <a:xfrm>
            <a:off x="5990475" y="4822161"/>
            <a:ext cx="1218871" cy="14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latin typeface="Century Gothic" panose="020B0502020202020204" pitchFamily="34" charset="0"/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3C97A6D0-01C3-4E54-94A5-D23A7451EA52}"/>
              </a:ext>
            </a:extLst>
          </p:cNvPr>
          <p:cNvGrpSpPr/>
          <p:nvPr/>
        </p:nvGrpSpPr>
        <p:grpSpPr>
          <a:xfrm>
            <a:off x="5284407" y="2993363"/>
            <a:ext cx="2191626" cy="777166"/>
            <a:chOff x="5263680" y="3050700"/>
            <a:chExt cx="2191626" cy="777166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337E6E05-8D0E-4E34-AC27-F5572137E356}"/>
                </a:ext>
              </a:extLst>
            </p:cNvPr>
            <p:cNvGrpSpPr/>
            <p:nvPr/>
          </p:nvGrpSpPr>
          <p:grpSpPr>
            <a:xfrm>
              <a:off x="5263680" y="3050700"/>
              <a:ext cx="2191626" cy="777166"/>
              <a:chOff x="6862229" y="6446033"/>
              <a:chExt cx="2191626" cy="660672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96DBBED-4C4B-4F01-B675-3C2265F47669}"/>
                  </a:ext>
                </a:extLst>
              </p:cNvPr>
              <p:cNvSpPr txBox="1"/>
              <p:nvPr/>
            </p:nvSpPr>
            <p:spPr>
              <a:xfrm>
                <a:off x="6862229" y="6446033"/>
                <a:ext cx="2191626" cy="287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Century Gothic" panose="020B0502020202020204" pitchFamily="34" charset="0"/>
                  </a:rPr>
                  <a:t>convolutional layers</a:t>
                </a:r>
              </a:p>
            </p:txBody>
          </p: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5FD3EDA7-B869-4096-91AE-4F161BA6A8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54378" y="6798717"/>
                <a:ext cx="225377" cy="30798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29">
                <a:extLst>
                  <a:ext uri="{FF2B5EF4-FFF2-40B4-BE49-F238E27FC236}">
                    <a16:creationId xmlns:a16="http://schemas.microsoft.com/office/drawing/2014/main" id="{5794A9A3-4632-42B4-ADC4-C081DC7995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71411" y="6801513"/>
                <a:ext cx="129312" cy="20528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2DEE5E5A-3242-4D62-8F46-1BF7C2B965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655" y="3468865"/>
              <a:ext cx="142750" cy="2875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32CFD593-BC70-4348-B446-7A13051B6D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0888" y="3472070"/>
              <a:ext cx="94668" cy="1678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4DF8882C-0CA2-4657-960C-D2C10E3E8FAF}"/>
              </a:ext>
            </a:extLst>
          </p:cNvPr>
          <p:cNvGrpSpPr/>
          <p:nvPr/>
        </p:nvGrpSpPr>
        <p:grpSpPr>
          <a:xfrm>
            <a:off x="5314287" y="2995344"/>
            <a:ext cx="2392001" cy="769209"/>
            <a:chOff x="5322076" y="2999915"/>
            <a:chExt cx="2392001" cy="769209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8195944A-2FEC-45D3-B37C-721466FCD01D}"/>
                </a:ext>
              </a:extLst>
            </p:cNvPr>
            <p:cNvGrpSpPr/>
            <p:nvPr/>
          </p:nvGrpSpPr>
          <p:grpSpPr>
            <a:xfrm>
              <a:off x="5322076" y="2999915"/>
              <a:ext cx="2392001" cy="769209"/>
              <a:chOff x="6861080" y="7392296"/>
              <a:chExt cx="2392001" cy="769209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A0BCB306-8F08-49CC-BDD8-3D3EE2EDFBF1}"/>
                  </a:ext>
                </a:extLst>
              </p:cNvPr>
              <p:cNvSpPr txBox="1"/>
              <p:nvPr/>
            </p:nvSpPr>
            <p:spPr>
              <a:xfrm>
                <a:off x="6861080" y="7392296"/>
                <a:ext cx="23920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Century Gothic" panose="020B0502020202020204" pitchFamily="34" charset="0"/>
                  </a:rPr>
                  <a:t>fully connected layers</a:t>
                </a:r>
              </a:p>
            </p:txBody>
          </p:sp>
          <p:cxnSp>
            <p:nvCxnSpPr>
              <p:cNvPr id="44" name="Gerade Verbindung mit Pfeil 43">
                <a:extLst>
                  <a:ext uri="{FF2B5EF4-FFF2-40B4-BE49-F238E27FC236}">
                    <a16:creationId xmlns:a16="http://schemas.microsoft.com/office/drawing/2014/main" id="{6DED17AA-F97F-49A5-86BC-8C1C334122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42272" y="7728262"/>
                <a:ext cx="1" cy="43324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29EF604B-1543-44DD-907E-E7AA36206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8743" y="3335881"/>
              <a:ext cx="1" cy="43324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6" name="Grafik 65">
            <a:extLst>
              <a:ext uri="{FF2B5EF4-FFF2-40B4-BE49-F238E27FC236}">
                <a16:creationId xmlns:a16="http://schemas.microsoft.com/office/drawing/2014/main" id="{2262F8D5-8317-4DFD-BEF1-28F004CB55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5"/>
          <a:stretch/>
        </p:blipFill>
        <p:spPr>
          <a:xfrm>
            <a:off x="8135058" y="3210590"/>
            <a:ext cx="2766080" cy="1666212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D410139-8DEB-4B0A-B4D9-B5DB9A77BD59}"/>
              </a:ext>
            </a:extLst>
          </p:cNvPr>
          <p:cNvSpPr/>
          <p:nvPr/>
        </p:nvSpPr>
        <p:spPr>
          <a:xfrm>
            <a:off x="8951286" y="3334546"/>
            <a:ext cx="449982" cy="197318"/>
          </a:xfrm>
          <a:prstGeom prst="roundRect">
            <a:avLst/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latin typeface="Century Gothic" panose="020B0502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1EDF52-BBC4-41D8-8EF6-9F923471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1694" y="1531464"/>
            <a:ext cx="2168613" cy="3795073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25EBEFCD-59F4-48F9-9333-9DE4B76500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60" y="1738178"/>
            <a:ext cx="1475047" cy="251429"/>
          </a:xfrm>
          <a:prstGeom prst="rect">
            <a:avLst/>
          </a:prstGeom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327C000D-C104-4138-88E5-D1E2F4384B52}"/>
              </a:ext>
            </a:extLst>
          </p:cNvPr>
          <p:cNvSpPr txBox="1"/>
          <p:nvPr/>
        </p:nvSpPr>
        <p:spPr>
          <a:xfrm>
            <a:off x="9628924" y="1692115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cross-entropy </a:t>
            </a:r>
          </a:p>
          <a:p>
            <a:r>
              <a:rPr lang="en-US" dirty="0">
                <a:latin typeface="Century Gothic" panose="020B0502020202020204" pitchFamily="34" charset="0"/>
              </a:rPr>
              <a:t>classification loss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79468D8B-FFE4-481E-BA03-81CEA7E33E7B}"/>
              </a:ext>
            </a:extLst>
          </p:cNvPr>
          <p:cNvSpPr txBox="1"/>
          <p:nvPr/>
        </p:nvSpPr>
        <p:spPr>
          <a:xfrm>
            <a:off x="8076485" y="1151232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Loss function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9BEA927-FAEC-4998-859B-2A71120AEA88}"/>
              </a:ext>
            </a:extLst>
          </p:cNvPr>
          <p:cNvSpPr txBox="1"/>
          <p:nvPr/>
        </p:nvSpPr>
        <p:spPr>
          <a:xfrm>
            <a:off x="6633265" y="3329781"/>
            <a:ext cx="103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classifier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1DE6D416-5ED8-4DAE-8920-BC9816AF29D0}"/>
              </a:ext>
            </a:extLst>
          </p:cNvPr>
          <p:cNvCxnSpPr>
            <a:cxnSpLocks/>
          </p:cNvCxnSpPr>
          <p:nvPr/>
        </p:nvCxnSpPr>
        <p:spPr>
          <a:xfrm>
            <a:off x="7738439" y="3688048"/>
            <a:ext cx="836623" cy="4616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8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9" grpId="0"/>
      <p:bldP spid="78" grpId="0"/>
      <p:bldP spid="26" grpId="0"/>
      <p:bldP spid="2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2D4BF26-6B20-4ED6-8959-BBB8D1F46165}"/>
              </a:ext>
            </a:extLst>
          </p:cNvPr>
          <p:cNvGrpSpPr/>
          <p:nvPr/>
        </p:nvGrpSpPr>
        <p:grpSpPr>
          <a:xfrm>
            <a:off x="874800" y="2475000"/>
            <a:ext cx="10442400" cy="1908000"/>
            <a:chOff x="874800" y="2654740"/>
            <a:chExt cx="10442400" cy="1908000"/>
          </a:xfrm>
          <a:solidFill>
            <a:srgbClr val="E3FCA8"/>
          </a:solidFill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4E46BDD1-9064-47F1-A11C-0B6DAF557267}"/>
                </a:ext>
              </a:extLst>
            </p:cNvPr>
            <p:cNvSpPr/>
            <p:nvPr/>
          </p:nvSpPr>
          <p:spPr>
            <a:xfrm>
              <a:off x="874800" y="2654740"/>
              <a:ext cx="4680000" cy="1908000"/>
            </a:xfrm>
            <a:prstGeom prst="rect">
              <a:avLst/>
            </a:prstGeom>
            <a:grpFill/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Temporal Distance Classification (TDC)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93F5AB6-0E99-47DA-A410-10EE511F0C40}"/>
                </a:ext>
              </a:extLst>
            </p:cNvPr>
            <p:cNvSpPr/>
            <p:nvPr/>
          </p:nvSpPr>
          <p:spPr>
            <a:xfrm>
              <a:off x="6637200" y="2654740"/>
              <a:ext cx="4680000" cy="1908000"/>
            </a:xfrm>
            <a:prstGeom prst="rect">
              <a:avLst/>
            </a:prstGeom>
            <a:grpFill/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Cross-modal Temporal Distance Classification (CMC)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13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6EB923D-B7CE-4C0B-86EC-E1E11B78F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25" y="1611434"/>
            <a:ext cx="2766080" cy="2897526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D3AEB31-16F8-4740-A891-3AE0DD41E042}"/>
              </a:ext>
            </a:extLst>
          </p:cNvPr>
          <p:cNvGrpSpPr/>
          <p:nvPr/>
        </p:nvGrpSpPr>
        <p:grpSpPr>
          <a:xfrm>
            <a:off x="838200" y="1222081"/>
            <a:ext cx="6440852" cy="3623337"/>
            <a:chOff x="325369" y="1762783"/>
            <a:chExt cx="6440852" cy="362333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692F184-611E-4482-B906-FCD24BE8D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1"/>
            <a:stretch/>
          </p:blipFill>
          <p:spPr>
            <a:xfrm>
              <a:off x="325369" y="3649128"/>
              <a:ext cx="6440852" cy="173699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73746CD-7539-40B2-814D-F389D0FC1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939"/>
            <a:stretch/>
          </p:blipFill>
          <p:spPr>
            <a:xfrm>
              <a:off x="325369" y="1762783"/>
              <a:ext cx="6440852" cy="1886345"/>
            </a:xfrm>
            <a:prstGeom prst="rect">
              <a:avLst/>
            </a:prstGeom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2B6EBE1-1F1C-4BAB-A17B-8183C102C90E}"/>
              </a:ext>
            </a:extLst>
          </p:cNvPr>
          <p:cNvGrpSpPr/>
          <p:nvPr/>
        </p:nvGrpSpPr>
        <p:grpSpPr>
          <a:xfrm>
            <a:off x="4194514" y="5619404"/>
            <a:ext cx="3812179" cy="400110"/>
            <a:chOff x="4293904" y="5559770"/>
            <a:chExt cx="3812179" cy="400110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861545C-EF30-4DE0-AC55-CA19B446C61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703" y="5675550"/>
              <a:ext cx="1944380" cy="214857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DB3905BB-F77F-49B0-BCF6-E9F5494028B6}"/>
                </a:ext>
              </a:extLst>
            </p:cNvPr>
            <p:cNvSpPr txBox="1"/>
            <p:nvPr/>
          </p:nvSpPr>
          <p:spPr>
            <a:xfrm>
              <a:off x="4293904" y="5559770"/>
              <a:ext cx="18277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Loss function:</a:t>
              </a:r>
            </a:p>
          </p:txBody>
        </p:sp>
      </p:grp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B3F46287-683E-4BC5-B495-A06AC0A15101}"/>
              </a:ext>
            </a:extLst>
          </p:cNvPr>
          <p:cNvSpPr/>
          <p:nvPr/>
        </p:nvSpPr>
        <p:spPr>
          <a:xfrm>
            <a:off x="9348851" y="2951599"/>
            <a:ext cx="449982" cy="197318"/>
          </a:xfrm>
          <a:prstGeom prst="roundRect">
            <a:avLst/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774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A1EB7-8FD0-47B7-B754-39ABFE2A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Learning from Artificial Demonstrations</a:t>
            </a:r>
            <a:endParaRPr lang="de-CH" sz="3800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403C47-269D-4F84-ABCE-50EF105F9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516516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Sparse Reward Environments</a:t>
            </a:r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unlikely to encounter rewards</a:t>
            </a:r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rewards discounted in long time horizon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1FF9E3F-1FAE-4A3C-B630-3FBC1859A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6516"/>
            <a:ext cx="4802187" cy="4802187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F6A33B4-A57A-4F7A-94F0-EF490F4DB13F}"/>
              </a:ext>
            </a:extLst>
          </p:cNvPr>
          <p:cNvGrpSpPr/>
          <p:nvPr/>
        </p:nvGrpSpPr>
        <p:grpSpPr>
          <a:xfrm>
            <a:off x="4136571" y="4818743"/>
            <a:ext cx="376800" cy="376800"/>
            <a:chOff x="4151085" y="4826000"/>
            <a:chExt cx="376800" cy="37680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366B2F5-A211-438B-9C61-F4D3B7D053D9}"/>
                </a:ext>
              </a:extLst>
            </p:cNvPr>
            <p:cNvSpPr/>
            <p:nvPr/>
          </p:nvSpPr>
          <p:spPr>
            <a:xfrm>
              <a:off x="4151085" y="482600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95FFBB0-FBCC-42DE-AB68-DC2E7E980707}"/>
                </a:ext>
              </a:extLst>
            </p:cNvPr>
            <p:cNvSpPr/>
            <p:nvPr/>
          </p:nvSpPr>
          <p:spPr>
            <a:xfrm>
              <a:off x="4303485" y="497840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9D1A9D8-20AF-4FBA-BA69-4D3EC0BDA70E}"/>
                </a:ext>
              </a:extLst>
            </p:cNvPr>
            <p:cNvSpPr/>
            <p:nvPr/>
          </p:nvSpPr>
          <p:spPr>
            <a:xfrm>
              <a:off x="4455885" y="513080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FFFE06D-BACF-4A3C-89D3-BD94D4E2250E}"/>
              </a:ext>
            </a:extLst>
          </p:cNvPr>
          <p:cNvGrpSpPr/>
          <p:nvPr/>
        </p:nvGrpSpPr>
        <p:grpSpPr>
          <a:xfrm>
            <a:off x="5174343" y="5867854"/>
            <a:ext cx="376800" cy="376800"/>
            <a:chOff x="5203371" y="5867854"/>
            <a:chExt cx="376800" cy="3768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CD499F8-C332-4931-B6FD-F7D3163B490C}"/>
                </a:ext>
              </a:extLst>
            </p:cNvPr>
            <p:cNvSpPr/>
            <p:nvPr/>
          </p:nvSpPr>
          <p:spPr>
            <a:xfrm>
              <a:off x="5203371" y="586785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060EE23-0FA1-4FB7-9133-5FAC73926B03}"/>
                </a:ext>
              </a:extLst>
            </p:cNvPr>
            <p:cNvSpPr/>
            <p:nvPr/>
          </p:nvSpPr>
          <p:spPr>
            <a:xfrm>
              <a:off x="5355771" y="602025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EDD086E-1CFA-4DA1-9CBA-68A21E561B9B}"/>
                </a:ext>
              </a:extLst>
            </p:cNvPr>
            <p:cNvSpPr/>
            <p:nvPr/>
          </p:nvSpPr>
          <p:spPr>
            <a:xfrm>
              <a:off x="5508171" y="617265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949619D-3061-412A-9F38-DDDD122AC368}"/>
                  </a:ext>
                </a:extLst>
              </p:cNvPr>
              <p:cNvSpPr txBox="1"/>
              <p:nvPr/>
            </p:nvSpPr>
            <p:spPr>
              <a:xfrm>
                <a:off x="1276815" y="5341484"/>
                <a:ext cx="23914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CH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de-CH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de-CH" sz="2400" dirty="0">
                    <a:latin typeface="Century Gothic" panose="020B0502020202020204" pitchFamily="34" charset="0"/>
                  </a:rPr>
                  <a:t> possibilites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949619D-3061-412A-9F38-DDDD122AC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815" y="5341484"/>
                <a:ext cx="2391424" cy="369332"/>
              </a:xfrm>
              <a:prstGeom prst="rect">
                <a:avLst/>
              </a:prstGeom>
              <a:blipFill>
                <a:blip r:embed="rId4"/>
                <a:stretch>
                  <a:fillRect l="-4326" t="-24590" r="-6107" b="-4918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09C2E-2B8F-4C84-9C1D-957DFFFA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Embedding Space Evaluation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358703B6-0AAB-4606-B836-28DBA242A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69" y="1993095"/>
            <a:ext cx="2736077" cy="28718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4AEFD0-22D1-44DC-AAA0-AA9B5A75B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12" y="1704603"/>
            <a:ext cx="2971821" cy="34647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A612A20-5077-4932-A73F-B81564926828}"/>
              </a:ext>
            </a:extLst>
          </p:cNvPr>
          <p:cNvSpPr txBox="1"/>
          <p:nvPr/>
        </p:nvSpPr>
        <p:spPr>
          <a:xfrm>
            <a:off x="2525809" y="5465815"/>
            <a:ext cx="76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pixel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367F72-3D5C-4296-A486-B372B3647012}"/>
              </a:ext>
            </a:extLst>
          </p:cNvPr>
          <p:cNvSpPr txBox="1"/>
          <p:nvPr/>
        </p:nvSpPr>
        <p:spPr>
          <a:xfrm>
            <a:off x="8430161" y="5465814"/>
            <a:ext cx="146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TDC+CMC</a:t>
            </a:r>
          </a:p>
        </p:txBody>
      </p:sp>
    </p:spTree>
    <p:extLst>
      <p:ext uri="{BB962C8B-B14F-4D97-AF65-F5344CB8AC3E}">
        <p14:creationId xmlns:p14="http://schemas.microsoft.com/office/powerpoint/2010/main" val="269282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85A7CDC-FA8E-4371-A6E9-71B91F73B63A}"/>
              </a:ext>
            </a:extLst>
          </p:cNvPr>
          <p:cNvSpPr txBox="1"/>
          <p:nvPr/>
        </p:nvSpPr>
        <p:spPr>
          <a:xfrm>
            <a:off x="8845891" y="6581001"/>
            <a:ext cx="3346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https://www.youtube.com/watch?v=RyxPAYhQ-Vo</a:t>
            </a:r>
          </a:p>
        </p:txBody>
      </p:sp>
      <p:pic>
        <p:nvPicPr>
          <p:cNvPr id="2" name="Onlinemedien 1" title="t-SNE plot of our TDC+CMC embedding">
            <a:hlinkClick r:id="" action="ppaction://media"/>
            <a:extLst>
              <a:ext uri="{FF2B5EF4-FFF2-40B4-BE49-F238E27FC236}">
                <a16:creationId xmlns:a16="http://schemas.microsoft.com/office/drawing/2014/main" id="{5762193C-DA38-4C7C-92D2-A5B4B85339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93384" y="729000"/>
            <a:ext cx="72052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09C2E-2B8F-4C84-9C1D-957DFFFA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>
                <a:latin typeface="Century Gothic" panose="020B0502020202020204" pitchFamily="34" charset="0"/>
              </a:rPr>
              <a:t>Cycle-Consistency</a:t>
            </a:r>
            <a:endParaRPr lang="en-US" sz="3800" dirty="0">
              <a:latin typeface="Century Gothic" panose="020B0502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9C1D5C4-B480-4F0F-8E0B-EF0EE5A64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70" y="2067016"/>
            <a:ext cx="8229660" cy="32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9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09C2E-2B8F-4C84-9C1D-957DFFFA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Cycle-Consistency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3010B6-85FC-4D44-B06D-4C03084FA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62" y="2269057"/>
            <a:ext cx="8349676" cy="33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99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0C30E-B2F1-46C5-9B49-5EF2EA9F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Neuron Activations</a:t>
            </a:r>
          </a:p>
        </p:txBody>
      </p:sp>
      <p:pic>
        <p:nvPicPr>
          <p:cNvPr id="5" name="Inhaltsplatzhalter 4" descr="1805.11592.pdf - Adobe Reader">
            <a:extLst>
              <a:ext uri="{FF2B5EF4-FFF2-40B4-BE49-F238E27FC236}">
                <a16:creationId xmlns:a16="http://schemas.microsoft.com/office/drawing/2014/main" id="{F1E353A1-C495-45E3-82AF-B5A0A69A9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33963" r="75651" b="33722"/>
          <a:stretch/>
        </p:blipFill>
        <p:spPr>
          <a:xfrm>
            <a:off x="843418" y="2742839"/>
            <a:ext cx="1717275" cy="2206487"/>
          </a:xfrm>
        </p:spPr>
      </p:pic>
      <p:pic>
        <p:nvPicPr>
          <p:cNvPr id="7" name="Grafik 6" descr="1805.11592.pdf - Adobe Reader">
            <a:extLst>
              <a:ext uri="{FF2B5EF4-FFF2-40B4-BE49-F238E27FC236}">
                <a16:creationId xmlns:a16="http://schemas.microsoft.com/office/drawing/2014/main" id="{84143FF9-E9ED-4735-AC40-BCB418633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t="45927" r="64635" b="26971"/>
          <a:stretch/>
        </p:blipFill>
        <p:spPr>
          <a:xfrm>
            <a:off x="6860595" y="3090707"/>
            <a:ext cx="1899514" cy="185861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898022-3786-44D8-B151-8DBF177D6EAA}"/>
              </a:ext>
            </a:extLst>
          </p:cNvPr>
          <p:cNvSpPr txBox="1"/>
          <p:nvPr/>
        </p:nvSpPr>
        <p:spPr>
          <a:xfrm>
            <a:off x="1098715" y="4949326"/>
            <a:ext cx="12955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neuron #46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focus on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the player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160E7D-CC6B-4C6F-A0C8-40576ADFB09E}"/>
              </a:ext>
            </a:extLst>
          </p:cNvPr>
          <p:cNvSpPr txBox="1"/>
          <p:nvPr/>
        </p:nvSpPr>
        <p:spPr>
          <a:xfrm>
            <a:off x="2809537" y="4949326"/>
            <a:ext cx="1476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neuron #8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focus on the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enemies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8" name="Inhaltsplatzhalter 4" descr="1805.11592.pdf - Adobe Reader">
            <a:extLst>
              <a:ext uri="{FF2B5EF4-FFF2-40B4-BE49-F238E27FC236}">
                <a16:creationId xmlns:a16="http://schemas.microsoft.com/office/drawing/2014/main" id="{3C72138F-21F6-4883-96D1-790028E51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t="33963" r="58771" b="33722"/>
          <a:stretch/>
        </p:blipFill>
        <p:spPr>
          <a:xfrm>
            <a:off x="2558148" y="2742839"/>
            <a:ext cx="1798523" cy="2206487"/>
          </a:xfrm>
          <a:prstGeom prst="rect">
            <a:avLst/>
          </a:prstGeom>
        </p:spPr>
      </p:pic>
      <p:pic>
        <p:nvPicPr>
          <p:cNvPr id="9" name="Inhaltsplatzhalter 4" descr="1805.11592.pdf - Adobe Reader">
            <a:extLst>
              <a:ext uri="{FF2B5EF4-FFF2-40B4-BE49-F238E27FC236}">
                <a16:creationId xmlns:a16="http://schemas.microsoft.com/office/drawing/2014/main" id="{76065E42-A912-4960-8D75-C82B83705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2" t="33963" r="42701" b="33722"/>
          <a:stretch/>
        </p:blipFill>
        <p:spPr>
          <a:xfrm>
            <a:off x="4354125" y="2742838"/>
            <a:ext cx="1717276" cy="220648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4B5CB3F-E3DE-4BFA-89FF-3B1B989EB039}"/>
              </a:ext>
            </a:extLst>
          </p:cNvPr>
          <p:cNvSpPr txBox="1"/>
          <p:nvPr/>
        </p:nvSpPr>
        <p:spPr>
          <a:xfrm>
            <a:off x="4602969" y="4949326"/>
            <a:ext cx="1476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neuron #39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focus on the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inventory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1" name="Grafik 10" descr="1805.11592.pdf - Adobe Reader">
            <a:extLst>
              <a:ext uri="{FF2B5EF4-FFF2-40B4-BE49-F238E27FC236}">
                <a16:creationId xmlns:a16="http://schemas.microsoft.com/office/drawing/2014/main" id="{EDBA5975-D7A1-489B-A43B-4FBD71B71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5" t="45927" r="46535" b="26971"/>
          <a:stretch/>
        </p:blipFill>
        <p:spPr>
          <a:xfrm>
            <a:off x="9318414" y="3090707"/>
            <a:ext cx="1936990" cy="18586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E7C2BC2-651F-4639-9640-6FC90272D849}"/>
              </a:ext>
            </a:extLst>
          </p:cNvPr>
          <p:cNvSpPr txBox="1"/>
          <p:nvPr/>
        </p:nvSpPr>
        <p:spPr>
          <a:xfrm>
            <a:off x="7075215" y="4949325"/>
            <a:ext cx="1470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TDC (overall)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48B384-ECC1-4162-85A2-90613F964DFA}"/>
              </a:ext>
            </a:extLst>
          </p:cNvPr>
          <p:cNvSpPr txBox="1"/>
          <p:nvPr/>
        </p:nvSpPr>
        <p:spPr>
          <a:xfrm>
            <a:off x="9494865" y="4949325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CMC (overall)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4" name="Inhaltsplatzhalter 4" descr="1805.11592.pdf - Adobe Reader">
            <a:extLst>
              <a:ext uri="{FF2B5EF4-FFF2-40B4-BE49-F238E27FC236}">
                <a16:creationId xmlns:a16="http://schemas.microsoft.com/office/drawing/2014/main" id="{28D97CA5-7211-4D73-8563-620FDD96C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33963" r="75651" b="33722"/>
          <a:stretch/>
        </p:blipFill>
        <p:spPr>
          <a:xfrm>
            <a:off x="838200" y="2742838"/>
            <a:ext cx="1717275" cy="220648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3000FA7-EDDA-43BA-BEBF-56939DC76377}"/>
              </a:ext>
            </a:extLst>
          </p:cNvPr>
          <p:cNvSpPr txBox="1"/>
          <p:nvPr/>
        </p:nvSpPr>
        <p:spPr>
          <a:xfrm>
            <a:off x="1095634" y="4949326"/>
            <a:ext cx="12955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neuron #46</a:t>
            </a:r>
          </a:p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focus on </a:t>
            </a:r>
          </a:p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the player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08B2EBC-972F-48DD-911B-C7AC6FF5371D}"/>
              </a:ext>
            </a:extLst>
          </p:cNvPr>
          <p:cNvSpPr txBox="1"/>
          <p:nvPr/>
        </p:nvSpPr>
        <p:spPr>
          <a:xfrm>
            <a:off x="2809537" y="4949325"/>
            <a:ext cx="1476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neuron #8</a:t>
            </a:r>
          </a:p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focus on the </a:t>
            </a:r>
          </a:p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enemies</a:t>
            </a: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nhaltsplatzhalter 4" descr="1805.11592.pdf - Adobe Reader">
            <a:extLst>
              <a:ext uri="{FF2B5EF4-FFF2-40B4-BE49-F238E27FC236}">
                <a16:creationId xmlns:a16="http://schemas.microsoft.com/office/drawing/2014/main" id="{DC822FFF-DF94-46B3-90FC-3D9A20F3E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t="33963" r="58771" b="33722"/>
          <a:stretch/>
        </p:blipFill>
        <p:spPr>
          <a:xfrm>
            <a:off x="2550384" y="2742838"/>
            <a:ext cx="1798523" cy="2206487"/>
          </a:xfrm>
          <a:prstGeom prst="rect">
            <a:avLst/>
          </a:prstGeom>
        </p:spPr>
      </p:pic>
      <p:pic>
        <p:nvPicPr>
          <p:cNvPr id="18" name="Inhaltsplatzhalter 4" descr="1805.11592.pdf - Adobe Reader">
            <a:extLst>
              <a:ext uri="{FF2B5EF4-FFF2-40B4-BE49-F238E27FC236}">
                <a16:creationId xmlns:a16="http://schemas.microsoft.com/office/drawing/2014/main" id="{F8F6E033-C1A6-4AD4-8787-63A961F2A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2" t="33963" r="42701" b="33722"/>
          <a:stretch/>
        </p:blipFill>
        <p:spPr>
          <a:xfrm>
            <a:off x="4354125" y="2742838"/>
            <a:ext cx="1717276" cy="220648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4907FA-CB23-4670-AD5D-9620214B6B72}"/>
              </a:ext>
            </a:extLst>
          </p:cNvPr>
          <p:cNvSpPr txBox="1"/>
          <p:nvPr/>
        </p:nvSpPr>
        <p:spPr>
          <a:xfrm>
            <a:off x="4608733" y="4949325"/>
            <a:ext cx="1476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neuron #39</a:t>
            </a:r>
          </a:p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focus on the </a:t>
            </a:r>
          </a:p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inventory</a:t>
            </a: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E6F356D-A64A-402A-9D8F-899E992D1C24}"/>
              </a:ext>
            </a:extLst>
          </p:cNvPr>
          <p:cNvGrpSpPr/>
          <p:nvPr/>
        </p:nvGrpSpPr>
        <p:grpSpPr>
          <a:xfrm>
            <a:off x="6894674" y="304593"/>
            <a:ext cx="2005829" cy="1308316"/>
            <a:chOff x="6894674" y="304593"/>
            <a:chExt cx="2005829" cy="1308316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330761D3-41F1-48D2-A2F9-A036B433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4674" y="365125"/>
              <a:ext cx="1919302" cy="1247784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EA24409E-FB3E-4D19-AA72-E194B6B2EF20}"/>
                </a:ext>
              </a:extLst>
            </p:cNvPr>
            <p:cNvSpPr/>
            <p:nvPr/>
          </p:nvSpPr>
          <p:spPr>
            <a:xfrm>
              <a:off x="7681632" y="304593"/>
              <a:ext cx="1218871" cy="200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6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C313C17-770C-4166-8BDE-C4F33F111AFB}"/>
              </a:ext>
            </a:extLst>
          </p:cNvPr>
          <p:cNvGrpSpPr/>
          <p:nvPr/>
        </p:nvGrpSpPr>
        <p:grpSpPr>
          <a:xfrm>
            <a:off x="9562443" y="390860"/>
            <a:ext cx="1998710" cy="1184430"/>
            <a:chOff x="9759293" y="390860"/>
            <a:chExt cx="1998710" cy="1184430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993B4D04-44D5-42E4-960D-91115754B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293" y="390860"/>
              <a:ext cx="1828813" cy="1147771"/>
            </a:xfrm>
            <a:prstGeom prst="rect">
              <a:avLst/>
            </a:prstGeom>
          </p:spPr>
        </p:pic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7E282672-D778-408D-BE60-B9DD8298BBED}"/>
                </a:ext>
              </a:extLst>
            </p:cNvPr>
            <p:cNvSpPr/>
            <p:nvPr/>
          </p:nvSpPr>
          <p:spPr>
            <a:xfrm>
              <a:off x="10539132" y="1374998"/>
              <a:ext cx="1218871" cy="200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6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C691A5B-04A7-401E-BBBB-2643EA3A47BB}"/>
              </a:ext>
            </a:extLst>
          </p:cNvPr>
          <p:cNvGrpSpPr/>
          <p:nvPr/>
        </p:nvGrpSpPr>
        <p:grpSpPr>
          <a:xfrm>
            <a:off x="7043835" y="1475144"/>
            <a:ext cx="1861407" cy="758709"/>
            <a:chOff x="5186842" y="6028668"/>
            <a:chExt cx="1861407" cy="758709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E42A0B6-2AA4-4191-9E1B-E177F40E8250}"/>
                </a:ext>
              </a:extLst>
            </p:cNvPr>
            <p:cNvSpPr txBox="1"/>
            <p:nvPr/>
          </p:nvSpPr>
          <p:spPr>
            <a:xfrm>
              <a:off x="5186842" y="6479600"/>
              <a:ext cx="18614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convolutional layer</a:t>
              </a:r>
            </a:p>
          </p:txBody>
        </p: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83E41991-5CBA-46A7-8C16-FD9C49264446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5896357" y="6028668"/>
              <a:ext cx="221189" cy="450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B91E983-ACD1-41B1-AC74-86465E7E04A7}"/>
              </a:ext>
            </a:extLst>
          </p:cNvPr>
          <p:cNvGrpSpPr/>
          <p:nvPr/>
        </p:nvGrpSpPr>
        <p:grpSpPr>
          <a:xfrm>
            <a:off x="10228947" y="1503826"/>
            <a:ext cx="1035861" cy="734984"/>
            <a:chOff x="5677044" y="6026492"/>
            <a:chExt cx="1035861" cy="734984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962AD9D5-AF1C-4D44-AFEA-DA8D1CD50F85}"/>
                </a:ext>
              </a:extLst>
            </p:cNvPr>
            <p:cNvSpPr txBox="1"/>
            <p:nvPr/>
          </p:nvSpPr>
          <p:spPr>
            <a:xfrm>
              <a:off x="5677044" y="6453699"/>
              <a:ext cx="103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final layer</a:t>
              </a:r>
            </a:p>
          </p:txBody>
        </p: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88D46BDF-DE5C-42E2-9170-903E2D8349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1571" y="6026492"/>
              <a:ext cx="1" cy="3950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5B3BD89-68A8-4196-A0CB-8F127D388B8F}"/>
              </a:ext>
            </a:extLst>
          </p:cNvPr>
          <p:cNvGrpSpPr/>
          <p:nvPr/>
        </p:nvGrpSpPr>
        <p:grpSpPr>
          <a:xfrm>
            <a:off x="7853674" y="1498869"/>
            <a:ext cx="1035861" cy="734984"/>
            <a:chOff x="5677044" y="6026492"/>
            <a:chExt cx="1035861" cy="734984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4E10F87B-BDB1-468D-A108-FCCA4713DDD2}"/>
                </a:ext>
              </a:extLst>
            </p:cNvPr>
            <p:cNvSpPr txBox="1"/>
            <p:nvPr/>
          </p:nvSpPr>
          <p:spPr>
            <a:xfrm>
              <a:off x="5677044" y="6453699"/>
              <a:ext cx="103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final layer</a:t>
              </a: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1E6ABFD4-3CA7-4DD5-970F-87E0337B48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1571" y="6026492"/>
              <a:ext cx="1" cy="3950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97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10" grpId="0"/>
      <p:bldP spid="10" grpId="1"/>
      <p:bldP spid="12" grpId="0"/>
      <p:bldP spid="13" grpId="0"/>
      <p:bldP spid="15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90C31-E3E1-491F-99A3-4B4B75665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0300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One-shot Imitation from YouTube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2AE19F-31F1-47EC-85A3-D667B934B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r="12886"/>
          <a:stretch/>
        </p:blipFill>
        <p:spPr>
          <a:xfrm>
            <a:off x="7334017" y="1505070"/>
            <a:ext cx="1907925" cy="14401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0AEE01-8842-459A-B438-091618766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815099" y="1505070"/>
            <a:ext cx="1907950" cy="14401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795DA62-860C-40E0-97BB-189EAC43D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2992298" y="1495425"/>
            <a:ext cx="1907950" cy="144018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94985B4-A033-44EA-B361-23ACD473EF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5156818" y="1505070"/>
            <a:ext cx="1907950" cy="14401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6881AE-ABEA-4C78-9917-DDB2E5EE8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2740"/>
          <a:stretch/>
        </p:blipFill>
        <p:spPr>
          <a:xfrm>
            <a:off x="9511191" y="1505070"/>
            <a:ext cx="1907950" cy="14401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45270F-8604-4C75-A17D-8BDC1E561C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7321338" y="3166830"/>
            <a:ext cx="1907950" cy="14401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36429DE-C777-428B-A9E7-6DEA1F2190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2740"/>
          <a:stretch/>
        </p:blipFill>
        <p:spPr>
          <a:xfrm>
            <a:off x="825708" y="3166830"/>
            <a:ext cx="1907950" cy="14401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875DB4E-ED41-4A27-B41E-590B91B695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2992298" y="3166830"/>
            <a:ext cx="1907950" cy="144018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429A378-FCC3-44DB-BB27-DA4A72200F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2740"/>
          <a:stretch/>
        </p:blipFill>
        <p:spPr>
          <a:xfrm>
            <a:off x="5156818" y="3166830"/>
            <a:ext cx="1907950" cy="14401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47A4657-F139-4613-B93A-93C7BAACA3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2740"/>
          <a:stretch/>
        </p:blipFill>
        <p:spPr>
          <a:xfrm>
            <a:off x="9485858" y="3166830"/>
            <a:ext cx="1907950" cy="14401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8E6A9C9D-7FE1-4B55-ACF4-045A8083ECB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833688" y="4828590"/>
            <a:ext cx="1907950" cy="144018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BBC969-7FD8-4679-A8EB-000361751BB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2884"/>
          <a:stretch/>
        </p:blipFill>
        <p:spPr>
          <a:xfrm>
            <a:off x="2992298" y="4838236"/>
            <a:ext cx="1907950" cy="144018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9F058F4-CF98-49CF-BCA3-99E300A339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2741"/>
          <a:stretch/>
        </p:blipFill>
        <p:spPr>
          <a:xfrm>
            <a:off x="7321363" y="4838236"/>
            <a:ext cx="1907925" cy="144018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6B605BA-113B-433D-9567-9CB31A862D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2740"/>
          <a:stretch/>
        </p:blipFill>
        <p:spPr>
          <a:xfrm>
            <a:off x="5156818" y="4828590"/>
            <a:ext cx="1907950" cy="144018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0D02F525-B611-4F9E-8218-6A62EA6EC8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416" r="12741" b="-416"/>
          <a:stretch/>
        </p:blipFill>
        <p:spPr>
          <a:xfrm>
            <a:off x="9485882" y="4838236"/>
            <a:ext cx="1907926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8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90C31-E3E1-491F-99A3-4B4B7566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One-shot Imitation from YouTube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089E4DC-A886-4CF6-8EA6-C8E00CC0A6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81" y="1690688"/>
            <a:ext cx="5779417" cy="78530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AB7F2F5-35EE-459D-A657-02F222810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27" y="2791571"/>
            <a:ext cx="5030771" cy="31808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6A9004-D7AA-4E40-B1F4-1988CA551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1690688"/>
            <a:ext cx="4730375" cy="41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FBCEFEA-DF30-4392-8D8D-AB062A025E82}"/>
              </a:ext>
            </a:extLst>
          </p:cNvPr>
          <p:cNvSpPr txBox="1"/>
          <p:nvPr/>
        </p:nvSpPr>
        <p:spPr>
          <a:xfrm>
            <a:off x="8540038" y="6596390"/>
            <a:ext cx="36519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https://www.youtube.com/watch?v=DhUqfLjvONY</a:t>
            </a:r>
          </a:p>
        </p:txBody>
      </p:sp>
      <p:pic>
        <p:nvPicPr>
          <p:cNvPr id="4" name="Onlinemedien 3" title="Comparison snippet  - Montezuma's Revenge">
            <a:hlinkClick r:id="" action="ppaction://media"/>
            <a:extLst>
              <a:ext uri="{FF2B5EF4-FFF2-40B4-BE49-F238E27FC236}">
                <a16:creationId xmlns:a16="http://schemas.microsoft.com/office/drawing/2014/main" id="{53D633BC-C222-43E8-B430-85F12C70EE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6000" y="729000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77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09C2E-2B8F-4C84-9C1D-957DFFFA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Solving Hard Exploration Games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AFE253B-DEFE-48B3-805D-C46E0AB41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8" y="2230084"/>
            <a:ext cx="10052983" cy="3231121"/>
          </a:xfrm>
        </p:spPr>
      </p:pic>
    </p:spTree>
    <p:extLst>
      <p:ext uri="{BB962C8B-B14F-4D97-AF65-F5344CB8AC3E}">
        <p14:creationId xmlns:p14="http://schemas.microsoft.com/office/powerpoint/2010/main" val="85985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CE902C8-48D0-4AE8-86A2-E73C93F8F13E}"/>
              </a:ext>
            </a:extLst>
          </p:cNvPr>
          <p:cNvGrpSpPr/>
          <p:nvPr/>
        </p:nvGrpSpPr>
        <p:grpSpPr>
          <a:xfrm>
            <a:off x="873695" y="1800394"/>
            <a:ext cx="10444612" cy="3472655"/>
            <a:chOff x="873695" y="1800394"/>
            <a:chExt cx="10444612" cy="347265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7993D50-94F2-46E1-AC8E-C29D1E0AC669}"/>
                </a:ext>
              </a:extLst>
            </p:cNvPr>
            <p:cNvGrpSpPr/>
            <p:nvPr/>
          </p:nvGrpSpPr>
          <p:grpSpPr>
            <a:xfrm>
              <a:off x="873695" y="1800394"/>
              <a:ext cx="10444612" cy="2520000"/>
              <a:chOff x="873695" y="1800394"/>
              <a:chExt cx="10444612" cy="2520000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460ADB56-1A6A-4876-BA1A-E6071004FA57}"/>
                  </a:ext>
                </a:extLst>
              </p:cNvPr>
              <p:cNvSpPr/>
              <p:nvPr/>
            </p:nvSpPr>
            <p:spPr>
              <a:xfrm>
                <a:off x="873695" y="1800394"/>
                <a:ext cx="4680000" cy="2520000"/>
              </a:xfrm>
              <a:prstGeom prst="rect">
                <a:avLst/>
              </a:prstGeom>
              <a:solidFill>
                <a:srgbClr val="FFF8D7"/>
              </a:solidFill>
              <a:ln>
                <a:solidFill>
                  <a:srgbClr val="FFF8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Playing hard exploration games by watching YouTube</a:t>
                </a:r>
                <a:endParaRPr lang="en-US" sz="12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6821FF19-6FC8-4492-9D1C-739FCCF8D117}"/>
                  </a:ext>
                </a:extLst>
              </p:cNvPr>
              <p:cNvSpPr/>
              <p:nvPr/>
            </p:nvSpPr>
            <p:spPr>
              <a:xfrm>
                <a:off x="6638307" y="1800394"/>
                <a:ext cx="4680000" cy="2520000"/>
              </a:xfrm>
              <a:prstGeom prst="rect">
                <a:avLst/>
              </a:prstGeom>
              <a:solidFill>
                <a:srgbClr val="E3FCA8"/>
              </a:solidFill>
              <a:ln>
                <a:solidFill>
                  <a:srgbClr val="E3FC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Kickstarting Deep Reinforcement Learning</a:t>
                </a:r>
              </a:p>
            </p:txBody>
          </p: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6CF21F5-EBE2-4D8A-A7B6-EE949D11BCE6}"/>
                </a:ext>
              </a:extLst>
            </p:cNvPr>
            <p:cNvSpPr txBox="1"/>
            <p:nvPr/>
          </p:nvSpPr>
          <p:spPr>
            <a:xfrm>
              <a:off x="7135964" y="4626718"/>
              <a:ext cx="34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kickstarting agents using previously trained experts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98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42E65-1794-4B59-BFFB-B1143FFB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12995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Historical Progress on Montezuma’s Revenge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B3098F3-9FC7-4912-9986-85680698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8460"/>
            <a:ext cx="7315200" cy="5486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EA2925D-CD46-4B47-9360-D61E1C3FDDC7}"/>
              </a:ext>
            </a:extLst>
          </p:cNvPr>
          <p:cNvSpPr txBox="1"/>
          <p:nvPr/>
        </p:nvSpPr>
        <p:spPr>
          <a:xfrm>
            <a:off x="6151864" y="5501040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DQN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7E8674-F92F-4A0F-A628-3F1EF3884522}"/>
              </a:ext>
            </a:extLst>
          </p:cNvPr>
          <p:cNvSpPr txBox="1"/>
          <p:nvPr/>
        </p:nvSpPr>
        <p:spPr>
          <a:xfrm>
            <a:off x="3742733" y="5296158"/>
            <a:ext cx="584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SARSA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BE9A24-3716-459F-B3FD-729AE1FFAB00}"/>
              </a:ext>
            </a:extLst>
          </p:cNvPr>
          <p:cNvSpPr txBox="1"/>
          <p:nvPr/>
        </p:nvSpPr>
        <p:spPr>
          <a:xfrm>
            <a:off x="3759212" y="5573157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0AD8FA-BF87-44E4-9D4E-2717F98E1897}"/>
              </a:ext>
            </a:extLst>
          </p:cNvPr>
          <p:cNvSpPr txBox="1"/>
          <p:nvPr/>
        </p:nvSpPr>
        <p:spPr>
          <a:xfrm>
            <a:off x="6751597" y="5434657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DDQN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CB7F96-34CD-4B7F-869C-75461D66AC8F}"/>
              </a:ext>
            </a:extLst>
          </p:cNvPr>
          <p:cNvSpPr txBox="1"/>
          <p:nvPr/>
        </p:nvSpPr>
        <p:spPr>
          <a:xfrm>
            <a:off x="7300978" y="5792759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A3C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EC32CBE-E848-4AB1-998C-13E1CB3CBF98}"/>
              </a:ext>
            </a:extLst>
          </p:cNvPr>
          <p:cNvSpPr txBox="1"/>
          <p:nvPr/>
        </p:nvSpPr>
        <p:spPr>
          <a:xfrm>
            <a:off x="7405892" y="543465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DQN-CTS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2D9654-B2FC-4646-AFC2-5C71D5119F7B}"/>
              </a:ext>
            </a:extLst>
          </p:cNvPr>
          <p:cNvSpPr txBox="1"/>
          <p:nvPr/>
        </p:nvSpPr>
        <p:spPr>
          <a:xfrm>
            <a:off x="8018033" y="1413689"/>
            <a:ext cx="838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BASS-hash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1E0E55-D320-4594-ACE0-5C88D5696842}"/>
              </a:ext>
            </a:extLst>
          </p:cNvPr>
          <p:cNvSpPr txBox="1"/>
          <p:nvPr/>
        </p:nvSpPr>
        <p:spPr>
          <a:xfrm>
            <a:off x="8162830" y="4216051"/>
            <a:ext cx="1001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DQN-</a:t>
            </a:r>
            <a:r>
              <a:rPr lang="en-US" sz="1200" dirty="0" err="1"/>
              <a:t>PixelCN</a:t>
            </a:r>
            <a:endParaRPr lang="en-US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03DC8D0-F37F-4C0A-8CB3-1676B7AE2110}"/>
              </a:ext>
            </a:extLst>
          </p:cNvPr>
          <p:cNvSpPr txBox="1"/>
          <p:nvPr/>
        </p:nvSpPr>
        <p:spPr>
          <a:xfrm>
            <a:off x="8437442" y="5296157"/>
            <a:ext cx="329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DE01B4-05B6-481C-B21F-AD4050EF82BD}"/>
              </a:ext>
            </a:extLst>
          </p:cNvPr>
          <p:cNvSpPr txBox="1"/>
          <p:nvPr/>
        </p:nvSpPr>
        <p:spPr>
          <a:xfrm>
            <a:off x="9050504" y="5711656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Ape-X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964BA7-9633-4ABF-8045-F570942C4176}"/>
              </a:ext>
            </a:extLst>
          </p:cNvPr>
          <p:cNvSpPr txBox="1"/>
          <p:nvPr/>
        </p:nvSpPr>
        <p:spPr>
          <a:xfrm>
            <a:off x="7684929" y="2997445"/>
            <a:ext cx="66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Reactor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3A533CB-9648-4F1E-AF2C-D79969989B97}"/>
              </a:ext>
            </a:extLst>
          </p:cNvPr>
          <p:cNvSpPr txBox="1"/>
          <p:nvPr/>
        </p:nvSpPr>
        <p:spPr>
          <a:xfrm>
            <a:off x="8727723" y="2870683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C51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E4A80D0-3636-4085-9075-926AD3DF5EA6}"/>
              </a:ext>
            </a:extLst>
          </p:cNvPr>
          <p:cNvSpPr txBox="1"/>
          <p:nvPr/>
        </p:nvSpPr>
        <p:spPr>
          <a:xfrm>
            <a:off x="8268453" y="2519593"/>
            <a:ext cx="44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UBE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A91FD02-BBA8-4A64-B5E6-A86CCA4EF674}"/>
              </a:ext>
            </a:extLst>
          </p:cNvPr>
          <p:cNvSpPr txBox="1"/>
          <p:nvPr/>
        </p:nvSpPr>
        <p:spPr>
          <a:xfrm>
            <a:off x="7934932" y="2166448"/>
            <a:ext cx="66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IMPALA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4C034BE-FF02-48FA-95AD-6BD9B927B05E}"/>
              </a:ext>
            </a:extLst>
          </p:cNvPr>
          <p:cNvSpPr txBox="1"/>
          <p:nvPr/>
        </p:nvSpPr>
        <p:spPr>
          <a:xfrm>
            <a:off x="9107288" y="252238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DQfD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2669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A1F2A13-108F-4F3E-91A6-9A59247B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Kickstarting Reinforcement Learning Agents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501864-8B5F-4D3D-A1C6-760A18C10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5052" r="18697" b="3789"/>
          <a:stretch/>
        </p:blipFill>
        <p:spPr>
          <a:xfrm>
            <a:off x="6124574" y="1440000"/>
            <a:ext cx="2586038" cy="37520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A2C89B-1AA1-4169-AB57-C7FD46C02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5052" r="18526" b="3789"/>
          <a:stretch/>
        </p:blipFill>
        <p:spPr>
          <a:xfrm>
            <a:off x="3509962" y="1439999"/>
            <a:ext cx="2586038" cy="375203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859E26A-1E0A-44A0-8969-7E37D7AA6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5052" r="17959" b="3789"/>
          <a:stretch/>
        </p:blipFill>
        <p:spPr>
          <a:xfrm>
            <a:off x="8710612" y="1439999"/>
            <a:ext cx="2643188" cy="375203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40C728C-ACFF-488D-A931-D5D535997990}"/>
              </a:ext>
            </a:extLst>
          </p:cNvPr>
          <p:cNvSpPr txBox="1"/>
          <p:nvPr/>
        </p:nvSpPr>
        <p:spPr>
          <a:xfrm>
            <a:off x="8693928" y="6596390"/>
            <a:ext cx="3498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student by Adrien Coquet from the Noun Project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248142-FAE2-4155-962F-1E7CFFD6B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2" r="27566" b="15197"/>
          <a:stretch/>
        </p:blipFill>
        <p:spPr>
          <a:xfrm>
            <a:off x="838200" y="2007371"/>
            <a:ext cx="1843896" cy="36576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E0FC21E-A812-4B69-B696-5346D2B678D8}"/>
              </a:ext>
            </a:extLst>
          </p:cNvPr>
          <p:cNvGrpSpPr/>
          <p:nvPr/>
        </p:nvGrpSpPr>
        <p:grpSpPr>
          <a:xfrm>
            <a:off x="1171977" y="2054180"/>
            <a:ext cx="1197736" cy="1021216"/>
            <a:chOff x="1171977" y="2054180"/>
            <a:chExt cx="1197736" cy="102121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A0E18FA-04D6-4CC6-8F21-5437CF727606}"/>
                </a:ext>
              </a:extLst>
            </p:cNvPr>
            <p:cNvSpPr/>
            <p:nvPr/>
          </p:nvSpPr>
          <p:spPr>
            <a:xfrm>
              <a:off x="1171977" y="2054180"/>
              <a:ext cx="1197736" cy="5344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E29BA49-3C4A-42DB-8342-0D62A8E5DAA3}"/>
                </a:ext>
              </a:extLst>
            </p:cNvPr>
            <p:cNvSpPr/>
            <p:nvPr/>
          </p:nvSpPr>
          <p:spPr>
            <a:xfrm>
              <a:off x="1374910" y="2402196"/>
              <a:ext cx="673200" cy="673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5459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A1F2A13-108F-4F3E-91A6-9A59247B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Kickstarting Reinforcement Learning Agents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C9B0FB-9A73-4E53-8066-82A814FE6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"/>
          <a:stretch/>
        </p:blipFill>
        <p:spPr>
          <a:xfrm>
            <a:off x="6885060" y="2107952"/>
            <a:ext cx="4834926" cy="29817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F97364-E107-458C-99D3-F98560A4A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"/>
          <a:stretch/>
        </p:blipFill>
        <p:spPr>
          <a:xfrm>
            <a:off x="3562374" y="2107953"/>
            <a:ext cx="2868951" cy="296424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7DE13E-E94E-4A3A-B88B-A22DCDAB9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"/>
          <a:stretch/>
        </p:blipFill>
        <p:spPr>
          <a:xfrm>
            <a:off x="521762" y="2514445"/>
            <a:ext cx="2526049" cy="25816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E0B2CE5-B78F-426B-BE2F-3F3F8A94CAF7}"/>
              </a:ext>
            </a:extLst>
          </p:cNvPr>
          <p:cNvSpPr txBox="1"/>
          <p:nvPr/>
        </p:nvSpPr>
        <p:spPr>
          <a:xfrm>
            <a:off x="836764" y="5315807"/>
            <a:ext cx="227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standard multitask RL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9B8AB38-5E9A-47AF-ADD8-DE9333863B08}"/>
              </a:ext>
            </a:extLst>
          </p:cNvPr>
          <p:cNvSpPr txBox="1"/>
          <p:nvPr/>
        </p:nvSpPr>
        <p:spPr>
          <a:xfrm>
            <a:off x="836764" y="5315807"/>
            <a:ext cx="227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standard multitask RL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F70271F-6965-4F37-BCBE-95F9D1C3284B}"/>
              </a:ext>
            </a:extLst>
          </p:cNvPr>
          <p:cNvSpPr txBox="1"/>
          <p:nvPr/>
        </p:nvSpPr>
        <p:spPr>
          <a:xfrm>
            <a:off x="3566205" y="5315807"/>
            <a:ext cx="2831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single-teacher kickstarting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4E2636A-0865-4961-A29E-6A8D67E9B153}"/>
              </a:ext>
            </a:extLst>
          </p:cNvPr>
          <p:cNvSpPr/>
          <p:nvPr/>
        </p:nvSpPr>
        <p:spPr>
          <a:xfrm>
            <a:off x="3571149" y="5315806"/>
            <a:ext cx="2831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single-teacher kickstarting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66E664D-32B8-4D89-9F40-E37F662D683F}"/>
              </a:ext>
            </a:extLst>
          </p:cNvPr>
          <p:cNvSpPr/>
          <p:nvPr/>
        </p:nvSpPr>
        <p:spPr>
          <a:xfrm>
            <a:off x="6913183" y="5315807"/>
            <a:ext cx="2727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multi-teacher kickstarting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B5F8F5B-CC75-4C9E-BAD7-42E5AB100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"/>
          <a:stretch/>
        </p:blipFill>
        <p:spPr>
          <a:xfrm>
            <a:off x="3562374" y="2107952"/>
            <a:ext cx="2868951" cy="296424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CF016C1-B1E1-4F3C-AC1A-9A83071489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"/>
          <a:stretch/>
        </p:blipFill>
        <p:spPr>
          <a:xfrm>
            <a:off x="521762" y="2514445"/>
            <a:ext cx="2526049" cy="258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8" grpId="1"/>
      <p:bldP spid="13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FDC6CA26-BCDA-4145-BC97-E82120A2DC2D}"/>
              </a:ext>
            </a:extLst>
          </p:cNvPr>
          <p:cNvSpPr txBox="1"/>
          <p:nvPr/>
        </p:nvSpPr>
        <p:spPr>
          <a:xfrm>
            <a:off x="1774800" y="4608607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policy distillation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42B722B-5A71-42CC-991A-58E50A408BFA}"/>
              </a:ext>
            </a:extLst>
          </p:cNvPr>
          <p:cNvSpPr txBox="1"/>
          <p:nvPr/>
        </p:nvSpPr>
        <p:spPr>
          <a:xfrm>
            <a:off x="7357202" y="4608606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IMPALA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693CCA8-34BF-46AC-B705-DC4EC3ADD5C3}"/>
              </a:ext>
            </a:extLst>
          </p:cNvPr>
          <p:cNvSpPr/>
          <p:nvPr/>
        </p:nvSpPr>
        <p:spPr>
          <a:xfrm>
            <a:off x="874800" y="2475000"/>
            <a:ext cx="4680000" cy="1908000"/>
          </a:xfrm>
          <a:prstGeom prst="rect">
            <a:avLst/>
          </a:prstGeom>
          <a:solidFill>
            <a:srgbClr val="FFF8D7"/>
          </a:solidFill>
          <a:ln>
            <a:solidFill>
              <a:srgbClr val="FFF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Knowledge</a:t>
            </a: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Transfer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3267569-1627-4308-B66F-468FB1CD3C65}"/>
              </a:ext>
            </a:extLst>
          </p:cNvPr>
          <p:cNvSpPr/>
          <p:nvPr/>
        </p:nvSpPr>
        <p:spPr>
          <a:xfrm>
            <a:off x="6637202" y="2475000"/>
            <a:ext cx="4320000" cy="1908000"/>
          </a:xfrm>
          <a:prstGeom prst="rect">
            <a:avLst/>
          </a:prstGeom>
          <a:solidFill>
            <a:srgbClr val="FFF8D7"/>
          </a:solidFill>
          <a:ln>
            <a:solidFill>
              <a:srgbClr val="FFF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Kickstarting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Actor-Critic</a:t>
            </a:r>
          </a:p>
        </p:txBody>
      </p:sp>
    </p:spTree>
    <p:extLst>
      <p:ext uri="{BB962C8B-B14F-4D97-AF65-F5344CB8AC3E}">
        <p14:creationId xmlns:p14="http://schemas.microsoft.com/office/powerpoint/2010/main" val="866023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91C8549-0E59-41EC-98F0-9BA35596150E}"/>
              </a:ext>
            </a:extLst>
          </p:cNvPr>
          <p:cNvSpPr txBox="1"/>
          <p:nvPr/>
        </p:nvSpPr>
        <p:spPr>
          <a:xfrm>
            <a:off x="1774800" y="4608607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policy distillation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5AF926A-B538-4281-A276-B0F794F3E92F}"/>
              </a:ext>
            </a:extLst>
          </p:cNvPr>
          <p:cNvGrpSpPr/>
          <p:nvPr/>
        </p:nvGrpSpPr>
        <p:grpSpPr>
          <a:xfrm>
            <a:off x="874800" y="2475000"/>
            <a:ext cx="10082402" cy="1908000"/>
            <a:chOff x="874800" y="2630386"/>
            <a:chExt cx="10082402" cy="190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B875BEB-3F29-467E-A6FB-61BE3CB6A855}"/>
                </a:ext>
              </a:extLst>
            </p:cNvPr>
            <p:cNvSpPr/>
            <p:nvPr/>
          </p:nvSpPr>
          <p:spPr>
            <a:xfrm>
              <a:off x="874800" y="2630386"/>
              <a:ext cx="4680000" cy="1908000"/>
            </a:xfrm>
            <a:prstGeom prst="rect">
              <a:avLst/>
            </a:prstGeom>
            <a:solidFill>
              <a:srgbClr val="E3FCA8"/>
            </a:solidFill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Knowledge</a:t>
              </a:r>
              <a:r>
                <a:rPr lang="en-US" sz="2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Transfer</a:t>
              </a:r>
              <a:endParaRPr lang="en-US" sz="28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8ECF39A-B259-47A8-97C3-0A4E3BCF1E24}"/>
                </a:ext>
              </a:extLst>
            </p:cNvPr>
            <p:cNvSpPr/>
            <p:nvPr/>
          </p:nvSpPr>
          <p:spPr>
            <a:xfrm>
              <a:off x="6637202" y="2630386"/>
              <a:ext cx="432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Actor-Critic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144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276B7-609C-4F61-8C97-8E03A3B8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Century Gothic" panose="020B0502020202020204" pitchFamily="34" charset="0"/>
              </a:rPr>
              <a:t>Policy Distillation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862D39-9E2C-4A6F-8900-BEDA35D360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5412"/>
            <a:ext cx="5310172" cy="3035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9D3F50C-233F-42AF-9CDD-56DCDFA84CD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4952"/>
            <a:ext cx="5694172" cy="3492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5162F50-03D4-433B-BB21-71AF6660B2B2}"/>
              </a:ext>
            </a:extLst>
          </p:cNvPr>
          <p:cNvSpPr txBox="1"/>
          <p:nvPr/>
        </p:nvSpPr>
        <p:spPr>
          <a:xfrm>
            <a:off x="4864491" y="4125765"/>
            <a:ext cx="384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distillation loss</a:t>
            </a:r>
          </a:p>
          <a:p>
            <a:r>
              <a:rPr lang="en-US" dirty="0">
                <a:latin typeface="Century Gothic" panose="020B0502020202020204" pitchFamily="34" charset="0"/>
              </a:rPr>
              <a:t>encourages student to match the teachers policy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F8AEC9-1CDD-4085-BD5B-636484C801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5052" r="18526" b="3789"/>
          <a:stretch/>
        </p:blipFill>
        <p:spPr>
          <a:xfrm>
            <a:off x="10173286" y="3651683"/>
            <a:ext cx="1866314" cy="27077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DBC7D6-6470-47EA-9F7A-D2C932157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26" b="98445" l="9658" r="89940">
                        <a14:foregroundMark x1="53521" y1="21172" x2="53521" y2="21172"/>
                        <a14:foregroundMark x1="51710" y1="8971" x2="51710" y2="8971"/>
                        <a14:foregroundMark x1="48290" y1="4665" x2="48290" y2="4665"/>
                        <a14:foregroundMark x1="57344" y1="91029" x2="57344" y2="91029"/>
                        <a14:foregroundMark x1="19920" y1="98445" x2="19920" y2="98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>
          <a:xfrm>
            <a:off x="8625291" y="4231496"/>
            <a:ext cx="1542823" cy="23828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365DF0B-12AB-4416-B768-B029BB1BD334}"/>
              </a:ext>
            </a:extLst>
          </p:cNvPr>
          <p:cNvSpPr txBox="1"/>
          <p:nvPr/>
        </p:nvSpPr>
        <p:spPr>
          <a:xfrm>
            <a:off x="838200" y="4125765"/>
            <a:ext cx="418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RL loss</a:t>
            </a:r>
          </a:p>
          <a:p>
            <a:r>
              <a:rPr lang="en-US" dirty="0">
                <a:latin typeface="Century Gothic" panose="020B0502020202020204" pitchFamily="34" charset="0"/>
              </a:rPr>
              <a:t>encourages maximization of own rewards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87B1FCB-24C6-4246-A046-59DFC17BB24C}"/>
              </a:ext>
            </a:extLst>
          </p:cNvPr>
          <p:cNvSpPr/>
          <p:nvPr/>
        </p:nvSpPr>
        <p:spPr>
          <a:xfrm>
            <a:off x="2671345" y="2858576"/>
            <a:ext cx="1513096" cy="349257"/>
          </a:xfrm>
          <a:prstGeom prst="roundRect">
            <a:avLst/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40CDC19A-C5D4-41F7-987B-ABBBF9FF4F36}"/>
              </a:ext>
            </a:extLst>
          </p:cNvPr>
          <p:cNvSpPr/>
          <p:nvPr/>
        </p:nvSpPr>
        <p:spPr>
          <a:xfrm>
            <a:off x="4858435" y="2858576"/>
            <a:ext cx="1730090" cy="349257"/>
          </a:xfrm>
          <a:prstGeom prst="roundRect">
            <a:avLst/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92F18EF-475E-4421-A588-FCC302D0BD64}"/>
              </a:ext>
            </a:extLst>
          </p:cNvPr>
          <p:cNvSpPr txBox="1"/>
          <p:nvPr/>
        </p:nvSpPr>
        <p:spPr>
          <a:xfrm>
            <a:off x="838200" y="4132395"/>
            <a:ext cx="418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RL loss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encourages maximization of own rewards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D43CED-40C3-477D-8EC0-D9CFEF7DA5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19" y="6359444"/>
            <a:ext cx="318171" cy="1792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182BBAB-35BA-47AC-B3F5-0EB5D7612BF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58" y="6123307"/>
            <a:ext cx="334629" cy="175543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1C291DD-D9D5-41E1-B67E-CA7F1F5797C0}"/>
              </a:ext>
            </a:extLst>
          </p:cNvPr>
          <p:cNvCxnSpPr>
            <a:cxnSpLocks/>
          </p:cNvCxnSpPr>
          <p:nvPr/>
        </p:nvCxnSpPr>
        <p:spPr>
          <a:xfrm flipV="1">
            <a:off x="2914614" y="3236408"/>
            <a:ext cx="521920" cy="91793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519AB19-89D2-4863-9739-3A65D2132EA5}"/>
              </a:ext>
            </a:extLst>
          </p:cNvPr>
          <p:cNvCxnSpPr>
            <a:cxnSpLocks/>
            <a:endCxn id="13" idx="2"/>
          </p:cNvCxnSpPr>
          <p:nvPr/>
        </p:nvCxnSpPr>
        <p:spPr>
          <a:xfrm flipH="1" flipV="1">
            <a:off x="5723480" y="3207833"/>
            <a:ext cx="29584" cy="97548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C5F05B3-8D56-4CAA-9360-C386CF42D2EF}"/>
              </a:ext>
            </a:extLst>
          </p:cNvPr>
          <p:cNvSpPr txBox="1"/>
          <p:nvPr/>
        </p:nvSpPr>
        <p:spPr>
          <a:xfrm>
            <a:off x="8693927" y="6592648"/>
            <a:ext cx="3498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student by Adrien Coquet from the Noun Project</a:t>
            </a:r>
            <a:endParaRPr lang="de-CH" sz="11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1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  <p:bldP spid="12" grpId="0" animBg="1"/>
      <p:bldP spid="12" grpId="1" animBg="1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1CEE8DF7-A091-4DB0-91DD-8D2DC9B4B036}"/>
              </a:ext>
            </a:extLst>
          </p:cNvPr>
          <p:cNvSpPr txBox="1"/>
          <p:nvPr/>
        </p:nvSpPr>
        <p:spPr>
          <a:xfrm>
            <a:off x="7357202" y="4608606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IMPALA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E45A812-5AC9-48E4-BB6F-7FBF937073A2}"/>
              </a:ext>
            </a:extLst>
          </p:cNvPr>
          <p:cNvGrpSpPr/>
          <p:nvPr/>
        </p:nvGrpSpPr>
        <p:grpSpPr>
          <a:xfrm>
            <a:off x="874800" y="2475000"/>
            <a:ext cx="10082402" cy="1908000"/>
            <a:chOff x="874800" y="2630386"/>
            <a:chExt cx="10082402" cy="190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673E619-7164-4B94-AAA1-89521D28F24B}"/>
                </a:ext>
              </a:extLst>
            </p:cNvPr>
            <p:cNvSpPr/>
            <p:nvPr/>
          </p:nvSpPr>
          <p:spPr>
            <a:xfrm>
              <a:off x="874800" y="2630386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Knowledge</a:t>
              </a:r>
              <a:r>
                <a:rPr lang="en-US" sz="2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Transfer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C7D6486-7BB5-4D77-8D84-AA4CD64D6EF9}"/>
                </a:ext>
              </a:extLst>
            </p:cNvPr>
            <p:cNvSpPr/>
            <p:nvPr/>
          </p:nvSpPr>
          <p:spPr>
            <a:xfrm>
              <a:off x="6637202" y="2630386"/>
              <a:ext cx="4320000" cy="1908000"/>
            </a:xfrm>
            <a:prstGeom prst="rect">
              <a:avLst/>
            </a:prstGeom>
            <a:solidFill>
              <a:srgbClr val="E3FCA8"/>
            </a:solidFill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Actor-Critic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652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B4C4C-8DD5-49CF-B9F9-49E02FB9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Actor-Critic Reinforcement Learning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5C83E6-15F6-4030-909F-537FEF8B0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5529" y="1854134"/>
            <a:ext cx="4940942" cy="43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3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C47EE-E2C6-43AA-B955-BAB919A5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Population Based Training (PBT)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424796-59B5-4FD4-844B-AD8C15275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54051"/>
          <a:stretch/>
        </p:blipFill>
        <p:spPr>
          <a:xfrm>
            <a:off x="3490571" y="1690690"/>
            <a:ext cx="2227944" cy="45359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39DEF8-276A-47A0-B872-1FCB46FB0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6" b="48958"/>
          <a:stretch/>
        </p:blipFill>
        <p:spPr>
          <a:xfrm>
            <a:off x="2220458" y="1690692"/>
            <a:ext cx="1270113" cy="23152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731D05B-399A-44BB-90B2-5532E7FB1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9" r="40229"/>
          <a:stretch/>
        </p:blipFill>
        <p:spPr>
          <a:xfrm>
            <a:off x="5718515" y="1690690"/>
            <a:ext cx="1052286" cy="453594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26ACB04-48A1-4345-9990-C8463B77C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2" r="30123"/>
          <a:stretch/>
        </p:blipFill>
        <p:spPr>
          <a:xfrm>
            <a:off x="6770801" y="1690689"/>
            <a:ext cx="769257" cy="4535945"/>
          </a:xfrm>
          <a:prstGeom prst="rect">
            <a:avLst/>
          </a:prstGeom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800BB57-64CB-4586-9B98-CA86DD7AD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6" r="14680"/>
          <a:stretch/>
        </p:blipFill>
        <p:spPr>
          <a:xfrm>
            <a:off x="7567404" y="1690688"/>
            <a:ext cx="1175658" cy="4535945"/>
          </a:xfrm>
          <a:prstGeom prst="rect">
            <a:avLst/>
          </a:prstGeom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51B0F7A-76BB-402C-AF40-42A491223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7"/>
          <a:stretch/>
        </p:blipFill>
        <p:spPr>
          <a:xfrm>
            <a:off x="8770786" y="1687225"/>
            <a:ext cx="1113970" cy="4535945"/>
          </a:xfrm>
          <a:prstGeom prst="rect">
            <a:avLst/>
          </a:prstGeom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4B2886-FAB6-4452-AFE0-6FAB77FD4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2" r="83316"/>
          <a:stretch/>
        </p:blipFill>
        <p:spPr>
          <a:xfrm>
            <a:off x="2220458" y="3987580"/>
            <a:ext cx="1270113" cy="222068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544FCE3-7356-475F-8DBA-A6CA8043C675}"/>
              </a:ext>
            </a:extLst>
          </p:cNvPr>
          <p:cNvGrpSpPr/>
          <p:nvPr/>
        </p:nvGrpSpPr>
        <p:grpSpPr>
          <a:xfrm>
            <a:off x="46317" y="1936093"/>
            <a:ext cx="2121491" cy="412395"/>
            <a:chOff x="2160108" y="3738426"/>
            <a:chExt cx="1911549" cy="412395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E26A690-6DF6-4893-82F9-742A339E9B6C}"/>
                </a:ext>
              </a:extLst>
            </p:cNvPr>
            <p:cNvSpPr txBox="1"/>
            <p:nvPr/>
          </p:nvSpPr>
          <p:spPr>
            <a:xfrm>
              <a:off x="2160108" y="3812267"/>
              <a:ext cx="13665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performance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5B6819B9-B331-4AF1-99AB-6825E9656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3968" y="3738426"/>
              <a:ext cx="597689" cy="2431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8B9BE02-65F9-4A0E-BFB8-FD1336CA08CB}"/>
              </a:ext>
            </a:extLst>
          </p:cNvPr>
          <p:cNvGrpSpPr/>
          <p:nvPr/>
        </p:nvGrpSpPr>
        <p:grpSpPr>
          <a:xfrm>
            <a:off x="46313" y="2293257"/>
            <a:ext cx="2521328" cy="429826"/>
            <a:chOff x="2160108" y="3720995"/>
            <a:chExt cx="1648445" cy="429826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D5579A2F-68A3-4F0D-A49C-B6B862683BDE}"/>
                </a:ext>
              </a:extLst>
            </p:cNvPr>
            <p:cNvSpPr txBox="1"/>
            <p:nvPr/>
          </p:nvSpPr>
          <p:spPr>
            <a:xfrm>
              <a:off x="2160108" y="3812267"/>
              <a:ext cx="16484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hyperparameters</a:t>
              </a: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DC5E0BBA-B64E-455B-89BA-511AC12D54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4150" y="3720995"/>
              <a:ext cx="274573" cy="2431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10D7056F-3068-49F5-83BE-4C98FB0DBF5C}"/>
              </a:ext>
            </a:extLst>
          </p:cNvPr>
          <p:cNvGrpSpPr/>
          <p:nvPr/>
        </p:nvGrpSpPr>
        <p:grpSpPr>
          <a:xfrm>
            <a:off x="46313" y="2848318"/>
            <a:ext cx="2521328" cy="398284"/>
            <a:chOff x="2160108" y="3752537"/>
            <a:chExt cx="1648445" cy="398284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6FB91E9A-BFEC-42BD-8112-C722582C1BC6}"/>
                </a:ext>
              </a:extLst>
            </p:cNvPr>
            <p:cNvSpPr txBox="1"/>
            <p:nvPr/>
          </p:nvSpPr>
          <p:spPr>
            <a:xfrm>
              <a:off x="2160108" y="3812267"/>
              <a:ext cx="16484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model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25FCABD8-CF48-4616-8142-4A90CDFE7A32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2677844" y="3752537"/>
              <a:ext cx="903721" cy="2287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Rahmen 42">
            <a:extLst>
              <a:ext uri="{FF2B5EF4-FFF2-40B4-BE49-F238E27FC236}">
                <a16:creationId xmlns:a16="http://schemas.microsoft.com/office/drawing/2014/main" id="{54308D92-2B7F-49B0-85D1-7D9091B9F39E}"/>
              </a:ext>
            </a:extLst>
          </p:cNvPr>
          <p:cNvSpPr/>
          <p:nvPr/>
        </p:nvSpPr>
        <p:spPr>
          <a:xfrm>
            <a:off x="4372306" y="1654736"/>
            <a:ext cx="990599" cy="4600925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1CF57ED8-C247-4951-A742-D9497DD42193}"/>
              </a:ext>
            </a:extLst>
          </p:cNvPr>
          <p:cNvGrpSpPr/>
          <p:nvPr/>
        </p:nvGrpSpPr>
        <p:grpSpPr>
          <a:xfrm>
            <a:off x="5267798" y="3690150"/>
            <a:ext cx="1376774" cy="837441"/>
            <a:chOff x="5267798" y="3690150"/>
            <a:chExt cx="1376774" cy="837441"/>
          </a:xfrm>
        </p:grpSpPr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145F0EBB-97D6-42B3-8898-5989CF6BB539}"/>
                </a:ext>
              </a:extLst>
            </p:cNvPr>
            <p:cNvSpPr txBox="1"/>
            <p:nvPr/>
          </p:nvSpPr>
          <p:spPr>
            <a:xfrm>
              <a:off x="5768537" y="3690150"/>
              <a:ext cx="876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exploit</a:t>
              </a:r>
            </a:p>
          </p:txBody>
        </p: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A1BC299B-F730-4321-88E8-EF4C002E605F}"/>
                </a:ext>
              </a:extLst>
            </p:cNvPr>
            <p:cNvCxnSpPr>
              <a:cxnSpLocks/>
            </p:cNvCxnSpPr>
            <p:nvPr/>
          </p:nvCxnSpPr>
          <p:spPr>
            <a:xfrm>
              <a:off x="5267798" y="3871690"/>
              <a:ext cx="468000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F81FDDD6-1C3D-4622-A8C1-D3EE58021EA8}"/>
                </a:ext>
              </a:extLst>
            </p:cNvPr>
            <p:cNvCxnSpPr>
              <a:cxnSpLocks/>
            </p:cNvCxnSpPr>
            <p:nvPr/>
          </p:nvCxnSpPr>
          <p:spPr>
            <a:xfrm>
              <a:off x="6242066" y="4059591"/>
              <a:ext cx="0" cy="468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8095242E-6969-4255-BB69-0DA4C49B3F06}"/>
              </a:ext>
            </a:extLst>
          </p:cNvPr>
          <p:cNvGrpSpPr/>
          <p:nvPr/>
        </p:nvGrpSpPr>
        <p:grpSpPr>
          <a:xfrm>
            <a:off x="6490530" y="4443000"/>
            <a:ext cx="1073398" cy="338554"/>
            <a:chOff x="6698825" y="4447762"/>
            <a:chExt cx="1073398" cy="338554"/>
          </a:xfrm>
        </p:grpSpPr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CBBDEF8D-5BC1-49E0-BED0-B78D19DBA777}"/>
                </a:ext>
              </a:extLst>
            </p:cNvPr>
            <p:cNvSpPr/>
            <p:nvPr/>
          </p:nvSpPr>
          <p:spPr>
            <a:xfrm>
              <a:off x="6698825" y="4447762"/>
              <a:ext cx="9460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explore</a:t>
              </a:r>
            </a:p>
          </p:txBody>
        </p: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977AD6A8-0775-4509-AD1B-F802F9E9D325}"/>
                </a:ext>
              </a:extLst>
            </p:cNvPr>
            <p:cNvCxnSpPr>
              <a:cxnSpLocks/>
            </p:cNvCxnSpPr>
            <p:nvPr/>
          </p:nvCxnSpPr>
          <p:spPr>
            <a:xfrm>
              <a:off x="7556223" y="4642424"/>
              <a:ext cx="2160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20B1F16F-712B-438A-A580-9490F7A3014C}"/>
              </a:ext>
            </a:extLst>
          </p:cNvPr>
          <p:cNvCxnSpPr/>
          <p:nvPr/>
        </p:nvCxnSpPr>
        <p:spPr>
          <a:xfrm>
            <a:off x="2808401" y="2799194"/>
            <a:ext cx="180000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890B8181-B557-46BF-91A9-17EF4560DB47}"/>
              </a:ext>
            </a:extLst>
          </p:cNvPr>
          <p:cNvCxnSpPr/>
          <p:nvPr/>
        </p:nvCxnSpPr>
        <p:spPr>
          <a:xfrm>
            <a:off x="2808401" y="5566230"/>
            <a:ext cx="180000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0D386E82-68BF-41D4-B6F8-81F4049EBA20}"/>
              </a:ext>
            </a:extLst>
          </p:cNvPr>
          <p:cNvCxnSpPr/>
          <p:nvPr/>
        </p:nvCxnSpPr>
        <p:spPr>
          <a:xfrm>
            <a:off x="5119160" y="2799327"/>
            <a:ext cx="180000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66956F20-19EF-42F0-8597-5AFD4B24F4DB}"/>
              </a:ext>
            </a:extLst>
          </p:cNvPr>
          <p:cNvCxnSpPr/>
          <p:nvPr/>
        </p:nvCxnSpPr>
        <p:spPr>
          <a:xfrm>
            <a:off x="7477193" y="2799194"/>
            <a:ext cx="180000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E29537B8-F168-41AC-B8AD-0BE64B15F179}"/>
              </a:ext>
            </a:extLst>
          </p:cNvPr>
          <p:cNvCxnSpPr/>
          <p:nvPr/>
        </p:nvCxnSpPr>
        <p:spPr>
          <a:xfrm>
            <a:off x="8200515" y="5566230"/>
            <a:ext cx="108000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0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A1F2A13-108F-4F3E-91A6-9A59247B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Analysis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0572B9E-CB95-46EB-A9E4-C477CE586D63}"/>
              </a:ext>
            </a:extLst>
          </p:cNvPr>
          <p:cNvGrpSpPr/>
          <p:nvPr/>
        </p:nvGrpSpPr>
        <p:grpSpPr>
          <a:xfrm>
            <a:off x="874800" y="2475000"/>
            <a:ext cx="10442402" cy="1908000"/>
            <a:chOff x="874800" y="2654740"/>
            <a:chExt cx="10442402" cy="190800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60F6191D-708A-4BF7-8093-8B422F573646}"/>
                </a:ext>
              </a:extLst>
            </p:cNvPr>
            <p:cNvSpPr/>
            <p:nvPr/>
          </p:nvSpPr>
          <p:spPr>
            <a:xfrm>
              <a:off x="874800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With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Single Teacher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4A986B2-7875-436F-ACFB-48C7C7DDACFF}"/>
                </a:ext>
              </a:extLst>
            </p:cNvPr>
            <p:cNvSpPr/>
            <p:nvPr/>
          </p:nvSpPr>
          <p:spPr>
            <a:xfrm>
              <a:off x="6637202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With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Multiple Teachers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661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A1F2A13-108F-4F3E-91A6-9A59247B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DMLab-30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7E1E20-83F6-44FB-85AA-B187078C2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39754"/>
            <a:ext cx="7620000" cy="51244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92BBC4C-9A34-4312-B10D-AD310E83A9F4}"/>
              </a:ext>
            </a:extLst>
          </p:cNvPr>
          <p:cNvSpPr/>
          <p:nvPr/>
        </p:nvSpPr>
        <p:spPr>
          <a:xfrm>
            <a:off x="6096000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CH" sz="11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https://deepmind.com/blog/impala-scalable-distributed-deeprl-dmlab-30/#gif-163</a:t>
            </a:r>
          </a:p>
        </p:txBody>
      </p:sp>
    </p:spTree>
    <p:extLst>
      <p:ext uri="{BB962C8B-B14F-4D97-AF65-F5344CB8AC3E}">
        <p14:creationId xmlns:p14="http://schemas.microsoft.com/office/powerpoint/2010/main" val="410306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42E65-1794-4B59-BFFB-B1143FFB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12995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Historical Progress on Montezuma’s Revenge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6BE995-C71F-41CF-B69E-65C8E4E73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846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25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06AAC10-27D2-480E-9820-5C40A0029A66}"/>
              </a:ext>
            </a:extLst>
          </p:cNvPr>
          <p:cNvGrpSpPr/>
          <p:nvPr/>
        </p:nvGrpSpPr>
        <p:grpSpPr>
          <a:xfrm>
            <a:off x="874800" y="2475000"/>
            <a:ext cx="10442402" cy="1908000"/>
            <a:chOff x="874800" y="2654740"/>
            <a:chExt cx="10442402" cy="19080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72C88CA-ACD6-493D-B599-4148B324A2C2}"/>
                </a:ext>
              </a:extLst>
            </p:cNvPr>
            <p:cNvSpPr/>
            <p:nvPr/>
          </p:nvSpPr>
          <p:spPr>
            <a:xfrm>
              <a:off x="874800" y="2654740"/>
              <a:ext cx="4680000" cy="1908000"/>
            </a:xfrm>
            <a:prstGeom prst="rect">
              <a:avLst/>
            </a:prstGeom>
            <a:solidFill>
              <a:srgbClr val="E3FCA8"/>
            </a:solidFill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With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Single Teacher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5A58F27-AB1A-49CA-8539-A58A1C89BE2A}"/>
                </a:ext>
              </a:extLst>
            </p:cNvPr>
            <p:cNvSpPr/>
            <p:nvPr/>
          </p:nvSpPr>
          <p:spPr>
            <a:xfrm>
              <a:off x="6637202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With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Multiple Teachers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7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1803.03835.pdf - Adobe Reader">
            <a:extLst>
              <a:ext uri="{FF2B5EF4-FFF2-40B4-BE49-F238E27FC236}">
                <a16:creationId xmlns:a16="http://schemas.microsoft.com/office/drawing/2014/main" id="{7B975562-BDE4-430B-9E92-9821D122D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 t="14127" r="17965" b="29900"/>
          <a:stretch/>
        </p:blipFill>
        <p:spPr>
          <a:xfrm>
            <a:off x="6343678" y="1975715"/>
            <a:ext cx="4998366" cy="3585945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9C2A124-56B4-4A61-A5A0-1DA620E37F69}"/>
              </a:ext>
            </a:extLst>
          </p:cNvPr>
          <p:cNvGrpSpPr/>
          <p:nvPr/>
        </p:nvGrpSpPr>
        <p:grpSpPr>
          <a:xfrm>
            <a:off x="722994" y="1975716"/>
            <a:ext cx="5204111" cy="3585945"/>
            <a:chOff x="452673" y="1509667"/>
            <a:chExt cx="5204111" cy="3585945"/>
          </a:xfrm>
        </p:grpSpPr>
        <p:pic>
          <p:nvPicPr>
            <p:cNvPr id="11" name="Grafik 10" descr="1803.03835.pdf - Adobe Reader">
              <a:extLst>
                <a:ext uri="{FF2B5EF4-FFF2-40B4-BE49-F238E27FC236}">
                  <a16:creationId xmlns:a16="http://schemas.microsoft.com/office/drawing/2014/main" id="{49EC455A-82C6-4FB0-8510-6A948552B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6" t="35776" r="17626" b="8251"/>
            <a:stretch/>
          </p:blipFill>
          <p:spPr>
            <a:xfrm>
              <a:off x="452673" y="1509667"/>
              <a:ext cx="5125330" cy="3585945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DF4C138-0EE5-4780-80FB-F88ECD594DE9}"/>
                </a:ext>
              </a:extLst>
            </p:cNvPr>
            <p:cNvSpPr/>
            <p:nvPr/>
          </p:nvSpPr>
          <p:spPr>
            <a:xfrm>
              <a:off x="1527785" y="1589293"/>
              <a:ext cx="4128999" cy="196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E882317A-2E27-4635-BFDC-A7247B33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/>
          <a:lstStyle/>
          <a:p>
            <a:r>
              <a:rPr lang="en-US" dirty="0"/>
              <a:t>Kickstarting With a Single Small Teacher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7FF0E76D-2CCB-4ED7-A384-6F6A7C8F1F98}"/>
              </a:ext>
            </a:extLst>
          </p:cNvPr>
          <p:cNvSpPr/>
          <p:nvPr/>
        </p:nvSpPr>
        <p:spPr>
          <a:xfrm>
            <a:off x="1252151" y="5502876"/>
            <a:ext cx="271849" cy="5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9442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E882317A-2E27-4635-BFDC-A7247B33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/>
          <a:lstStyle/>
          <a:p>
            <a:r>
              <a:rPr lang="en-US" dirty="0"/>
              <a:t>Distillation Weight Scheduling Strategies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1305706-E296-42D7-9EF3-F60B9D3A7034}"/>
              </a:ext>
            </a:extLst>
          </p:cNvPr>
          <p:cNvGrpSpPr/>
          <p:nvPr/>
        </p:nvGrpSpPr>
        <p:grpSpPr>
          <a:xfrm>
            <a:off x="2734267" y="1507363"/>
            <a:ext cx="6723466" cy="4799527"/>
            <a:chOff x="2100648" y="2108888"/>
            <a:chExt cx="6723466" cy="4799527"/>
          </a:xfrm>
        </p:grpSpPr>
        <p:pic>
          <p:nvPicPr>
            <p:cNvPr id="17" name="Grafik 16" descr="1803.03835.pdf - Adobe Reader">
              <a:extLst>
                <a:ext uri="{FF2B5EF4-FFF2-40B4-BE49-F238E27FC236}">
                  <a16:creationId xmlns:a16="http://schemas.microsoft.com/office/drawing/2014/main" id="{02DCEFC1-5094-415F-B993-136513214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0" t="22463" r="32757" b="20601"/>
            <a:stretch/>
          </p:blipFill>
          <p:spPr>
            <a:xfrm>
              <a:off x="2100648" y="2108888"/>
              <a:ext cx="6723466" cy="479952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35D01E9-55D3-42B0-AB02-D69601E2BB18}"/>
                </a:ext>
              </a:extLst>
            </p:cNvPr>
            <p:cNvSpPr/>
            <p:nvPr/>
          </p:nvSpPr>
          <p:spPr>
            <a:xfrm>
              <a:off x="3074971" y="2372050"/>
              <a:ext cx="5026159" cy="266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33689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0572B9E-CB95-46EB-A9E4-C477CE586D63}"/>
              </a:ext>
            </a:extLst>
          </p:cNvPr>
          <p:cNvGrpSpPr/>
          <p:nvPr/>
        </p:nvGrpSpPr>
        <p:grpSpPr>
          <a:xfrm>
            <a:off x="874800" y="2475000"/>
            <a:ext cx="10442402" cy="1908000"/>
            <a:chOff x="874800" y="2654740"/>
            <a:chExt cx="10442402" cy="190800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60F6191D-708A-4BF7-8093-8B422F573646}"/>
                </a:ext>
              </a:extLst>
            </p:cNvPr>
            <p:cNvSpPr/>
            <p:nvPr/>
          </p:nvSpPr>
          <p:spPr>
            <a:xfrm>
              <a:off x="874800" y="2654740"/>
              <a:ext cx="4680000" cy="1908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With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Single Teacher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4A986B2-7875-436F-ACFB-48C7C7DDACFF}"/>
                </a:ext>
              </a:extLst>
            </p:cNvPr>
            <p:cNvSpPr/>
            <p:nvPr/>
          </p:nvSpPr>
          <p:spPr>
            <a:xfrm>
              <a:off x="6637202" y="2654740"/>
              <a:ext cx="4680000" cy="1908000"/>
            </a:xfrm>
            <a:prstGeom prst="rect">
              <a:avLst/>
            </a:prstGeom>
            <a:solidFill>
              <a:srgbClr val="E3FCA8"/>
            </a:solidFill>
            <a:ln>
              <a:solidFill>
                <a:srgbClr val="E3F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With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Multiple Teachers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249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E882317A-2E27-4635-BFDC-A7247B33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Kickstarting With Multiple Teachers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7FF0E76D-2CCB-4ED7-A384-6F6A7C8F1F98}"/>
              </a:ext>
            </a:extLst>
          </p:cNvPr>
          <p:cNvSpPr/>
          <p:nvPr/>
        </p:nvSpPr>
        <p:spPr>
          <a:xfrm>
            <a:off x="1252151" y="5502876"/>
            <a:ext cx="271849" cy="5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E737A1C-6C8D-44E7-9290-E4237D5F59FD}"/>
              </a:ext>
            </a:extLst>
          </p:cNvPr>
          <p:cNvGrpSpPr/>
          <p:nvPr/>
        </p:nvGrpSpPr>
        <p:grpSpPr>
          <a:xfrm>
            <a:off x="2729531" y="1690688"/>
            <a:ext cx="6732937" cy="4685810"/>
            <a:chOff x="3537484" y="1955836"/>
            <a:chExt cx="6732937" cy="4685810"/>
          </a:xfrm>
        </p:grpSpPr>
        <p:pic>
          <p:nvPicPr>
            <p:cNvPr id="3" name="Grafik 2" descr="1803.03835.pdf - Adobe Reader">
              <a:extLst>
                <a:ext uri="{FF2B5EF4-FFF2-40B4-BE49-F238E27FC236}">
                  <a16:creationId xmlns:a16="http://schemas.microsoft.com/office/drawing/2014/main" id="{8F42D522-44BF-4207-906E-A1E87EC3B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4" t="25510" r="35841" b="18903"/>
            <a:stretch/>
          </p:blipFill>
          <p:spPr>
            <a:xfrm>
              <a:off x="3537484" y="1955836"/>
              <a:ext cx="6732937" cy="4685810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715EDD4-9A09-4CEA-89BE-B367E9034E3A}"/>
                </a:ext>
              </a:extLst>
            </p:cNvPr>
            <p:cNvSpPr/>
            <p:nvPr/>
          </p:nvSpPr>
          <p:spPr>
            <a:xfrm>
              <a:off x="5111756" y="2166730"/>
              <a:ext cx="4390054" cy="208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3351369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447ED-EA03-4D8F-B7B5-CC48F813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Kickstarting With PBT Variants vs. Distillation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A1241A4-45DE-4731-8D88-32AFC3FF7BE2}"/>
              </a:ext>
            </a:extLst>
          </p:cNvPr>
          <p:cNvGrpSpPr/>
          <p:nvPr/>
        </p:nvGrpSpPr>
        <p:grpSpPr>
          <a:xfrm>
            <a:off x="2526695" y="1669774"/>
            <a:ext cx="7138610" cy="4685810"/>
            <a:chOff x="3383327" y="1945897"/>
            <a:chExt cx="7138610" cy="4685810"/>
          </a:xfrm>
        </p:grpSpPr>
        <p:pic>
          <p:nvPicPr>
            <p:cNvPr id="8" name="Grafik 7" descr="1803.03835.pdf - Adobe Reader">
              <a:extLst>
                <a:ext uri="{FF2B5EF4-FFF2-40B4-BE49-F238E27FC236}">
                  <a16:creationId xmlns:a16="http://schemas.microsoft.com/office/drawing/2014/main" id="{C274A657-4382-42A0-A53E-A7797896B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4" t="21426" r="31217" b="22987"/>
            <a:stretch/>
          </p:blipFill>
          <p:spPr>
            <a:xfrm>
              <a:off x="3383327" y="1945897"/>
              <a:ext cx="7138610" cy="4685810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0DF1FCA-38FB-44B4-A187-3F391ACFDC9A}"/>
                </a:ext>
              </a:extLst>
            </p:cNvPr>
            <p:cNvSpPr/>
            <p:nvPr/>
          </p:nvSpPr>
          <p:spPr>
            <a:xfrm>
              <a:off x="4396141" y="2117035"/>
              <a:ext cx="5294511" cy="257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648342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9AE22-E5A2-4AD3-BC98-F8BB0902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Per Task Performance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0B40B44-93C7-4456-A0BE-88220AE537E3}"/>
              </a:ext>
            </a:extLst>
          </p:cNvPr>
          <p:cNvGrpSpPr/>
          <p:nvPr/>
        </p:nvGrpSpPr>
        <p:grpSpPr>
          <a:xfrm>
            <a:off x="838200" y="2399937"/>
            <a:ext cx="5138775" cy="3465991"/>
            <a:chOff x="1520122" y="2236435"/>
            <a:chExt cx="5138775" cy="346599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810348E-1DBF-446F-A8D6-AB1B0FF98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20"/>
            <a:stretch/>
          </p:blipFill>
          <p:spPr>
            <a:xfrm>
              <a:off x="1520122" y="2291099"/>
              <a:ext cx="5138775" cy="3411327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2EBC6D3-1B88-4463-8EDF-805417E985A7}"/>
                </a:ext>
              </a:extLst>
            </p:cNvPr>
            <p:cNvSpPr/>
            <p:nvPr/>
          </p:nvSpPr>
          <p:spPr>
            <a:xfrm>
              <a:off x="2731316" y="2236435"/>
              <a:ext cx="3274948" cy="27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E711E60-5A12-45EF-BE0E-2CDD41A631B7}"/>
              </a:ext>
            </a:extLst>
          </p:cNvPr>
          <p:cNvGrpSpPr/>
          <p:nvPr/>
        </p:nvGrpSpPr>
        <p:grpSpPr>
          <a:xfrm>
            <a:off x="6491252" y="2399937"/>
            <a:ext cx="4862548" cy="3465992"/>
            <a:chOff x="6215027" y="2236435"/>
            <a:chExt cx="4862548" cy="346599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67CCD9A-A3BE-4F14-B5D2-845D245E9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027" y="2316265"/>
              <a:ext cx="4862548" cy="3386162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2B8F497-19E6-4F1E-BDB9-F478CF3D0BD3}"/>
                </a:ext>
              </a:extLst>
            </p:cNvPr>
            <p:cNvSpPr/>
            <p:nvPr/>
          </p:nvSpPr>
          <p:spPr>
            <a:xfrm>
              <a:off x="7102767" y="2236435"/>
              <a:ext cx="3274948" cy="27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A9D6690F-C68C-4AE5-B304-4A60D14E1F3E}"/>
              </a:ext>
            </a:extLst>
          </p:cNvPr>
          <p:cNvSpPr/>
          <p:nvPr/>
        </p:nvSpPr>
        <p:spPr>
          <a:xfrm>
            <a:off x="1873494" y="1973432"/>
            <a:ext cx="3068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Century Gothic" panose="020B0502020202020204" pitchFamily="34" charset="0"/>
              </a:rPr>
              <a:t>Lasertag</a:t>
            </a:r>
            <a:r>
              <a:rPr lang="en-US" sz="1600" dirty="0">
                <a:latin typeface="Century Gothic" panose="020B0502020202020204" pitchFamily="34" charset="0"/>
              </a:rPr>
              <a:t> with One Opponent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41D0970-F79B-4E75-92F9-DD860AE090BD}"/>
              </a:ext>
            </a:extLst>
          </p:cNvPr>
          <p:cNvSpPr/>
          <p:nvPr/>
        </p:nvSpPr>
        <p:spPr>
          <a:xfrm>
            <a:off x="7292380" y="1973432"/>
            <a:ext cx="3260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Century Gothic" panose="020B0502020202020204" pitchFamily="34" charset="0"/>
              </a:rPr>
              <a:t>Lasertag</a:t>
            </a:r>
            <a:r>
              <a:rPr lang="en-US" sz="1600" dirty="0">
                <a:latin typeface="Century Gothic" panose="020B0502020202020204" pitchFamily="34" charset="0"/>
              </a:rPr>
              <a:t> with Three Opponents </a:t>
            </a:r>
          </a:p>
        </p:txBody>
      </p:sp>
    </p:spTree>
    <p:extLst>
      <p:ext uri="{BB962C8B-B14F-4D97-AF65-F5344CB8AC3E}">
        <p14:creationId xmlns:p14="http://schemas.microsoft.com/office/powerpoint/2010/main" val="2330128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9AE22-E5A2-4AD3-BC98-F8BB09026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Per Task Performance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D6968BF-C208-4E48-B3E5-317236D6EEE9}"/>
              </a:ext>
            </a:extLst>
          </p:cNvPr>
          <p:cNvSpPr/>
          <p:nvPr/>
        </p:nvSpPr>
        <p:spPr>
          <a:xfrm>
            <a:off x="4561907" y="2083728"/>
            <a:ext cx="3068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Explore Goal Locations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560F828-CA12-4D83-B729-57241F8A98B3}"/>
              </a:ext>
            </a:extLst>
          </p:cNvPr>
          <p:cNvGrpSpPr/>
          <p:nvPr/>
        </p:nvGrpSpPr>
        <p:grpSpPr>
          <a:xfrm>
            <a:off x="3636151" y="2453060"/>
            <a:ext cx="4919698" cy="3482575"/>
            <a:chOff x="3636151" y="2453060"/>
            <a:chExt cx="4919698" cy="348257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A178991-935B-4EBA-B316-A84AE7970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151" y="2525660"/>
              <a:ext cx="4919698" cy="3409975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5E474F3-5171-4A71-BA7C-4BF7342AF184}"/>
                </a:ext>
              </a:extLst>
            </p:cNvPr>
            <p:cNvSpPr/>
            <p:nvPr/>
          </p:nvSpPr>
          <p:spPr>
            <a:xfrm>
              <a:off x="4779123" y="2453060"/>
              <a:ext cx="3274948" cy="27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3B8A69E0-3F01-49DA-8D60-2AE86B8FE37F}"/>
              </a:ext>
            </a:extLst>
          </p:cNvPr>
          <p:cNvSpPr/>
          <p:nvPr/>
        </p:nvSpPr>
        <p:spPr>
          <a:xfrm>
            <a:off x="7097486" y="2794002"/>
            <a:ext cx="1516743" cy="892628"/>
          </a:xfrm>
          <a:prstGeom prst="ellipse">
            <a:avLst/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380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4A4A1C7-2B27-40AE-A04F-9BC799888904}"/>
              </a:ext>
            </a:extLst>
          </p:cNvPr>
          <p:cNvSpPr/>
          <p:nvPr/>
        </p:nvSpPr>
        <p:spPr>
          <a:xfrm>
            <a:off x="873694" y="3467719"/>
            <a:ext cx="4680000" cy="1260000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learning of common representation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exceed human-level performance in Montezuma’s Revenge, Private Eye and Pitfall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4430C03-C62A-4D3B-A5DE-24AB2DAE7B65}"/>
              </a:ext>
            </a:extLst>
          </p:cNvPr>
          <p:cNvSpPr/>
          <p:nvPr/>
        </p:nvSpPr>
        <p:spPr>
          <a:xfrm>
            <a:off x="873694" y="5125666"/>
            <a:ext cx="4680000" cy="12600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no general purpose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success limited to knowledge obtained from demonstration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2EE270C-F2C8-41CF-827D-93D62E106897}"/>
              </a:ext>
            </a:extLst>
          </p:cNvPr>
          <p:cNvSpPr/>
          <p:nvPr/>
        </p:nvSpPr>
        <p:spPr>
          <a:xfrm>
            <a:off x="6638306" y="3467719"/>
            <a:ext cx="4680000" cy="1260000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reduced environment interactions required for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student can exceed teacher performance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7CD9135-C430-4E33-A3A9-D31200C41877}"/>
              </a:ext>
            </a:extLst>
          </p:cNvPr>
          <p:cNvSpPr/>
          <p:nvPr/>
        </p:nvSpPr>
        <p:spPr>
          <a:xfrm>
            <a:off x="6638306" y="5125666"/>
            <a:ext cx="4680000" cy="12600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limited to the setting where pre-trained experts are readily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vague definition of experts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56F8D35-B7F5-417F-B374-178F09934B88}"/>
              </a:ext>
            </a:extLst>
          </p:cNvPr>
          <p:cNvGrpSpPr/>
          <p:nvPr/>
        </p:nvGrpSpPr>
        <p:grpSpPr>
          <a:xfrm>
            <a:off x="873694" y="549772"/>
            <a:ext cx="10444612" cy="2520000"/>
            <a:chOff x="873695" y="1800394"/>
            <a:chExt cx="10444612" cy="252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A55D64F8-BFCD-4F99-96D3-C2D2F786AD77}"/>
                </a:ext>
              </a:extLst>
            </p:cNvPr>
            <p:cNvSpPr/>
            <p:nvPr/>
          </p:nvSpPr>
          <p:spPr>
            <a:xfrm>
              <a:off x="873695" y="1800394"/>
              <a:ext cx="4680000" cy="2520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Playing hard exploration games by watching YouTube</a:t>
              </a:r>
              <a:endParaRPr lang="en-US" sz="12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F6F9B7F-E779-4501-B24A-76E82C0C5241}"/>
                </a:ext>
              </a:extLst>
            </p:cNvPr>
            <p:cNvSpPr/>
            <p:nvPr/>
          </p:nvSpPr>
          <p:spPr>
            <a:xfrm>
              <a:off x="6638307" y="1800394"/>
              <a:ext cx="4680000" cy="2520000"/>
            </a:xfrm>
            <a:prstGeom prst="rect">
              <a:avLst/>
            </a:prstGeom>
            <a:solidFill>
              <a:srgbClr val="FFF8D7"/>
            </a:solidFill>
            <a:ln>
              <a:solidFill>
                <a:srgbClr val="FFF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Kickstarting Deep Reinforcement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5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2801C-DD49-4312-8ADE-EADA613C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sz="3800" dirty="0">
                <a:latin typeface="Century Gothic" panose="020B0502020202020204" pitchFamily="34" charset="0"/>
              </a:rPr>
              <a:t>References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4766ED-3385-4BF4-AA5F-A5028E133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sz="1200" dirty="0">
              <a:latin typeface="Century Gothic" panose="020B0502020202020204" pitchFamily="34" charset="0"/>
            </a:endParaRPr>
          </a:p>
          <a:p>
            <a:endParaRPr lang="de-CH" sz="1200" dirty="0">
              <a:latin typeface="Century Gothic" panose="020B0502020202020204" pitchFamily="34" charset="0"/>
            </a:endParaRPr>
          </a:p>
          <a:p>
            <a:endParaRPr lang="de-CH" sz="1200" dirty="0">
              <a:latin typeface="Century Gothic" panose="020B0502020202020204" pitchFamily="34" charset="0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CD83EED-68F9-4094-B9C8-3CFA52C6B0BE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 err="1">
                <a:latin typeface="Century Gothic" panose="020B0502020202020204" pitchFamily="34" charset="0"/>
              </a:rPr>
              <a:t>Andrychowicz</a:t>
            </a:r>
            <a:r>
              <a:rPr lang="de-CH" sz="1400" dirty="0">
                <a:latin typeface="Century Gothic" panose="020B0502020202020204" pitchFamily="34" charset="0"/>
              </a:rPr>
              <a:t>, M., Wolski, F., Ray, A., Schneider, J., </a:t>
            </a:r>
            <a:r>
              <a:rPr lang="de-CH" sz="1400" dirty="0" err="1">
                <a:latin typeface="Century Gothic" panose="020B0502020202020204" pitchFamily="34" charset="0"/>
              </a:rPr>
              <a:t>Fong</a:t>
            </a:r>
            <a:r>
              <a:rPr lang="de-CH" sz="1400" dirty="0">
                <a:latin typeface="Century Gothic" panose="020B0502020202020204" pitchFamily="34" charset="0"/>
              </a:rPr>
              <a:t>, R., </a:t>
            </a:r>
            <a:r>
              <a:rPr lang="de-CH" sz="1400" dirty="0" err="1">
                <a:latin typeface="Century Gothic" panose="020B0502020202020204" pitchFamily="34" charset="0"/>
              </a:rPr>
              <a:t>Welinder</a:t>
            </a:r>
            <a:r>
              <a:rPr lang="de-CH" sz="1400" dirty="0">
                <a:latin typeface="Century Gothic" panose="020B0502020202020204" pitchFamily="34" charset="0"/>
              </a:rPr>
              <a:t>, P., </a:t>
            </a:r>
            <a:r>
              <a:rPr lang="de-CH" sz="1400" dirty="0" err="1">
                <a:latin typeface="Century Gothic" panose="020B0502020202020204" pitchFamily="34" charset="0"/>
              </a:rPr>
              <a:t>McGrew</a:t>
            </a:r>
            <a:r>
              <a:rPr lang="de-CH" sz="1400" dirty="0">
                <a:latin typeface="Century Gothic" panose="020B0502020202020204" pitchFamily="34" charset="0"/>
              </a:rPr>
              <a:t>, B., Tobin, J., </a:t>
            </a:r>
            <a:r>
              <a:rPr lang="de-CH" sz="1400" dirty="0" err="1">
                <a:latin typeface="Century Gothic" panose="020B0502020202020204" pitchFamily="34" charset="0"/>
              </a:rPr>
              <a:t>Abbeel</a:t>
            </a:r>
            <a:r>
              <a:rPr lang="de-CH" sz="1400" dirty="0">
                <a:latin typeface="Century Gothic" panose="020B0502020202020204" pitchFamily="34" charset="0"/>
              </a:rPr>
              <a:t>, P., &amp; </a:t>
            </a:r>
            <a:r>
              <a:rPr lang="de-CH" sz="1400" dirty="0" err="1">
                <a:latin typeface="Century Gothic" panose="020B0502020202020204" pitchFamily="34" charset="0"/>
              </a:rPr>
              <a:t>Zaremba</a:t>
            </a:r>
            <a:r>
              <a:rPr lang="de-CH" sz="1400" dirty="0">
                <a:latin typeface="Century Gothic" panose="020B0502020202020204" pitchFamily="34" charset="0"/>
              </a:rPr>
              <a:t>, W. (2017). </a:t>
            </a:r>
            <a:r>
              <a:rPr lang="de-CH" sz="1400" dirty="0" err="1">
                <a:latin typeface="Century Gothic" panose="020B0502020202020204" pitchFamily="34" charset="0"/>
              </a:rPr>
              <a:t>Hindsight</a:t>
            </a:r>
            <a:r>
              <a:rPr lang="de-CH" sz="1400" dirty="0">
                <a:latin typeface="Century Gothic" panose="020B0502020202020204" pitchFamily="34" charset="0"/>
              </a:rPr>
              <a:t> Experience Replay. </a:t>
            </a:r>
            <a:r>
              <a:rPr lang="de-CH" sz="1400" i="1" dirty="0">
                <a:latin typeface="Century Gothic" panose="020B0502020202020204" pitchFamily="34" charset="0"/>
              </a:rPr>
              <a:t>NIPS</a:t>
            </a:r>
            <a:r>
              <a:rPr lang="de-CH" sz="1400" dirty="0">
                <a:latin typeface="Century Gothic" panose="020B0502020202020204" pitchFamily="34" charset="0"/>
              </a:rPr>
              <a:t>.</a:t>
            </a:r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1400" dirty="0" err="1">
                <a:latin typeface="Century Gothic" panose="020B0502020202020204" pitchFamily="34" charset="0"/>
              </a:rPr>
              <a:t>Aytar</a:t>
            </a:r>
            <a:r>
              <a:rPr lang="en-US" sz="1400" dirty="0">
                <a:latin typeface="Century Gothic" panose="020B0502020202020204" pitchFamily="34" charset="0"/>
              </a:rPr>
              <a:t>, Y., Pfaff, T., </a:t>
            </a:r>
            <a:r>
              <a:rPr lang="en-US" sz="1400" dirty="0" err="1">
                <a:latin typeface="Century Gothic" panose="020B0502020202020204" pitchFamily="34" charset="0"/>
              </a:rPr>
              <a:t>Budden</a:t>
            </a:r>
            <a:r>
              <a:rPr lang="en-US" sz="1400" dirty="0">
                <a:latin typeface="Century Gothic" panose="020B0502020202020204" pitchFamily="34" charset="0"/>
              </a:rPr>
              <a:t>, D., Paine, T.L., Wang, Z., &amp; Freitas, N.D. (2018). Playing hard exploration games by watching YouTube. </a:t>
            </a:r>
            <a:r>
              <a:rPr lang="en-US" sz="1400" i="1" dirty="0" err="1">
                <a:latin typeface="Century Gothic" panose="020B0502020202020204" pitchFamily="34" charset="0"/>
              </a:rPr>
              <a:t>NeurIPS</a:t>
            </a:r>
            <a:r>
              <a:rPr lang="en-US" sz="1400" i="1" dirty="0">
                <a:latin typeface="Century Gothic" panose="020B0502020202020204" pitchFamily="34" charset="0"/>
              </a:rPr>
              <a:t>.</a:t>
            </a:r>
          </a:p>
          <a:p>
            <a:r>
              <a:rPr lang="en-US" sz="1400" dirty="0" err="1">
                <a:latin typeface="Century Gothic" panose="020B0502020202020204" pitchFamily="34" charset="0"/>
              </a:rPr>
              <a:t>Ecoffet</a:t>
            </a:r>
            <a:r>
              <a:rPr lang="en-US" sz="1400" dirty="0">
                <a:latin typeface="Century Gothic" panose="020B0502020202020204" pitchFamily="34" charset="0"/>
              </a:rPr>
              <a:t>, A., Huizinga, J., Lehman, J., Stanley, K.O., &amp; Clune, J. (2019). Go-Explore: a New Approach for Hard-Exploration Problems. </a:t>
            </a:r>
            <a:r>
              <a:rPr lang="en-US" sz="1400" i="1" dirty="0" err="1">
                <a:latin typeface="Century Gothic" panose="020B0502020202020204" pitchFamily="34" charset="0"/>
              </a:rPr>
              <a:t>CoRR</a:t>
            </a:r>
            <a:r>
              <a:rPr lang="en-US" sz="1400" i="1" dirty="0">
                <a:latin typeface="Century Gothic" panose="020B0502020202020204" pitchFamily="34" charset="0"/>
              </a:rPr>
              <a:t>, abs/1901.10995.</a:t>
            </a:r>
          </a:p>
          <a:p>
            <a:r>
              <a:rPr lang="de-CH" sz="1400" dirty="0" err="1">
                <a:latin typeface="Century Gothic" panose="020B0502020202020204" pitchFamily="34" charset="0"/>
              </a:rPr>
              <a:t>Espeholt</a:t>
            </a:r>
            <a:r>
              <a:rPr lang="de-CH" sz="1400" dirty="0">
                <a:latin typeface="Century Gothic" panose="020B0502020202020204" pitchFamily="34" charset="0"/>
              </a:rPr>
              <a:t>, L., Soyer, H., </a:t>
            </a:r>
            <a:r>
              <a:rPr lang="de-CH" sz="1400" dirty="0" err="1">
                <a:latin typeface="Century Gothic" panose="020B0502020202020204" pitchFamily="34" charset="0"/>
              </a:rPr>
              <a:t>Munos</a:t>
            </a:r>
            <a:r>
              <a:rPr lang="de-CH" sz="1400" dirty="0">
                <a:latin typeface="Century Gothic" panose="020B0502020202020204" pitchFamily="34" charset="0"/>
              </a:rPr>
              <a:t>, R., </a:t>
            </a:r>
            <a:r>
              <a:rPr lang="de-CH" sz="1400" dirty="0" err="1">
                <a:latin typeface="Century Gothic" panose="020B0502020202020204" pitchFamily="34" charset="0"/>
              </a:rPr>
              <a:t>Simonyan</a:t>
            </a:r>
            <a:r>
              <a:rPr lang="de-CH" sz="1400" dirty="0">
                <a:latin typeface="Century Gothic" panose="020B0502020202020204" pitchFamily="34" charset="0"/>
              </a:rPr>
              <a:t>, K., </a:t>
            </a:r>
            <a:r>
              <a:rPr lang="de-CH" sz="1400" dirty="0" err="1">
                <a:latin typeface="Century Gothic" panose="020B0502020202020204" pitchFamily="34" charset="0"/>
              </a:rPr>
              <a:t>Mnih</a:t>
            </a:r>
            <a:r>
              <a:rPr lang="de-CH" sz="1400" dirty="0">
                <a:latin typeface="Century Gothic" panose="020B0502020202020204" pitchFamily="34" charset="0"/>
              </a:rPr>
              <a:t>, V., Ward, T., </a:t>
            </a:r>
            <a:r>
              <a:rPr lang="de-CH" sz="1400" dirty="0" err="1">
                <a:latin typeface="Century Gothic" panose="020B0502020202020204" pitchFamily="34" charset="0"/>
              </a:rPr>
              <a:t>Doron</a:t>
            </a:r>
            <a:r>
              <a:rPr lang="de-CH" sz="1400" dirty="0">
                <a:latin typeface="Century Gothic" panose="020B0502020202020204" pitchFamily="34" charset="0"/>
              </a:rPr>
              <a:t>, Y., </a:t>
            </a:r>
            <a:r>
              <a:rPr lang="de-CH" sz="1400" dirty="0" err="1">
                <a:latin typeface="Century Gothic" panose="020B0502020202020204" pitchFamily="34" charset="0"/>
              </a:rPr>
              <a:t>Firoiu</a:t>
            </a:r>
            <a:r>
              <a:rPr lang="de-CH" sz="1400" dirty="0">
                <a:latin typeface="Century Gothic" panose="020B0502020202020204" pitchFamily="34" charset="0"/>
              </a:rPr>
              <a:t>, V., Harley, T., Dunning, I., </a:t>
            </a:r>
            <a:r>
              <a:rPr lang="de-CH" sz="1400" dirty="0" err="1">
                <a:latin typeface="Century Gothic" panose="020B0502020202020204" pitchFamily="34" charset="0"/>
              </a:rPr>
              <a:t>Legg</a:t>
            </a:r>
            <a:r>
              <a:rPr lang="de-CH" sz="1400" dirty="0">
                <a:latin typeface="Century Gothic" panose="020B0502020202020204" pitchFamily="34" charset="0"/>
              </a:rPr>
              <a:t>, S., &amp; </a:t>
            </a:r>
            <a:r>
              <a:rPr lang="de-CH" sz="1400" dirty="0" err="1">
                <a:latin typeface="Century Gothic" panose="020B0502020202020204" pitchFamily="34" charset="0"/>
              </a:rPr>
              <a:t>Kavukcuoglu</a:t>
            </a:r>
            <a:r>
              <a:rPr lang="de-CH" sz="1400" dirty="0">
                <a:latin typeface="Century Gothic" panose="020B0502020202020204" pitchFamily="34" charset="0"/>
              </a:rPr>
              <a:t>, K. (2018). IMPALA: </a:t>
            </a:r>
            <a:r>
              <a:rPr lang="de-CH" sz="1400" dirty="0" err="1">
                <a:latin typeface="Century Gothic" panose="020B0502020202020204" pitchFamily="34" charset="0"/>
              </a:rPr>
              <a:t>Scalable</a:t>
            </a:r>
            <a:r>
              <a:rPr lang="de-CH" sz="1400" dirty="0">
                <a:latin typeface="Century Gothic" panose="020B0502020202020204" pitchFamily="34" charset="0"/>
              </a:rPr>
              <a:t> Distributed Deep-RL </a:t>
            </a:r>
            <a:r>
              <a:rPr lang="de-CH" sz="1400" dirty="0" err="1">
                <a:latin typeface="Century Gothic" panose="020B0502020202020204" pitchFamily="34" charset="0"/>
              </a:rPr>
              <a:t>with</a:t>
            </a:r>
            <a:r>
              <a:rPr lang="de-CH" sz="1400" dirty="0">
                <a:latin typeface="Century Gothic" panose="020B0502020202020204" pitchFamily="34" charset="0"/>
              </a:rPr>
              <a:t> </a:t>
            </a:r>
            <a:r>
              <a:rPr lang="de-CH" sz="1400" dirty="0" err="1">
                <a:latin typeface="Century Gothic" panose="020B0502020202020204" pitchFamily="34" charset="0"/>
              </a:rPr>
              <a:t>Importance</a:t>
            </a:r>
            <a:r>
              <a:rPr lang="de-CH" sz="1400" dirty="0">
                <a:latin typeface="Century Gothic" panose="020B0502020202020204" pitchFamily="34" charset="0"/>
              </a:rPr>
              <a:t> </a:t>
            </a:r>
            <a:r>
              <a:rPr lang="de-CH" sz="1400" dirty="0" err="1">
                <a:latin typeface="Century Gothic" panose="020B0502020202020204" pitchFamily="34" charset="0"/>
              </a:rPr>
              <a:t>Weighted</a:t>
            </a:r>
            <a:r>
              <a:rPr lang="de-CH" sz="1400" dirty="0">
                <a:latin typeface="Century Gothic" panose="020B0502020202020204" pitchFamily="34" charset="0"/>
              </a:rPr>
              <a:t> Actor-</a:t>
            </a:r>
            <a:r>
              <a:rPr lang="de-CH" sz="1400" dirty="0" err="1">
                <a:latin typeface="Century Gothic" panose="020B0502020202020204" pitchFamily="34" charset="0"/>
              </a:rPr>
              <a:t>Learner</a:t>
            </a:r>
            <a:r>
              <a:rPr lang="de-CH" sz="1400" dirty="0">
                <a:latin typeface="Century Gothic" panose="020B0502020202020204" pitchFamily="34" charset="0"/>
              </a:rPr>
              <a:t> </a:t>
            </a:r>
            <a:r>
              <a:rPr lang="de-CH" sz="1400" dirty="0" err="1">
                <a:latin typeface="Century Gothic" panose="020B0502020202020204" pitchFamily="34" charset="0"/>
              </a:rPr>
              <a:t>Architectures</a:t>
            </a:r>
            <a:r>
              <a:rPr lang="de-CH" sz="1400" dirty="0">
                <a:latin typeface="Century Gothic" panose="020B0502020202020204" pitchFamily="34" charset="0"/>
              </a:rPr>
              <a:t>. </a:t>
            </a:r>
            <a:r>
              <a:rPr lang="de-CH" sz="1400" i="1" dirty="0">
                <a:latin typeface="Century Gothic" panose="020B0502020202020204" pitchFamily="34" charset="0"/>
              </a:rPr>
              <a:t>ICML.</a:t>
            </a:r>
          </a:p>
          <a:p>
            <a:r>
              <a:rPr lang="de-CH" sz="1400" dirty="0" err="1">
                <a:latin typeface="Century Gothic" panose="020B0502020202020204" pitchFamily="34" charset="0"/>
              </a:rPr>
              <a:t>Mnih</a:t>
            </a:r>
            <a:r>
              <a:rPr lang="de-CH" sz="1400" dirty="0">
                <a:latin typeface="Century Gothic" panose="020B0502020202020204" pitchFamily="34" charset="0"/>
              </a:rPr>
              <a:t>, V., </a:t>
            </a:r>
            <a:r>
              <a:rPr lang="de-CH" sz="1400" dirty="0" err="1">
                <a:latin typeface="Century Gothic" panose="020B0502020202020204" pitchFamily="34" charset="0"/>
              </a:rPr>
              <a:t>Badia</a:t>
            </a:r>
            <a:r>
              <a:rPr lang="de-CH" sz="1400" dirty="0">
                <a:latin typeface="Century Gothic" panose="020B0502020202020204" pitchFamily="34" charset="0"/>
              </a:rPr>
              <a:t>, A.P., Mirza, M., Graves, A., </a:t>
            </a:r>
            <a:r>
              <a:rPr lang="de-CH" sz="1400" dirty="0" err="1">
                <a:latin typeface="Century Gothic" panose="020B0502020202020204" pitchFamily="34" charset="0"/>
              </a:rPr>
              <a:t>Lillicrap</a:t>
            </a:r>
            <a:r>
              <a:rPr lang="de-CH" sz="1400" dirty="0">
                <a:latin typeface="Century Gothic" panose="020B0502020202020204" pitchFamily="34" charset="0"/>
              </a:rPr>
              <a:t>, T.P., Harley, T., </a:t>
            </a:r>
            <a:r>
              <a:rPr lang="de-CH" sz="1400" dirty="0" err="1">
                <a:latin typeface="Century Gothic" panose="020B0502020202020204" pitchFamily="34" charset="0"/>
              </a:rPr>
              <a:t>Silver</a:t>
            </a:r>
            <a:r>
              <a:rPr lang="de-CH" sz="1400" dirty="0">
                <a:latin typeface="Century Gothic" panose="020B0502020202020204" pitchFamily="34" charset="0"/>
              </a:rPr>
              <a:t>, D., &amp; </a:t>
            </a:r>
            <a:r>
              <a:rPr lang="de-CH" sz="1400" dirty="0" err="1">
                <a:latin typeface="Century Gothic" panose="020B0502020202020204" pitchFamily="34" charset="0"/>
              </a:rPr>
              <a:t>Kavukcuoglu</a:t>
            </a:r>
            <a:r>
              <a:rPr lang="de-CH" sz="1400" dirty="0">
                <a:latin typeface="Century Gothic" panose="020B0502020202020204" pitchFamily="34" charset="0"/>
              </a:rPr>
              <a:t>, K. (2016). </a:t>
            </a:r>
            <a:r>
              <a:rPr lang="de-CH" sz="1400" dirty="0" err="1">
                <a:latin typeface="Century Gothic" panose="020B0502020202020204" pitchFamily="34" charset="0"/>
              </a:rPr>
              <a:t>Asynchronous</a:t>
            </a:r>
            <a:r>
              <a:rPr lang="de-CH" sz="1400" dirty="0">
                <a:latin typeface="Century Gothic" panose="020B0502020202020204" pitchFamily="34" charset="0"/>
              </a:rPr>
              <a:t> Methods </a:t>
            </a:r>
            <a:r>
              <a:rPr lang="de-CH" sz="1400" dirty="0" err="1">
                <a:latin typeface="Century Gothic" panose="020B0502020202020204" pitchFamily="34" charset="0"/>
              </a:rPr>
              <a:t>for</a:t>
            </a:r>
            <a:r>
              <a:rPr lang="de-CH" sz="1400" dirty="0">
                <a:latin typeface="Century Gothic" panose="020B0502020202020204" pitchFamily="34" charset="0"/>
              </a:rPr>
              <a:t> Deep Reinforcement Learning. </a:t>
            </a:r>
            <a:r>
              <a:rPr lang="de-CH" sz="1400" i="1" dirty="0">
                <a:latin typeface="Century Gothic" panose="020B0502020202020204" pitchFamily="34" charset="0"/>
              </a:rPr>
              <a:t>ICML.</a:t>
            </a:r>
            <a:endParaRPr lang="en-US" sz="1400" i="1" dirty="0">
              <a:latin typeface="Century Gothic" panose="020B0502020202020204" pitchFamily="34" charset="0"/>
            </a:endParaRPr>
          </a:p>
          <a:p>
            <a:r>
              <a:rPr lang="de-CH" sz="1400" dirty="0">
                <a:latin typeface="Century Gothic" panose="020B0502020202020204" pitchFamily="34" charset="0"/>
              </a:rPr>
              <a:t>Schmitt, S., Hudson, J.J., </a:t>
            </a:r>
            <a:r>
              <a:rPr lang="de-CH" sz="1400" dirty="0" err="1">
                <a:latin typeface="Century Gothic" panose="020B0502020202020204" pitchFamily="34" charset="0"/>
              </a:rPr>
              <a:t>Zídek</a:t>
            </a:r>
            <a:r>
              <a:rPr lang="de-CH" sz="1400" dirty="0">
                <a:latin typeface="Century Gothic" panose="020B0502020202020204" pitchFamily="34" charset="0"/>
              </a:rPr>
              <a:t>, A., </a:t>
            </a:r>
            <a:r>
              <a:rPr lang="de-CH" sz="1400" dirty="0" err="1">
                <a:latin typeface="Century Gothic" panose="020B0502020202020204" pitchFamily="34" charset="0"/>
              </a:rPr>
              <a:t>Osindero</a:t>
            </a:r>
            <a:r>
              <a:rPr lang="de-CH" sz="1400" dirty="0">
                <a:latin typeface="Century Gothic" panose="020B0502020202020204" pitchFamily="34" charset="0"/>
              </a:rPr>
              <a:t>, S., </a:t>
            </a:r>
            <a:r>
              <a:rPr lang="de-CH" sz="1400" dirty="0" err="1">
                <a:latin typeface="Century Gothic" panose="020B0502020202020204" pitchFamily="34" charset="0"/>
              </a:rPr>
              <a:t>Doersch</a:t>
            </a:r>
            <a:r>
              <a:rPr lang="de-CH" sz="1400" dirty="0">
                <a:latin typeface="Century Gothic" panose="020B0502020202020204" pitchFamily="34" charset="0"/>
              </a:rPr>
              <a:t>, C., Czarnecki, W., </a:t>
            </a:r>
            <a:r>
              <a:rPr lang="de-CH" sz="1400" dirty="0" err="1">
                <a:latin typeface="Century Gothic" panose="020B0502020202020204" pitchFamily="34" charset="0"/>
              </a:rPr>
              <a:t>Leibo</a:t>
            </a:r>
            <a:r>
              <a:rPr lang="de-CH" sz="1400" dirty="0">
                <a:latin typeface="Century Gothic" panose="020B0502020202020204" pitchFamily="34" charset="0"/>
              </a:rPr>
              <a:t>, J.Z., </a:t>
            </a:r>
            <a:r>
              <a:rPr lang="de-CH" sz="1400" dirty="0" err="1">
                <a:latin typeface="Century Gothic" panose="020B0502020202020204" pitchFamily="34" charset="0"/>
              </a:rPr>
              <a:t>Küttler</a:t>
            </a:r>
            <a:r>
              <a:rPr lang="de-CH" sz="1400" dirty="0">
                <a:latin typeface="Century Gothic" panose="020B0502020202020204" pitchFamily="34" charset="0"/>
              </a:rPr>
              <a:t>, H., </a:t>
            </a:r>
            <a:r>
              <a:rPr lang="de-CH" sz="1400" dirty="0" err="1">
                <a:latin typeface="Century Gothic" panose="020B0502020202020204" pitchFamily="34" charset="0"/>
              </a:rPr>
              <a:t>Zisserman</a:t>
            </a:r>
            <a:r>
              <a:rPr lang="de-CH" sz="1400" dirty="0">
                <a:latin typeface="Century Gothic" panose="020B0502020202020204" pitchFamily="34" charset="0"/>
              </a:rPr>
              <a:t>, A., </a:t>
            </a:r>
            <a:r>
              <a:rPr lang="de-CH" sz="1400" dirty="0" err="1">
                <a:latin typeface="Century Gothic" panose="020B0502020202020204" pitchFamily="34" charset="0"/>
              </a:rPr>
              <a:t>Simonyan</a:t>
            </a:r>
            <a:r>
              <a:rPr lang="de-CH" sz="1400" dirty="0">
                <a:latin typeface="Century Gothic" panose="020B0502020202020204" pitchFamily="34" charset="0"/>
              </a:rPr>
              <a:t>, K., &amp; </a:t>
            </a:r>
            <a:r>
              <a:rPr lang="de-CH" sz="1400" dirty="0" err="1">
                <a:latin typeface="Century Gothic" panose="020B0502020202020204" pitchFamily="34" charset="0"/>
              </a:rPr>
              <a:t>Eslami</a:t>
            </a:r>
            <a:r>
              <a:rPr lang="de-CH" sz="1400" dirty="0">
                <a:latin typeface="Century Gothic" panose="020B0502020202020204" pitchFamily="34" charset="0"/>
              </a:rPr>
              <a:t>, S.M. (2018). </a:t>
            </a:r>
            <a:r>
              <a:rPr lang="de-CH" sz="1400" dirty="0" err="1">
                <a:latin typeface="Century Gothic" panose="020B0502020202020204" pitchFamily="34" charset="0"/>
              </a:rPr>
              <a:t>Kickstarting</a:t>
            </a:r>
            <a:r>
              <a:rPr lang="de-CH" sz="1400" dirty="0">
                <a:latin typeface="Century Gothic" panose="020B0502020202020204" pitchFamily="34" charset="0"/>
              </a:rPr>
              <a:t> Deep Reinforcement Learning. </a:t>
            </a:r>
            <a:r>
              <a:rPr lang="de-CH" sz="1400" i="1" dirty="0" err="1">
                <a:latin typeface="Century Gothic" panose="020B0502020202020204" pitchFamily="34" charset="0"/>
              </a:rPr>
              <a:t>CoRR</a:t>
            </a:r>
            <a:r>
              <a:rPr lang="de-CH" sz="1400" i="1" dirty="0">
                <a:latin typeface="Century Gothic" panose="020B0502020202020204" pitchFamily="34" charset="0"/>
              </a:rPr>
              <a:t>, </a:t>
            </a:r>
            <a:r>
              <a:rPr lang="de-CH" sz="1400" i="1" dirty="0" err="1">
                <a:latin typeface="Century Gothic" panose="020B0502020202020204" pitchFamily="34" charset="0"/>
              </a:rPr>
              <a:t>abs</a:t>
            </a:r>
            <a:r>
              <a:rPr lang="de-CH" sz="1400" i="1" dirty="0">
                <a:latin typeface="Century Gothic" panose="020B0502020202020204" pitchFamily="34" charset="0"/>
              </a:rPr>
              <a:t>/1803.03835.</a:t>
            </a:r>
          </a:p>
        </p:txBody>
      </p:sp>
    </p:spTree>
    <p:extLst>
      <p:ext uri="{BB962C8B-B14F-4D97-AF65-F5344CB8AC3E}">
        <p14:creationId xmlns:p14="http://schemas.microsoft.com/office/powerpoint/2010/main" val="1061884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42E65-1794-4B59-BFFB-B1143FFB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12995" cy="1325563"/>
          </a:xfrm>
        </p:spPr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Historical Progress on Montezuma’s Revenge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535C4E5-9737-4255-A236-797430656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8460"/>
            <a:ext cx="7315200" cy="5486400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2A91166-482C-4405-B3F6-71AD19B49A6C}"/>
              </a:ext>
            </a:extLst>
          </p:cNvPr>
          <p:cNvCxnSpPr>
            <a:cxnSpLocks/>
          </p:cNvCxnSpPr>
          <p:nvPr/>
        </p:nvCxnSpPr>
        <p:spPr>
          <a:xfrm flipV="1">
            <a:off x="8265111" y="1610791"/>
            <a:ext cx="9000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5A941795-BF7C-401B-8AD8-33FC2B4D7A7F}"/>
              </a:ext>
            </a:extLst>
          </p:cNvPr>
          <p:cNvSpPr txBox="1"/>
          <p:nvPr/>
        </p:nvSpPr>
        <p:spPr>
          <a:xfrm>
            <a:off x="4985687" y="1426125"/>
            <a:ext cx="327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of first part of presentation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E3A30E-30A4-43EB-8D27-B1FA5D8DE4FC}"/>
              </a:ext>
            </a:extLst>
          </p:cNvPr>
          <p:cNvSpPr txBox="1"/>
          <p:nvPr/>
        </p:nvSpPr>
        <p:spPr>
          <a:xfrm>
            <a:off x="8661093" y="1736854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TDC+CMC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F0B08A-C58C-4230-8E83-BE5D00ECA93D}"/>
              </a:ext>
            </a:extLst>
          </p:cNvPr>
          <p:cNvSpPr txBox="1"/>
          <p:nvPr/>
        </p:nvSpPr>
        <p:spPr>
          <a:xfrm>
            <a:off x="8536059" y="2867188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Ape-X </a:t>
            </a:r>
            <a:r>
              <a:rPr lang="en-US" sz="1200" dirty="0" err="1"/>
              <a:t>DQfD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85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2801C-DD49-4312-8ADE-EADA613C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sz="3800" dirty="0">
                <a:latin typeface="Century Gothic" panose="020B0502020202020204" pitchFamily="34" charset="0"/>
              </a:rPr>
              <a:t>Video References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4766ED-3385-4BF4-AA5F-A5028E133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[</a:t>
            </a:r>
            <a:r>
              <a:rPr lang="en-US" sz="1100" dirty="0" err="1">
                <a:latin typeface="Century Gothic" panose="020B0502020202020204" pitchFamily="34" charset="0"/>
              </a:rPr>
              <a:t>AmandaRachLee</a:t>
            </a:r>
            <a:r>
              <a:rPr lang="en-US" sz="1100" dirty="0">
                <a:latin typeface="Century Gothic" panose="020B0502020202020204" pitchFamily="34" charset="0"/>
              </a:rPr>
              <a:t>]. (2017, June 14). </a:t>
            </a:r>
            <a:r>
              <a:rPr lang="en-US" sz="1100" i="1" dirty="0">
                <a:latin typeface="Century Gothic" panose="020B0502020202020204" pitchFamily="34" charset="0"/>
              </a:rPr>
              <a:t>How To: Calligraphy &amp; Hand Lettering for Beginners! Tutorial + Tips! 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en-US" sz="1100" dirty="0">
                <a:latin typeface="Century Gothic" panose="020B0502020202020204" pitchFamily="34" charset="0"/>
                <a:hlinkClick r:id="rId2"/>
              </a:rPr>
              <a:t>https://www.youtube.com/watch?v=sBoVGqiSzr4</a:t>
            </a:r>
            <a:endParaRPr lang="en-US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[Hobby Lobby]. (2014, September 23). </a:t>
            </a:r>
            <a:r>
              <a:rPr lang="en-US" sz="1100" i="1" dirty="0">
                <a:latin typeface="Century Gothic" panose="020B0502020202020204" pitchFamily="34" charset="0"/>
              </a:rPr>
              <a:t>Knitting Basics: Getting Started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3"/>
              </a:rPr>
              <a:t>https://www.youtube.com/watch?v=hM5M2Fu0RtY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</a:t>
            </a:r>
            <a:r>
              <a:rPr lang="en-US" sz="1100" dirty="0" err="1">
                <a:latin typeface="Century Gothic" panose="020B0502020202020204" pitchFamily="34" charset="0"/>
              </a:rPr>
              <a:t>marcelo</a:t>
            </a:r>
            <a:r>
              <a:rPr lang="en-US" sz="1100" dirty="0"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latin typeface="Century Gothic" panose="020B0502020202020204" pitchFamily="34" charset="0"/>
              </a:rPr>
              <a:t>carvalho</a:t>
            </a:r>
            <a:r>
              <a:rPr lang="en-US" sz="1100" dirty="0">
                <a:latin typeface="Century Gothic" panose="020B0502020202020204" pitchFamily="34" charset="0"/>
              </a:rPr>
              <a:t>]. (2014, May 4). </a:t>
            </a:r>
            <a:r>
              <a:rPr lang="pt-BR" sz="1100" i="1" dirty="0">
                <a:latin typeface="Century Gothic" panose="020B0502020202020204" pitchFamily="34" charset="0"/>
              </a:rPr>
              <a:t>Sessão Nostalgia apresenta - Grandes clássicos do ATARI - "MONTEZUMA'S REVENGE"</a:t>
            </a:r>
            <a:r>
              <a:rPr lang="en-US" sz="1100" dirty="0">
                <a:latin typeface="Century Gothic" panose="020B0502020202020204" pitchFamily="34" charset="0"/>
              </a:rPr>
              <a:t>. Retrieved from </a:t>
            </a:r>
            <a:r>
              <a:rPr lang="de-CH" sz="1100" dirty="0">
                <a:latin typeface="Century Gothic" panose="020B0502020202020204" pitchFamily="34" charset="0"/>
                <a:hlinkClick r:id="rId4"/>
              </a:rPr>
              <a:t>https://www.youtube.com/watch?v=pF6xCZA72o0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[petsasjim1]. (2017, March 31). </a:t>
            </a:r>
            <a:r>
              <a:rPr lang="en-US" sz="1100" i="1" dirty="0">
                <a:latin typeface="Century Gothic" panose="020B0502020202020204" pitchFamily="34" charset="0"/>
              </a:rPr>
              <a:t>ATARI 2600 Montezuma's Revenge Trainer Montezuma's Revenge Hack 2006 Steve Engelhardt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5"/>
              </a:rPr>
              <a:t>https://www.youtube.com/watch?v=2AYaxTiWKoY</a:t>
            </a:r>
            <a:endParaRPr lang="en-US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</a:t>
            </a:r>
            <a:r>
              <a:rPr lang="en-US" sz="1100" dirty="0" err="1">
                <a:latin typeface="Century Gothic" panose="020B0502020202020204" pitchFamily="34" charset="0"/>
              </a:rPr>
              <a:t>pigme</a:t>
            </a:r>
            <a:r>
              <a:rPr lang="en-US" sz="1100" dirty="0">
                <a:latin typeface="Century Gothic" panose="020B0502020202020204" pitchFamily="34" charset="0"/>
              </a:rPr>
              <a:t>]. (2016, May 29). </a:t>
            </a:r>
            <a:r>
              <a:rPr lang="en-US" sz="1100" i="1" dirty="0">
                <a:latin typeface="Century Gothic" panose="020B0502020202020204" pitchFamily="34" charset="0"/>
              </a:rPr>
              <a:t>How to Front Flip Tutorial | Only 5 Minutes to Learn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6"/>
              </a:rPr>
              <a:t>https://www.youtube.com/watch?v=_Z7ekwI7oMI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</a:t>
            </a:r>
            <a:r>
              <a:rPr lang="en-US" sz="1100" dirty="0" err="1">
                <a:latin typeface="Century Gothic" panose="020B0502020202020204" pitchFamily="34" charset="0"/>
              </a:rPr>
              <a:t>RapidFireArt</a:t>
            </a:r>
            <a:r>
              <a:rPr lang="en-US" sz="1100" dirty="0">
                <a:latin typeface="Century Gothic" panose="020B0502020202020204" pitchFamily="34" charset="0"/>
              </a:rPr>
              <a:t>]. (2017, October 24). </a:t>
            </a:r>
            <a:r>
              <a:rPr lang="en-US" sz="1100" i="1" dirty="0">
                <a:latin typeface="Century Gothic" panose="020B0502020202020204" pitchFamily="34" charset="0"/>
              </a:rPr>
              <a:t>How to Draw Faces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7"/>
              </a:rPr>
              <a:t>https://www.youtube.com/watch?v=iMEBSQJYaAY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[The Stay At Home Chef]. (2016, June 8). </a:t>
            </a:r>
            <a:r>
              <a:rPr lang="en-US" sz="1100" i="1" dirty="0">
                <a:latin typeface="Century Gothic" panose="020B0502020202020204" pitchFamily="34" charset="0"/>
              </a:rPr>
              <a:t>How to Make the Most Amazing Chocolate Cake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8"/>
              </a:rPr>
              <a:t>https://www.youtube.com/watch?v=dsJtgmAhFF4</a:t>
            </a:r>
            <a:r>
              <a:rPr lang="de-CH" sz="1100" dirty="0">
                <a:latin typeface="Century Gothic" panose="020B0502020202020204" pitchFamily="34" charset="0"/>
              </a:rPr>
              <a:t> </a:t>
            </a:r>
          </a:p>
          <a:p>
            <a:r>
              <a:rPr lang="en-US" sz="1100" dirty="0">
                <a:latin typeface="Century Gothic" panose="020B0502020202020204" pitchFamily="34" charset="0"/>
              </a:rPr>
              <a:t>[Tobias Pfaff]. (2018, May 29). </a:t>
            </a:r>
            <a:r>
              <a:rPr lang="en-US" sz="1100" i="1" dirty="0">
                <a:latin typeface="Century Gothic" panose="020B0502020202020204" pitchFamily="34" charset="0"/>
              </a:rPr>
              <a:t>Comparison snippet - Montezuma's Revenge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9"/>
              </a:rPr>
              <a:t>https://www.youtube.com/watch?v=DhUqfLjvONY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[Tobias Pfaff]. (2018, October 13). </a:t>
            </a:r>
            <a:r>
              <a:rPr lang="en-US" sz="1100" i="1" dirty="0">
                <a:latin typeface="Century Gothic" panose="020B0502020202020204" pitchFamily="34" charset="0"/>
              </a:rPr>
              <a:t>Learnt agent - Montezuma's Revenge (updated)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10"/>
              </a:rPr>
              <a:t>https://www.youtube.com/watch?v=luDm-ieOOmA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[Tobias Pfaff]. (2018, October 13). </a:t>
            </a:r>
            <a:r>
              <a:rPr lang="en-US" sz="1100" i="1" dirty="0">
                <a:latin typeface="Century Gothic" panose="020B0502020202020204" pitchFamily="34" charset="0"/>
              </a:rPr>
              <a:t>Learnt agent - Pitfall! (updated)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11"/>
              </a:rPr>
              <a:t>https://www.youtube.com/watch?v=3XMJR7z2KMc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[Tobias Pfaff]. (2018, May 29). </a:t>
            </a:r>
            <a:r>
              <a:rPr lang="en-US" sz="1100" i="1" dirty="0">
                <a:latin typeface="Century Gothic" panose="020B0502020202020204" pitchFamily="34" charset="0"/>
              </a:rPr>
              <a:t>Learnt agent - Private Eye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12"/>
              </a:rPr>
              <a:t>https://www.youtube.com/watch?v=I5itifmdrEo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[Tobias Pfaff]. (2018, May 29). </a:t>
            </a:r>
            <a:r>
              <a:rPr lang="en-US" sz="1100" i="1" dirty="0">
                <a:latin typeface="Century Gothic" panose="020B0502020202020204" pitchFamily="34" charset="0"/>
              </a:rPr>
              <a:t>t-SNE plot of our TDC+CMC embedding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13"/>
              </a:rPr>
              <a:t>https://www.youtube.com/watch?v=RyxPAYhQ-Vo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[Were1974]. (2013, May 11). </a:t>
            </a:r>
            <a:r>
              <a:rPr lang="en-US" sz="1100" i="1" dirty="0" err="1">
                <a:latin typeface="Century Gothic" panose="020B0502020202020204" pitchFamily="34" charset="0"/>
              </a:rPr>
              <a:t>Montezumas</a:t>
            </a:r>
            <a:r>
              <a:rPr lang="en-US" sz="1100" i="1" dirty="0">
                <a:latin typeface="Century Gothic" panose="020B0502020202020204" pitchFamily="34" charset="0"/>
              </a:rPr>
              <a:t> Revenge 242900pts for 2600 NEW HSC S5 Week 30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14"/>
              </a:rPr>
              <a:t>https://www.youtube.com/watch?v=6zXXZvVvTFs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</a:t>
            </a:r>
            <a:r>
              <a:rPr lang="en-US" sz="1100" dirty="0" err="1">
                <a:latin typeface="Century Gothic" panose="020B0502020202020204" pitchFamily="34" charset="0"/>
              </a:rPr>
              <a:t>Vizzed</a:t>
            </a:r>
            <a:r>
              <a:rPr lang="en-US" sz="1100" dirty="0">
                <a:latin typeface="Century Gothic" panose="020B0502020202020204" pitchFamily="34" charset="0"/>
              </a:rPr>
              <a:t> Gameplay Videos]. (2015, April 2). </a:t>
            </a:r>
            <a:r>
              <a:rPr lang="en-US" sz="1100" i="1" dirty="0">
                <a:latin typeface="Century Gothic" panose="020B0502020202020204" pitchFamily="34" charset="0"/>
              </a:rPr>
              <a:t>Montezuma's Revenge - Starring Panama Joe (A2600) - Vizzed.com </a:t>
            </a:r>
            <a:r>
              <a:rPr lang="en-US" sz="1100" i="1" dirty="0" err="1">
                <a:latin typeface="Century Gothic" panose="020B0502020202020204" pitchFamily="34" charset="0"/>
              </a:rPr>
              <a:t>GamePlay</a:t>
            </a:r>
            <a:r>
              <a:rPr lang="en-US" sz="1100" i="1" dirty="0">
                <a:latin typeface="Century Gothic" panose="020B0502020202020204" pitchFamily="34" charset="0"/>
              </a:rPr>
              <a:t>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15"/>
              </a:rPr>
              <a:t>https://www.youtube.com/watch?v=SuZVyOlgVek</a:t>
            </a:r>
            <a:endParaRPr lang="de-CH" sz="1100" dirty="0">
              <a:latin typeface="Century Gothic" panose="020B0502020202020204" pitchFamily="34" charset="0"/>
            </a:endParaRPr>
          </a:p>
          <a:p>
            <a:r>
              <a:rPr lang="en-US" sz="1100" dirty="0">
                <a:latin typeface="Century Gothic" panose="020B0502020202020204" pitchFamily="34" charset="0"/>
              </a:rPr>
              <a:t>[Wilson </a:t>
            </a:r>
            <a:r>
              <a:rPr lang="en-US" sz="1100" dirty="0" err="1">
                <a:latin typeface="Century Gothic" panose="020B0502020202020204" pitchFamily="34" charset="0"/>
              </a:rPr>
              <a:t>Oyama</a:t>
            </a:r>
            <a:r>
              <a:rPr lang="en-US" sz="1100" dirty="0">
                <a:latin typeface="Century Gothic" panose="020B0502020202020204" pitchFamily="34" charset="0"/>
              </a:rPr>
              <a:t>]. (2016, August 14). </a:t>
            </a:r>
            <a:r>
              <a:rPr lang="en-US" sz="1100" i="1" dirty="0">
                <a:latin typeface="Century Gothic" panose="020B0502020202020204" pitchFamily="34" charset="0"/>
              </a:rPr>
              <a:t>Montezuma's Revenge (ADDON! ATARI_2600) </a:t>
            </a:r>
            <a:r>
              <a:rPr lang="en-US" sz="1100" dirty="0">
                <a:latin typeface="Century Gothic" panose="020B0502020202020204" pitchFamily="34" charset="0"/>
              </a:rPr>
              <a:t>[Video File]. Retrieved from </a:t>
            </a:r>
            <a:r>
              <a:rPr lang="de-CH" sz="1100" dirty="0">
                <a:latin typeface="Century Gothic" panose="020B0502020202020204" pitchFamily="34" charset="0"/>
                <a:hlinkClick r:id="rId16"/>
              </a:rPr>
              <a:t>https://www.youtube.com/watch?v=sYbBgkP9aMo</a:t>
            </a:r>
            <a:endParaRPr lang="de-CH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67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F73D2-DB93-4580-9767-AD0DF085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Learning from Artificial Demonstrations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A2817B-2C03-4395-B44A-7EC6267A16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Lioba Heimbach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Seminar in Deep Reinforcement Learning</a:t>
            </a:r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ETH Zürich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Mar 26 2019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E258A15-B8A3-49E0-8287-A40F5028C8FD}"/>
              </a:ext>
            </a:extLst>
          </p:cNvPr>
          <p:cNvGrpSpPr/>
          <p:nvPr/>
        </p:nvGrpSpPr>
        <p:grpSpPr>
          <a:xfrm flipH="1">
            <a:off x="1139371" y="2193476"/>
            <a:ext cx="4107543" cy="3615636"/>
            <a:chOff x="1436914" y="2178763"/>
            <a:chExt cx="4107543" cy="361563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1E2C973-F464-49D9-9CAA-843A7F2C7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3" t="5052" r="18526" b="3789"/>
            <a:stretch/>
          </p:blipFill>
          <p:spPr>
            <a:xfrm>
              <a:off x="3287486" y="2178763"/>
              <a:ext cx="2256971" cy="327455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FAE868C-F6AD-4742-BB12-FBB0780BE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26" b="98445" l="9658" r="89940">
                          <a14:foregroundMark x1="53521" y1="21172" x2="53521" y2="21172"/>
                          <a14:foregroundMark x1="51710" y1="8971" x2="51710" y2="8971"/>
                          <a14:foregroundMark x1="48290" y1="4665" x2="48290" y2="4665"/>
                          <a14:foregroundMark x1="57344" y1="91029" x2="57344" y2="91029"/>
                          <a14:foregroundMark x1="19920" y1="98445" x2="19920" y2="98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81"/>
            <a:stretch/>
          </p:blipFill>
          <p:spPr>
            <a:xfrm>
              <a:off x="1436914" y="2936227"/>
              <a:ext cx="1850572" cy="2858172"/>
            </a:xfrm>
            <a:prstGeom prst="rect">
              <a:avLst/>
            </a:prstGeom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967FABC-F425-41AB-A817-63B5F7503EB7}"/>
              </a:ext>
            </a:extLst>
          </p:cNvPr>
          <p:cNvSpPr txBox="1"/>
          <p:nvPr/>
        </p:nvSpPr>
        <p:spPr>
          <a:xfrm>
            <a:off x="8693928" y="6596390"/>
            <a:ext cx="3498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student by Adrien Coquet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749687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00A7332-9171-47FD-B04E-E9E94B4E7603}"/>
              </a:ext>
            </a:extLst>
          </p:cNvPr>
          <p:cNvSpPr txBox="1"/>
          <p:nvPr/>
        </p:nvSpPr>
        <p:spPr>
          <a:xfrm>
            <a:off x="8746826" y="6596390"/>
            <a:ext cx="3445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https://www.youtube.com/watch?v=I5itifmdrEo</a:t>
            </a:r>
          </a:p>
        </p:txBody>
      </p:sp>
      <p:pic>
        <p:nvPicPr>
          <p:cNvPr id="4" name="Onlinemedien 3" title="Learnt agent  - Private Eye">
            <a:hlinkClick r:id="" action="ppaction://media"/>
            <a:extLst>
              <a:ext uri="{FF2B5EF4-FFF2-40B4-BE49-F238E27FC236}">
                <a16:creationId xmlns:a16="http://schemas.microsoft.com/office/drawing/2014/main" id="{AA05571C-A8AD-4028-8447-AACF7D7187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93384" y="729000"/>
            <a:ext cx="72052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9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AB8169D-F967-4E93-B07D-AF2FE1C29717}"/>
              </a:ext>
            </a:extLst>
          </p:cNvPr>
          <p:cNvSpPr txBox="1"/>
          <p:nvPr/>
        </p:nvSpPr>
        <p:spPr>
          <a:xfrm>
            <a:off x="8479124" y="6596390"/>
            <a:ext cx="3712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https://www.youtube.com/watch?v=3XMJR7z2KMc</a:t>
            </a:r>
          </a:p>
        </p:txBody>
      </p:sp>
      <p:pic>
        <p:nvPicPr>
          <p:cNvPr id="6" name="Onlinemedien 5" title="Learnt agent - Pitfall! (updated)">
            <a:hlinkClick r:id="" action="ppaction://media"/>
            <a:extLst>
              <a:ext uri="{FF2B5EF4-FFF2-40B4-BE49-F238E27FC236}">
                <a16:creationId xmlns:a16="http://schemas.microsoft.com/office/drawing/2014/main" id="{9A0A591F-6FAD-4535-B2BD-821505DDD1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93384" y="729000"/>
            <a:ext cx="72052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3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66BD0-D42B-47F3-84ED-B26A8771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sz="3800" dirty="0">
                <a:latin typeface="Century Gothic" panose="020B0502020202020204" pitchFamily="34" charset="0"/>
              </a:rPr>
              <a:t>IMPALA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C0F8A0-4729-4863-926C-6600B71C8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437115"/>
            <a:ext cx="4127472" cy="36573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E2009F-E55F-4D7B-9D46-7B562D6C26C0}"/>
              </a:ext>
            </a:extLst>
          </p:cNvPr>
          <p:cNvSpPr txBox="1"/>
          <p:nvPr/>
        </p:nvSpPr>
        <p:spPr>
          <a:xfrm>
            <a:off x="6188375" y="1239857"/>
            <a:ext cx="5469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Extension of the actor-critic formulation to a large-scale setting with distributed worker machines.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BF40DA-E9D5-4E2D-9DF5-B234AD39BB4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7561"/>
            <a:ext cx="5653943" cy="303543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440F505-99A4-450E-855E-4CA2FF693405}"/>
              </a:ext>
            </a:extLst>
          </p:cNvPr>
          <p:cNvGrpSpPr/>
          <p:nvPr/>
        </p:nvGrpSpPr>
        <p:grpSpPr>
          <a:xfrm>
            <a:off x="8176388" y="4217706"/>
            <a:ext cx="911627" cy="795943"/>
            <a:chOff x="3309100" y="3388626"/>
            <a:chExt cx="821413" cy="93147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C790603-8EE8-4B6F-A715-0AF98EC9E826}"/>
                </a:ext>
              </a:extLst>
            </p:cNvPr>
            <p:cNvSpPr txBox="1"/>
            <p:nvPr/>
          </p:nvSpPr>
          <p:spPr>
            <a:xfrm>
              <a:off x="3309100" y="3981544"/>
              <a:ext cx="821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reward</a:t>
              </a: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509B19BD-4D16-4420-B80E-80902EC5F12B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3719807" y="3388626"/>
              <a:ext cx="315425" cy="5929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945F7C31-757B-43CA-99D8-25E1BCFBA57A}"/>
              </a:ext>
            </a:extLst>
          </p:cNvPr>
          <p:cNvSpPr txBox="1"/>
          <p:nvPr/>
        </p:nvSpPr>
        <p:spPr>
          <a:xfrm>
            <a:off x="8748173" y="2986137"/>
            <a:ext cx="2401416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value function target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7CF1558-4C6B-43F9-9690-233138FEF4F1}"/>
              </a:ext>
            </a:extLst>
          </p:cNvPr>
          <p:cNvGrpSpPr/>
          <p:nvPr/>
        </p:nvGrpSpPr>
        <p:grpSpPr>
          <a:xfrm>
            <a:off x="9438083" y="4217706"/>
            <a:ext cx="2401416" cy="845806"/>
            <a:chOff x="2938527" y="2613320"/>
            <a:chExt cx="2163774" cy="1816491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E49689B-981D-4DEB-A20B-D905BE4F5D7E}"/>
                </a:ext>
              </a:extLst>
            </p:cNvPr>
            <p:cNvSpPr txBox="1"/>
            <p:nvPr/>
          </p:nvSpPr>
          <p:spPr>
            <a:xfrm>
              <a:off x="2938527" y="3656659"/>
              <a:ext cx="2163774" cy="7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value approximation</a:t>
              </a:r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D06EF982-6BFA-4BAD-AAE1-0DE4C96E2769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4020414" y="2613320"/>
              <a:ext cx="349421" cy="10433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67B28B5-68C2-46A5-8023-232EC7D6D2D9}"/>
              </a:ext>
            </a:extLst>
          </p:cNvPr>
          <p:cNvGrpSpPr/>
          <p:nvPr/>
        </p:nvGrpSpPr>
        <p:grpSpPr>
          <a:xfrm>
            <a:off x="5012727" y="4167696"/>
            <a:ext cx="2401416" cy="972707"/>
            <a:chOff x="3398777" y="3430651"/>
            <a:chExt cx="2163774" cy="1138334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5B4651A-744C-41C2-B631-02BDCF0B0E89}"/>
                </a:ext>
              </a:extLst>
            </p:cNvPr>
            <p:cNvSpPr txBox="1"/>
            <p:nvPr/>
          </p:nvSpPr>
          <p:spPr>
            <a:xfrm>
              <a:off x="3398777" y="3884638"/>
              <a:ext cx="2163774" cy="68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importance sampling weights</a:t>
              </a: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8E6D3170-8871-446F-8D12-888B093BE730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4480664" y="3430651"/>
              <a:ext cx="0" cy="4539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8408CC62-98ED-4096-ACDA-4325E3BF4E28}"/>
              </a:ext>
            </a:extLst>
          </p:cNvPr>
          <p:cNvSpPr txBox="1"/>
          <p:nvPr/>
        </p:nvSpPr>
        <p:spPr>
          <a:xfrm>
            <a:off x="6521555" y="2983037"/>
            <a:ext cx="2401416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student policy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087ACEB6-25A2-4A89-9127-38B634E7B037}"/>
              </a:ext>
            </a:extLst>
          </p:cNvPr>
          <p:cNvCxnSpPr>
            <a:cxnSpLocks/>
          </p:cNvCxnSpPr>
          <p:nvPr/>
        </p:nvCxnSpPr>
        <p:spPr>
          <a:xfrm>
            <a:off x="9876523" y="3348823"/>
            <a:ext cx="0" cy="360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83C33833-FC1F-450B-BC29-9B0C863C09B3}"/>
              </a:ext>
            </a:extLst>
          </p:cNvPr>
          <p:cNvCxnSpPr>
            <a:cxnSpLocks/>
          </p:cNvCxnSpPr>
          <p:nvPr/>
        </p:nvCxnSpPr>
        <p:spPr>
          <a:xfrm>
            <a:off x="7692786" y="3348823"/>
            <a:ext cx="0" cy="360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916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E3A0BFC-C6D9-4F84-8898-4AEA282E567A}"/>
              </a:ext>
            </a:extLst>
          </p:cNvPr>
          <p:cNvGrpSpPr/>
          <p:nvPr/>
        </p:nvGrpSpPr>
        <p:grpSpPr>
          <a:xfrm>
            <a:off x="873695" y="1800394"/>
            <a:ext cx="10444612" cy="3472655"/>
            <a:chOff x="873695" y="1800394"/>
            <a:chExt cx="10444612" cy="3472655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98DB2069-2931-40D8-B58E-1531D0829105}"/>
                </a:ext>
              </a:extLst>
            </p:cNvPr>
            <p:cNvGrpSpPr/>
            <p:nvPr/>
          </p:nvGrpSpPr>
          <p:grpSpPr>
            <a:xfrm>
              <a:off x="873695" y="1800394"/>
              <a:ext cx="10444612" cy="2520000"/>
              <a:chOff x="873695" y="1800394"/>
              <a:chExt cx="10444612" cy="2520000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DBF66361-6893-4BC1-A505-9B780845883D}"/>
                  </a:ext>
                </a:extLst>
              </p:cNvPr>
              <p:cNvSpPr/>
              <p:nvPr/>
            </p:nvSpPr>
            <p:spPr>
              <a:xfrm>
                <a:off x="873695" y="1800394"/>
                <a:ext cx="4680000" cy="2520000"/>
              </a:xfrm>
              <a:prstGeom prst="rect">
                <a:avLst/>
              </a:prstGeom>
              <a:solidFill>
                <a:srgbClr val="FFF8D7"/>
              </a:solidFill>
              <a:ln>
                <a:solidFill>
                  <a:srgbClr val="FFF8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Playing hard exploration games by watching YouTube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Yusuf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Aytar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Tobias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Paff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David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Budden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Tom Le Paine,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Ziyu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Wang, Nando de Freitas</a:t>
                </a:r>
              </a:p>
              <a:p>
                <a:pPr algn="ctr"/>
                <a:endParaRPr lang="en-US" sz="12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endParaRPr lang="en-US" sz="12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B5624C6F-AF1B-4FE6-B8D2-74BCFD3BAD16}"/>
                  </a:ext>
                </a:extLst>
              </p:cNvPr>
              <p:cNvSpPr/>
              <p:nvPr/>
            </p:nvSpPr>
            <p:spPr>
              <a:xfrm>
                <a:off x="6638307" y="1800394"/>
                <a:ext cx="4680000" cy="2520000"/>
              </a:xfrm>
              <a:prstGeom prst="rect">
                <a:avLst/>
              </a:prstGeom>
              <a:solidFill>
                <a:srgbClr val="FFF8D7"/>
              </a:solidFill>
              <a:ln>
                <a:solidFill>
                  <a:srgbClr val="FFF8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Kickstarting Deep Reinforcement Learning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Simon Schmitt, Jonathan J. Hudson,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Augusting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Zidek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Simon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Osindero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Carl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Doersch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Wojciech M. Czarnecki, Joel Z.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Leibo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Heinrich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Kuttler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Andrew Zisserman, Karen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Simonyan</a:t>
                </a: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S. M. Ali </a:t>
                </a:r>
                <a:r>
                  <a:rPr lang="en-US" sz="1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Eslami</a:t>
                </a:r>
                <a:endPara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151AB12-E394-44DB-BF5D-A10A16F85BFC}"/>
                </a:ext>
              </a:extLst>
            </p:cNvPr>
            <p:cNvGrpSpPr/>
            <p:nvPr/>
          </p:nvGrpSpPr>
          <p:grpSpPr>
            <a:xfrm>
              <a:off x="1473564" y="4626718"/>
              <a:ext cx="9143600" cy="646331"/>
              <a:chOff x="1473564" y="4626718"/>
              <a:chExt cx="9143600" cy="646331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D9E0006-98A2-40E5-9C7F-B65B272BDD01}"/>
                  </a:ext>
                </a:extLst>
              </p:cNvPr>
              <p:cNvSpPr txBox="1"/>
              <p:nvPr/>
            </p:nvSpPr>
            <p:spPr>
              <a:xfrm>
                <a:off x="7135964" y="4626718"/>
                <a:ext cx="34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kickstarting agents using previously trained experts</a:t>
                </a: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75CF563-B4BC-485F-ACA5-0FE610378AD1}"/>
                  </a:ext>
                </a:extLst>
              </p:cNvPr>
              <p:cNvSpPr txBox="1"/>
              <p:nvPr/>
            </p:nvSpPr>
            <p:spPr>
              <a:xfrm>
                <a:off x="1473564" y="4626718"/>
                <a:ext cx="34802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entury Gothic" panose="020B0502020202020204" pitchFamily="34" charset="0"/>
                  </a:rPr>
                  <a:t>learning hard exploration games from YouTube videos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277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D3F0A52-DF4D-42EE-886C-EAD45305CB82}"/>
              </a:ext>
            </a:extLst>
          </p:cNvPr>
          <p:cNvGrpSpPr/>
          <p:nvPr/>
        </p:nvGrpSpPr>
        <p:grpSpPr>
          <a:xfrm>
            <a:off x="873695" y="1800394"/>
            <a:ext cx="10444612" cy="3472655"/>
            <a:chOff x="873695" y="1800394"/>
            <a:chExt cx="10444612" cy="3472655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3574477-D5C8-48C3-8AC0-510717C357FA}"/>
                </a:ext>
              </a:extLst>
            </p:cNvPr>
            <p:cNvGrpSpPr/>
            <p:nvPr/>
          </p:nvGrpSpPr>
          <p:grpSpPr>
            <a:xfrm>
              <a:off x="873695" y="1800394"/>
              <a:ext cx="10444612" cy="2520000"/>
              <a:chOff x="873695" y="1800394"/>
              <a:chExt cx="10444612" cy="2520000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6337DB84-C954-4638-8B59-652EF41778F4}"/>
                  </a:ext>
                </a:extLst>
              </p:cNvPr>
              <p:cNvSpPr/>
              <p:nvPr/>
            </p:nvSpPr>
            <p:spPr>
              <a:xfrm>
                <a:off x="873695" y="1800394"/>
                <a:ext cx="4680000" cy="2520000"/>
              </a:xfrm>
              <a:prstGeom prst="rect">
                <a:avLst/>
              </a:prstGeom>
              <a:solidFill>
                <a:srgbClr val="E3FCA8"/>
              </a:solidFill>
              <a:ln>
                <a:solidFill>
                  <a:srgbClr val="E3FC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Playing hard exploration games by watching YouTube</a:t>
                </a:r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233DA15F-7FA8-4E8D-8742-ECF5B45F674B}"/>
                  </a:ext>
                </a:extLst>
              </p:cNvPr>
              <p:cNvSpPr/>
              <p:nvPr/>
            </p:nvSpPr>
            <p:spPr>
              <a:xfrm>
                <a:off x="6638307" y="1800394"/>
                <a:ext cx="4680000" cy="2520000"/>
              </a:xfrm>
              <a:prstGeom prst="rect">
                <a:avLst/>
              </a:prstGeom>
              <a:solidFill>
                <a:srgbClr val="FFF8D7"/>
              </a:solidFill>
              <a:ln>
                <a:solidFill>
                  <a:srgbClr val="FFF8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Kickstarting Deep Reinforcement Learning</a:t>
                </a:r>
              </a:p>
            </p:txBody>
          </p:sp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6B51FED-3F1B-4E0A-9492-B4E50F2122C0}"/>
                </a:ext>
              </a:extLst>
            </p:cNvPr>
            <p:cNvSpPr txBox="1"/>
            <p:nvPr/>
          </p:nvSpPr>
          <p:spPr>
            <a:xfrm>
              <a:off x="1473564" y="4626718"/>
              <a:ext cx="3480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learning hard exploration games from YouTube videos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90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9CBA0-4585-4205-BE6C-EAC78BC6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800" dirty="0">
                <a:latin typeface="Century Gothic" panose="020B0502020202020204" pitchFamily="34" charset="0"/>
              </a:rPr>
              <a:t>Humans learn from demonstrations.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5D4900-943E-48D8-8FAC-FFE83B3C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377">
            <a:off x="419251" y="1402772"/>
            <a:ext cx="4909846" cy="324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F80B615-58E7-48DA-80BD-EABCEFD045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377">
            <a:off x="419252" y="1402771"/>
            <a:ext cx="4909846" cy="324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ABB1D90-8078-42D1-90CB-1D18F1199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13" y="1027906"/>
            <a:ext cx="4886151" cy="324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158CE0B-D48F-4D2E-A808-0315DEAA85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54" y="1027905"/>
            <a:ext cx="4886151" cy="324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C1E116-FE65-46E6-9F44-FBC71BBCD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445">
            <a:off x="6954898" y="2200668"/>
            <a:ext cx="4898637" cy="324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71DD3CC-FADF-4C4C-967C-EC60AA55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445">
            <a:off x="6954896" y="2193722"/>
            <a:ext cx="4898637" cy="32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6738F9-5E4C-4FB0-8C5A-76F8E0B44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901">
            <a:off x="5150364" y="3150169"/>
            <a:ext cx="4999339" cy="324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106B107-6CEA-4DDD-A4EF-F0703E41F7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150">
            <a:off x="5151435" y="3152016"/>
            <a:ext cx="4999339" cy="324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962C3E-D3B3-43E2-B653-454A4BA46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9" y="3371321"/>
            <a:ext cx="4883439" cy="324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9F13BA1-3CAA-4ED0-807B-27E549CF8F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9" y="3377090"/>
            <a:ext cx="4883439" cy="324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9F345F9-AF49-4253-99E9-A7BFD96C4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458" y="1855428"/>
            <a:ext cx="6229084" cy="41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00E4537-B461-42E5-B462-EFB3A19D3703}"/>
              </a:ext>
            </a:extLst>
          </p:cNvPr>
          <p:cNvSpPr txBox="1"/>
          <p:nvPr/>
        </p:nvSpPr>
        <p:spPr>
          <a:xfrm>
            <a:off x="8448668" y="6596390"/>
            <a:ext cx="37433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https://www.youtube.com/watch?v=luDm-ieOOmA</a:t>
            </a:r>
          </a:p>
        </p:txBody>
      </p:sp>
      <p:pic>
        <p:nvPicPr>
          <p:cNvPr id="2" name="Onlinemedien 1" title="Learnt agent - Montezuma's Revenge (updated)">
            <a:hlinkClick r:id="" action="ppaction://media"/>
            <a:extLst>
              <a:ext uri="{FF2B5EF4-FFF2-40B4-BE49-F238E27FC236}">
                <a16:creationId xmlns:a16="http://schemas.microsoft.com/office/drawing/2014/main" id="{CDD7FDC6-5F12-4107-96CE-A6067102F0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93383" y="729000"/>
            <a:ext cx="72052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98.9126"/>
  <p:tag name="LATEXADDIN" val="\documentclass{article}&#10;\usepackage{amsmath}&#10;\pagestyle{empty}&#10;\begin{document}&#10;&#10;$L_{tdc}(v, \omega , y):$&#10;&#10;\end{document}"/>
  <p:tag name="IGUANATEXSIZE" val="20"/>
  <p:tag name="IGUANATEXCURSOR" val="105"/>
  <p:tag name="TRANSPARENCY" val="Wahr"/>
  <p:tag name="FILENAME" val=""/>
  <p:tag name="LATEXENGINEID" val="0"/>
  <p:tag name="TEMPFOLDER" val="C:\Users\lioba\Dropbox (Privat)\Elektrotechnik und Informationstechnologie\8. Semester\Seminar in Deep Reinforcement Learning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725.9093"/>
  <p:tag name="LATEXADDIN" val="\documentclass{article}&#10;\usepackage{amsmath}&#10;\pagestyle{empty}&#10;\begin{document}&#10;&#10;$L_{cmc}(v,a,y):$&#10;&#10;\end{document}"/>
  <p:tag name="IGUANATEXSIZE" val="20"/>
  <p:tag name="IGUANATEXCURSOR" val="92"/>
  <p:tag name="TRANSPARENCY" val="Wahr"/>
  <p:tag name="FILENAME" val=""/>
  <p:tag name="LATEXENGINEID" val="0"/>
  <p:tag name="TEMPFOLDER" val="C:\Users\lioba\Dropbox (Privat)\Elektrotechnik und Informationstechnologie\8. Semester\Seminar in Deep Reinforcement Learning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956.8804"/>
  <p:tag name="LATEXADDIN" val="\documentclass{article}&#10;\usepackage{amsmath}&#10;\pagestyle{empty}&#10;\begin{document}&#10;&#10;$L =L_{tdc}+ \lambda L_{cmc}$&#10;&#10;\end{document}"/>
  <p:tag name="IGUANATEXSIZE" val="20"/>
  <p:tag name="IGUANATEXCURSOR" val="99"/>
  <p:tag name="TRANSPARENCY" val="Wahr"/>
  <p:tag name="FILENAME" val=""/>
  <p:tag name="LATEXENGINEID" val="0"/>
  <p:tag name="TEMPFOLDER" val="C:\Users\lioba\Dropbox (Privat)\Elektrotechnik und Informationstechnologie\8. Semester\Seminar in Deep Reinforcement Learning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748.406"/>
  <p:tag name="LATEXADDIN" val="\documentclass{article}&#10;\usepackage{amsmath}&#10;\pagestyle{empty}&#10;\begin{document}&#10;$$&#10;r_{\text{imitation}} = &#10;\begin{cases}&#10;0.5 \quad &amp; \text{if } \overline{\phi}(v_{\text{agent}}) \cdot \overline{\phi}(v_{\text{checkpoint}}) &gt; \alpha\\&#10;0.0 &amp; \text{otherwise}&#10;\end{cases}&#10;$$&#10;\end{document}"/>
  <p:tag name="IGUANATEXSIZE" val="24"/>
  <p:tag name="IGUANATEXCURSOR" val="204"/>
  <p:tag name="TRANSPARENCY" val="Wahr"/>
  <p:tag name="FILENAME" val=""/>
  <p:tag name="LATEXENGINEID" val="0"/>
  <p:tag name="TEMPFOLDER" val="C:\Users\lioba\Dropbox (Privat)\Elektrotechnik und Informationstechnologie\8. Semester\Seminar in Distributed Computing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177.728"/>
  <p:tag name="LATEXADDIN" val="\documentclass{article}&#10;\usepackage{amsmath}&#10;\pagestyle{empty}&#10;\begin{document}&#10;&#10;$$l_{\text{distill}} (\omega, x, t) = H(\pi _T ( a |x_t ) || \pi _S ( a|x_t , \omega))$$&#10;&#10;\end{document}"/>
  <p:tag name="IGUANATEXSIZE" val="24"/>
  <p:tag name="IGUANATEXCURSOR" val="185"/>
  <p:tag name="TRANSPARENCY" val="Wahr"/>
  <p:tag name="FILENAME" val=""/>
  <p:tag name="LATEXENGINEID" val="0"/>
  <p:tag name="TEMPFOLDER" val="C:\Users\lioba\Dropbox (Privat)\Elektrotechnik und Informationstechnologie\8. Semester\Seminar in Distributed Computing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2335.208"/>
  <p:tag name="LATEXADDIN" val="\documentclass{article}&#10;\usepackage{amsmath}&#10;\pagestyle{empty}&#10;\begin{document}&#10;&#10;$$l_{\text{kick}}^k (\omega , x, t ) = l_{\text{RL}}(\omega, x , t) + &#10;\lambda _k l_{\text{distill}}(\omega , x, t )$$&#10;&#10;&#10;\end{document}"/>
  <p:tag name="IGUANATEXSIZE" val="24"/>
  <p:tag name="IGUANATEXCURSOR" val="197"/>
  <p:tag name="TRANSPARENCY" val="Wahr"/>
  <p:tag name="FILENAME" val=""/>
  <p:tag name="LATEXENGINEID" val="0"/>
  <p:tag name="TEMPFOLDER" val="C:\Users\lioba\Dropbox (Privat)\Elektrotechnik und Informationstechnologie\8. Semester\Seminar in Deep Reinforcement Learning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49078"/>
  <p:tag name="ORIGINALWIDTH" val="130.4837"/>
  <p:tag name="LATEXADDIN" val="\documentclass{article}&#10;\usepackage{amsmath}&#10;\pagestyle{empty}&#10;\begin{document}&#10;&#10;$$\pi_S$$&#10;&#10;&#10;\end{document}"/>
  <p:tag name="IGUANATEXSIZE" val="24"/>
  <p:tag name="IGUANATEXCURSOR" val="90"/>
  <p:tag name="TRANSPARENCY" val="Wahr"/>
  <p:tag name="FILENAME" val=""/>
  <p:tag name="LATEXENGINEID" val="0"/>
  <p:tag name="TEMPFOLDER" val="C:\Users\lioba\Dropbox (Privat)\Elektrotechnik und Informationstechnologie\8. Semester\Seminar in Deep Reinforcement Learning\te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99102"/>
  <p:tag name="ORIGINALWIDTH" val="137.2328"/>
  <p:tag name="LATEXADDIN" val="\documentclass{article}&#10;\usepackage{amsmath}&#10;\pagestyle{empty}&#10;\begin{document}&#10;&#10;$$\pi_T$$&#10;&#10;&#10;\end{document}"/>
  <p:tag name="IGUANATEXSIZE" val="24"/>
  <p:tag name="IGUANATEXCURSOR" val="90"/>
  <p:tag name="TRANSPARENCY" val="Wahr"/>
  <p:tag name="FILENAME" val=""/>
  <p:tag name="LATEXENGINEID" val="0"/>
  <p:tag name="TEMPFOLDER" val="C:\Users\lioba\Dropbox (Privat)\Elektrotechnik und Informationstechnologie\8. Semester\Seminar in Deep Reinforcement Learning\te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318.71"/>
  <p:tag name="LATEXADDIN" val="\documentclass{article}&#10;\usepackage{amsmath}&#10;\pagestyle{empty}&#10;\begin{document}&#10;&#10;$$ \rho _t \nabla _{\omega}\log \pi _S ( a_t |x_t , \omega) (r_t + \gamma v_{t+1} - V(x_t |\theta))$$&#10;&#10;&#10;\end{document}"/>
  <p:tag name="IGUANATEXSIZE" val="24"/>
  <p:tag name="IGUANATEXCURSOR" val="180"/>
  <p:tag name="TRANSPARENCY" val="Wahr"/>
  <p:tag name="FILENAME" val=""/>
  <p:tag name="LATEXENGINEID" val="0"/>
  <p:tag name="TEMPFOLDER" val="C:\Users\lioba\Dropbox (Privat)\Elektrotechnik und Informationstechnologie\8. Semester\Seminar in Deep Reinforcement Learning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1639</Words>
  <Application>Microsoft Office PowerPoint</Application>
  <PresentationFormat>Breitbild</PresentationFormat>
  <Paragraphs>246</Paragraphs>
  <Slides>54</Slides>
  <Notes>18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Century Gothic</vt:lpstr>
      <vt:lpstr>Office</vt:lpstr>
      <vt:lpstr>Learning from Artificial Demonstrations</vt:lpstr>
      <vt:lpstr>Learning from Artificial Demonstrations</vt:lpstr>
      <vt:lpstr>Historical Progress on Montezuma’s Revenge</vt:lpstr>
      <vt:lpstr>Historical Progress on Montezuma’s Revenge</vt:lpstr>
      <vt:lpstr>Historical Progress on Montezuma’s Revenge</vt:lpstr>
      <vt:lpstr>PowerPoint-Präsentation</vt:lpstr>
      <vt:lpstr>PowerPoint-Präsentation</vt:lpstr>
      <vt:lpstr>Humans learn from demonstrations. </vt:lpstr>
      <vt:lpstr>PowerPoint-Präsentation</vt:lpstr>
      <vt:lpstr>Domain Gap</vt:lpstr>
      <vt:lpstr>Pixel Embedding Space</vt:lpstr>
      <vt:lpstr>Closing the Domain Gap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Embedding Space Evaluation</vt:lpstr>
      <vt:lpstr>PowerPoint-Präsentation</vt:lpstr>
      <vt:lpstr>Cycle-Consistency</vt:lpstr>
      <vt:lpstr>Cycle-Consistency</vt:lpstr>
      <vt:lpstr>Neuron Activations</vt:lpstr>
      <vt:lpstr>One-shot Imitation from YouTube</vt:lpstr>
      <vt:lpstr>One-shot Imitation from YouTube</vt:lpstr>
      <vt:lpstr>PowerPoint-Präsentation</vt:lpstr>
      <vt:lpstr>Solving Hard Exploration Games</vt:lpstr>
      <vt:lpstr>PowerPoint-Präsentation</vt:lpstr>
      <vt:lpstr>Kickstarting Reinforcement Learning Agents</vt:lpstr>
      <vt:lpstr>Kickstarting Reinforcement Learning Agents</vt:lpstr>
      <vt:lpstr>PowerPoint-Präsentation</vt:lpstr>
      <vt:lpstr>PowerPoint-Präsentation</vt:lpstr>
      <vt:lpstr>Policy Distillation</vt:lpstr>
      <vt:lpstr>PowerPoint-Präsentation</vt:lpstr>
      <vt:lpstr>Actor-Critic Reinforcement Learning</vt:lpstr>
      <vt:lpstr>Population Based Training (PBT)</vt:lpstr>
      <vt:lpstr>Analysis</vt:lpstr>
      <vt:lpstr>DMLab-30</vt:lpstr>
      <vt:lpstr>PowerPoint-Präsentation</vt:lpstr>
      <vt:lpstr>Kickstarting With a Single Small Teacher</vt:lpstr>
      <vt:lpstr>Distillation Weight Scheduling Strategies</vt:lpstr>
      <vt:lpstr>PowerPoint-Präsentation</vt:lpstr>
      <vt:lpstr>Kickstarting With Multiple Teachers</vt:lpstr>
      <vt:lpstr>Kickstarting With PBT Variants vs. Distillation</vt:lpstr>
      <vt:lpstr>Per Task Performance</vt:lpstr>
      <vt:lpstr>Per Task Performance</vt:lpstr>
      <vt:lpstr>PowerPoint-Präsentation</vt:lpstr>
      <vt:lpstr>References </vt:lpstr>
      <vt:lpstr>Video References </vt:lpstr>
      <vt:lpstr>Learning from Artificial Demonstrations</vt:lpstr>
      <vt:lpstr>PowerPoint-Präsentation</vt:lpstr>
      <vt:lpstr>PowerPoint-Präsentation</vt:lpstr>
      <vt:lpstr>IMPALA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Artificial Demonstrations</dc:title>
  <dc:creator>Lioba Heimbach</dc:creator>
  <cp:lastModifiedBy>Lioba Heimbach</cp:lastModifiedBy>
  <cp:revision>189</cp:revision>
  <cp:lastPrinted>2019-03-14T14:59:37Z</cp:lastPrinted>
  <dcterms:created xsi:type="dcterms:W3CDTF">2019-03-01T11:05:43Z</dcterms:created>
  <dcterms:modified xsi:type="dcterms:W3CDTF">2019-03-25T21:20:16Z</dcterms:modified>
</cp:coreProperties>
</file>