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9" r:id="rId4"/>
    <p:sldId id="280" r:id="rId5"/>
    <p:sldId id="258" r:id="rId6"/>
    <p:sldId id="260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82" r:id="rId15"/>
    <p:sldId id="281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0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60"/>
    <p:restoredTop sz="71439" autoAdjust="0"/>
  </p:normalViewPr>
  <p:slideViewPr>
    <p:cSldViewPr snapToObjects="1">
      <p:cViewPr varScale="1">
        <p:scale>
          <a:sx n="82" d="100"/>
          <a:sy n="82" d="100"/>
        </p:scale>
        <p:origin x="184" y="256"/>
      </p:cViewPr>
      <p:guideLst>
        <p:guide orient="horz" pos="2160"/>
        <p:guide pos="4067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2" d="100"/>
          <a:sy n="82" d="100"/>
        </p:scale>
        <p:origin x="32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7.xml"/><Relationship Id="rId1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25F47-1F1E-C543-9F47-6B0D355A704B}" type="datetimeFigureOut">
              <a:rPr lang="en-US" smtClean="0"/>
              <a:t>3/25/19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A70DB-A6C6-364D-9EB7-188366F2E28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6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Welcome to presentation of my bachelors thesis. The topic of my thesis was “emergency evacuation in a virtual reality environment”. But what was it really about? I will explain this to you by guiding you through an example. Imagine you are on vacation, in a nice hotel an enjoying your time. But suddenly, in the middle of the night, you wake up to the sound of a fire alarm. After a few seconds of confusion you get up, go to the door of your room, peek outside and see this: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6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273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slides: </a:t>
            </a:r>
            <a:r>
              <a:rPr lang="en-US" dirty="0" err="1"/>
              <a:t>zu</a:t>
            </a:r>
            <a:r>
              <a:rPr lang="en-US" dirty="0"/>
              <a:t> de visitation distribution slide (rho), discriminator slide, </a:t>
            </a:r>
          </a:p>
          <a:p>
            <a:endParaRPr lang="en-US" dirty="0"/>
          </a:p>
          <a:p>
            <a:r>
              <a:rPr lang="en-US" dirty="0"/>
              <a:t>M </a:t>
            </a:r>
            <a:r>
              <a:rPr lang="en-US" dirty="0" err="1"/>
              <a:t>ihfüehre</a:t>
            </a:r>
            <a:r>
              <a:rPr lang="en-US" dirty="0"/>
              <a:t> </a:t>
            </a:r>
            <a:r>
              <a:rPr lang="en-US" dirty="0" err="1"/>
              <a:t>explizit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09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7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96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215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eta </a:t>
            </a:r>
            <a:r>
              <a:rPr lang="en-US" dirty="0" err="1"/>
              <a:t>erklären</a:t>
            </a:r>
            <a:r>
              <a:rPr lang="en-US" dirty="0"/>
              <a:t>. </a:t>
            </a:r>
            <a:r>
              <a:rPr lang="en-US" dirty="0" err="1"/>
              <a:t>wenn</a:t>
            </a:r>
            <a:r>
              <a:rPr lang="en-US" dirty="0"/>
              <a:t> policy </a:t>
            </a:r>
            <a:r>
              <a:rPr lang="en-US" dirty="0" err="1"/>
              <a:t>wege</a:t>
            </a:r>
            <a:r>
              <a:rPr lang="en-US" dirty="0"/>
              <a:t> rewards </a:t>
            </a:r>
            <a:r>
              <a:rPr lang="en-US" dirty="0" err="1"/>
              <a:t>verbesse</a:t>
            </a:r>
            <a:r>
              <a:rPr lang="en-US" dirty="0"/>
              <a:t> </a:t>
            </a:r>
            <a:r>
              <a:rPr lang="en-US" dirty="0" err="1"/>
              <a:t>isch</a:t>
            </a:r>
            <a:r>
              <a:rPr lang="en-US" dirty="0"/>
              <a:t> das de gradient . Log policy * </a:t>
            </a:r>
            <a:r>
              <a:rPr lang="en-US" dirty="0" err="1"/>
              <a:t>irgenden</a:t>
            </a:r>
            <a:r>
              <a:rPr lang="en-US" dirty="0"/>
              <a:t> measure </a:t>
            </a:r>
            <a:r>
              <a:rPr lang="en-US" dirty="0" err="1"/>
              <a:t>vom</a:t>
            </a:r>
            <a:r>
              <a:rPr lang="en-US" dirty="0"/>
              <a:t> return.</a:t>
            </a:r>
          </a:p>
          <a:p>
            <a:endParaRPr lang="en-US" dirty="0"/>
          </a:p>
          <a:p>
            <a:r>
              <a:rPr lang="en-US" dirty="0" err="1"/>
              <a:t>beschriibige</a:t>
            </a:r>
            <a:r>
              <a:rPr lang="en-US" dirty="0"/>
              <a:t> </a:t>
            </a:r>
            <a:r>
              <a:rPr lang="en-US" dirty="0" err="1"/>
              <a:t>uf</a:t>
            </a:r>
            <a:r>
              <a:rPr lang="en-US" dirty="0"/>
              <a:t> de slide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pfiili</a:t>
            </a:r>
            <a:r>
              <a:rPr lang="en-US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893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872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wort diverse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046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meh parameter, </a:t>
            </a:r>
            <a:r>
              <a:rPr lang="en-US" dirty="0" err="1"/>
              <a:t>ned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theta. q </a:t>
            </a:r>
            <a:r>
              <a:rPr lang="en-US" dirty="0" err="1"/>
              <a:t>enthalted</a:t>
            </a:r>
            <a:r>
              <a:rPr lang="en-US" dirty="0"/>
              <a:t> n policies, all </a:t>
            </a:r>
            <a:r>
              <a:rPr lang="en-US" dirty="0" err="1"/>
              <a:t>gliichzitig</a:t>
            </a:r>
            <a:r>
              <a:rPr lang="en-US" dirty="0"/>
              <a:t> </a:t>
            </a:r>
            <a:r>
              <a:rPr lang="en-US" dirty="0" err="1"/>
              <a:t>interacte</a:t>
            </a:r>
            <a:r>
              <a:rPr lang="en-US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57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726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758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screenshot </a:t>
            </a:r>
            <a:r>
              <a:rPr lang="en-US" dirty="0" err="1"/>
              <a:t>vode</a:t>
            </a:r>
            <a:r>
              <a:rPr lang="en-US" dirty="0"/>
              <a:t> </a:t>
            </a:r>
            <a:r>
              <a:rPr lang="en-US" dirty="0" err="1"/>
              <a:t>tierli</a:t>
            </a:r>
            <a:r>
              <a:rPr lang="en-US" dirty="0"/>
              <a:t>. sparse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105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sege</a:t>
            </a:r>
            <a:r>
              <a:rPr lang="en-US" dirty="0"/>
              <a:t> </a:t>
            </a:r>
            <a:r>
              <a:rPr lang="en-US" dirty="0" err="1"/>
              <a:t>dasses</a:t>
            </a:r>
            <a:r>
              <a:rPr lang="en-US" dirty="0"/>
              <a:t> </a:t>
            </a:r>
            <a:r>
              <a:rPr lang="en-US" dirty="0" err="1"/>
              <a:t>doch</a:t>
            </a:r>
            <a:r>
              <a:rPr lang="en-US" dirty="0"/>
              <a:t> </a:t>
            </a:r>
            <a:r>
              <a:rPr lang="en-US" dirty="0" err="1"/>
              <a:t>nunig</a:t>
            </a:r>
            <a:r>
              <a:rPr lang="en-US" dirty="0"/>
              <a:t> so </a:t>
            </a:r>
            <a:r>
              <a:rPr lang="en-US" dirty="0" err="1"/>
              <a:t>guet</a:t>
            </a:r>
            <a:r>
              <a:rPr lang="en-US" dirty="0"/>
              <a:t> </a:t>
            </a:r>
            <a:r>
              <a:rPr lang="en-US" dirty="0" err="1"/>
              <a:t>isch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learning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4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77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48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748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600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-explain pushing, picking, sliding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97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575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873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shaped rewards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70DB-A6C6-364D-9EB7-188366F2E28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190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C14BE0DC-55A1-5B4A-8AED-892C495E26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636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6D301-5081-5049-A74E-AE628F72401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6C38AAD7-9113-DD44-BE58-EFF51E2AD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636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6D301-5081-5049-A74E-AE628F72401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403949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403949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3DD0BF4B-06D8-BF47-BE7D-32B3EB8F0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636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6D301-5081-5049-A74E-AE628F72401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749764"/>
            <a:ext cx="108204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366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17A3D2-3CE2-9645-983F-B02161D3C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636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6D301-5081-5049-A74E-AE628F724013}" type="slidenum">
              <a:rPr lang="en-US" smtClean="0"/>
              <a:t>‹Nr.›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0.xml"/><Relationship Id="rId3" Type="http://schemas.openxmlformats.org/officeDocument/2006/relationships/slide" Target="slide21.xml"/><Relationship Id="rId7" Type="http://schemas.openxmlformats.org/officeDocument/2006/relationships/slide" Target="slide9.xm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slide" Target="slide7.xml"/><Relationship Id="rId5" Type="http://schemas.openxmlformats.org/officeDocument/2006/relationships/slide" Target="slide17.xml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slide" Target="slide18.xml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EA277-522B-E547-AA99-AB6AAEB13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709073"/>
            <a:ext cx="9448800" cy="18250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Learning in sparse environments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3C3AE6E-83E7-3F4C-BD76-BCBAF3B1B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373216"/>
            <a:ext cx="9448800" cy="685800"/>
          </a:xfrm>
        </p:spPr>
        <p:txBody>
          <a:bodyPr/>
          <a:lstStyle/>
          <a:p>
            <a:r>
              <a:rPr lang="en-US" dirty="0"/>
              <a:t>Presentation by </a:t>
            </a:r>
            <a:r>
              <a:rPr lang="en-US" b="1" dirty="0"/>
              <a:t>Amray Schwabe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2F5190-DC9C-B84F-8B55-C77864A47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A76D301-5081-5049-A74E-AE628F72401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569BB8EA-2E07-2843-9AC0-B9112F8E3DA5}"/>
              </a:ext>
            </a:extLst>
          </p:cNvPr>
          <p:cNvSpPr txBox="1">
            <a:spLocks/>
          </p:cNvSpPr>
          <p:nvPr/>
        </p:nvSpPr>
        <p:spPr>
          <a:xfrm>
            <a:off x="1371600" y="3682836"/>
            <a:ext cx="9448800" cy="1690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" dirty="0" err="1"/>
              <a:t>Andrychowicz</a:t>
            </a:r>
            <a:r>
              <a:rPr lang="en" dirty="0"/>
              <a:t>, Marcin, et al. "Hindsight experience replay." </a:t>
            </a:r>
            <a:r>
              <a:rPr lang="en" i="1" dirty="0"/>
              <a:t>Advances in Neural Information Processing Systems</a:t>
            </a:r>
            <a:r>
              <a:rPr lang="en" dirty="0"/>
              <a:t>. 2017.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/>
              <a:t>Gangwani</a:t>
            </a:r>
            <a:r>
              <a:rPr lang="de-CH" dirty="0"/>
              <a:t>, </a:t>
            </a:r>
            <a:r>
              <a:rPr lang="de-CH" dirty="0" err="1"/>
              <a:t>Tanmay</a:t>
            </a:r>
            <a:r>
              <a:rPr lang="de-CH" dirty="0"/>
              <a:t>, </a:t>
            </a:r>
            <a:r>
              <a:rPr lang="de-CH" dirty="0" err="1"/>
              <a:t>Qiang</a:t>
            </a:r>
            <a:r>
              <a:rPr lang="de-CH" dirty="0"/>
              <a:t> Liu, </a:t>
            </a:r>
            <a:r>
              <a:rPr lang="de-CH" dirty="0" err="1"/>
              <a:t>and</a:t>
            </a:r>
            <a:r>
              <a:rPr lang="de-CH" dirty="0"/>
              <a:t> Jian Peng. "Learning </a:t>
            </a:r>
            <a:r>
              <a:rPr lang="de-CH" dirty="0" err="1"/>
              <a:t>self-imitating</a:t>
            </a:r>
            <a:r>
              <a:rPr lang="de-CH" dirty="0"/>
              <a:t> diverse </a:t>
            </a:r>
            <a:r>
              <a:rPr lang="de-CH" dirty="0" err="1"/>
              <a:t>policies</a:t>
            </a:r>
            <a:r>
              <a:rPr lang="de-CH" dirty="0"/>
              <a:t>." </a:t>
            </a:r>
            <a:r>
              <a:rPr lang="de-CH" i="1" dirty="0" err="1"/>
              <a:t>arXiv</a:t>
            </a:r>
            <a:r>
              <a:rPr lang="de-CH" i="1" dirty="0"/>
              <a:t> </a:t>
            </a:r>
            <a:r>
              <a:rPr lang="de-CH" i="1" dirty="0" err="1"/>
              <a:t>preprint</a:t>
            </a:r>
            <a:r>
              <a:rPr lang="de-CH" i="1" dirty="0"/>
              <a:t> arXiv:1805.10309</a:t>
            </a:r>
            <a:r>
              <a:rPr lang="de-CH" dirty="0"/>
              <a:t>(2018).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0450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E7037C-F4A2-1E4D-9FDF-4D22B86F1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Single GOAL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535B6B-2F0F-754D-92BA-AF7FB7BB9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10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775F5C5-D07A-9248-94B7-451A2E344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24" y="2044278"/>
            <a:ext cx="10833175" cy="44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06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134DE5-A196-D041-BF55-EF36CC09A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Dense Rewards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05F559-A597-DF4A-A3D9-80F1A4FA4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11</a:t>
            </a:fld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74EF203-7B16-764B-BC10-9FB083392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63" y="2063902"/>
            <a:ext cx="10179178" cy="438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10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836AA9-955C-FC48-AFCC-91518778C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B65FED-136D-7343-972E-9D3C85964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EF798C-407C-BA4E-8C56-E76014AC6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12</a:t>
            </a:fld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63794F-6583-F840-A991-E9C20B20B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492896"/>
            <a:ext cx="4893956" cy="3068039"/>
          </a:xfrm>
          <a:prstGeom prst="rect">
            <a:avLst/>
          </a:prstGeom>
        </p:spPr>
      </p:pic>
      <p:pic>
        <p:nvPicPr>
          <p:cNvPr id="7" name="Grafik 6" descr="Lachendes Gesicht mit einfarbiger Füllung">
            <a:extLst>
              <a:ext uri="{FF2B5EF4-FFF2-40B4-BE49-F238E27FC236}">
                <a16:creationId xmlns:a16="http://schemas.microsoft.com/office/drawing/2014/main" id="{B5F828BC-CB37-E44F-9AAF-EF2D63857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7528" y="2465672"/>
            <a:ext cx="2796124" cy="279612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81BD627-61E2-E346-AA8F-D2E550341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508" y="1897998"/>
            <a:ext cx="5028372" cy="373117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D2825E9-03DF-464D-8466-08B85E878604}"/>
              </a:ext>
            </a:extLst>
          </p:cNvPr>
          <p:cNvSpPr txBox="1"/>
          <p:nvPr/>
        </p:nvSpPr>
        <p:spPr>
          <a:xfrm>
            <a:off x="8472264" y="2091697"/>
            <a:ext cx="28261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322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75EF0-59D0-034F-A06B-21D1B8001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38" y="2702277"/>
            <a:ext cx="10820400" cy="1293028"/>
          </a:xfrm>
        </p:spPr>
        <p:txBody>
          <a:bodyPr/>
          <a:lstStyle/>
          <a:p>
            <a:r>
              <a:rPr lang="en-US" dirty="0"/>
              <a:t>Learning self-imitating policies</a:t>
            </a:r>
            <a:br>
              <a:rPr lang="en-US" dirty="0"/>
            </a:b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C1CD72-33C0-DE40-A4E1-DC2C674E5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13</a:t>
            </a:fld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232FEB4-29E3-EA4B-8A7C-FB49938F00DE}"/>
              </a:ext>
            </a:extLst>
          </p:cNvPr>
          <p:cNvSpPr/>
          <p:nvPr/>
        </p:nvSpPr>
        <p:spPr>
          <a:xfrm>
            <a:off x="685800" y="3429000"/>
            <a:ext cx="5770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err="1"/>
              <a:t>Gangwani</a:t>
            </a:r>
            <a:r>
              <a:rPr lang="de-CH" dirty="0"/>
              <a:t>, </a:t>
            </a:r>
            <a:r>
              <a:rPr lang="de-CH" dirty="0" err="1"/>
              <a:t>Tanmay</a:t>
            </a:r>
            <a:r>
              <a:rPr lang="de-CH" dirty="0"/>
              <a:t>, </a:t>
            </a:r>
            <a:r>
              <a:rPr lang="de-CH" dirty="0" err="1"/>
              <a:t>Qiang</a:t>
            </a:r>
            <a:r>
              <a:rPr lang="de-CH" dirty="0"/>
              <a:t> Liu, </a:t>
            </a:r>
            <a:r>
              <a:rPr lang="de-CH" dirty="0" err="1"/>
              <a:t>and</a:t>
            </a:r>
            <a:r>
              <a:rPr lang="de-CH" dirty="0"/>
              <a:t> Jian Peng.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074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7EC0D-ED55-B14D-BAFC-880419B11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visitation Distribution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C854A4-F1D5-804F-A2DE-C9C66B420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14</a:t>
            </a:fld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E7F7AE-3F74-704A-A4F3-B8CA839CC6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8"/>
          <a:stretch/>
        </p:blipFill>
        <p:spPr>
          <a:xfrm>
            <a:off x="2711624" y="1888224"/>
            <a:ext cx="7200800" cy="475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89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9AA08-F293-0B45-A646-73D61E26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Between distributions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63A362-52FA-944E-8D50-2BC97F2CB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15</a:t>
            </a:fld>
            <a:endParaRPr lang="en-US"/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B9D4F991-80BA-1C4D-88F7-7A7B3A9B970C}"/>
              </a:ext>
            </a:extLst>
          </p:cNvPr>
          <p:cNvSpPr/>
          <p:nvPr/>
        </p:nvSpPr>
        <p:spPr>
          <a:xfrm>
            <a:off x="2543325" y="2835095"/>
            <a:ext cx="3773510" cy="2975078"/>
          </a:xfrm>
          <a:custGeom>
            <a:avLst/>
            <a:gdLst>
              <a:gd name="connsiteX0" fmla="*/ 0 w 3773510"/>
              <a:gd name="connsiteY0" fmla="*/ 2910683 h 2975078"/>
              <a:gd name="connsiteX1" fmla="*/ 1841679 w 3773510"/>
              <a:gd name="connsiteY1" fmla="*/ 58 h 2975078"/>
              <a:gd name="connsiteX2" fmla="*/ 3773510 w 3773510"/>
              <a:gd name="connsiteY2" fmla="*/ 2975078 h 297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73510" h="2975078">
                <a:moveTo>
                  <a:pt x="0" y="2910683"/>
                </a:moveTo>
                <a:cubicBezTo>
                  <a:pt x="606380" y="1450004"/>
                  <a:pt x="1212761" y="-10674"/>
                  <a:pt x="1841679" y="58"/>
                </a:cubicBezTo>
                <a:cubicBezTo>
                  <a:pt x="2470597" y="10790"/>
                  <a:pt x="3122053" y="1492934"/>
                  <a:pt x="3773510" y="2975078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ihandform 11">
            <a:extLst>
              <a:ext uri="{FF2B5EF4-FFF2-40B4-BE49-F238E27FC236}">
                <a16:creationId xmlns:a16="http://schemas.microsoft.com/office/drawing/2014/main" id="{8CAF780A-CF5A-054A-BC2D-E7123BDFF12F}"/>
              </a:ext>
            </a:extLst>
          </p:cNvPr>
          <p:cNvSpPr/>
          <p:nvPr/>
        </p:nvSpPr>
        <p:spPr>
          <a:xfrm>
            <a:off x="5837061" y="3636640"/>
            <a:ext cx="4003355" cy="2191374"/>
          </a:xfrm>
          <a:custGeom>
            <a:avLst/>
            <a:gdLst>
              <a:gd name="connsiteX0" fmla="*/ 0 w 3773510"/>
              <a:gd name="connsiteY0" fmla="*/ 2910683 h 2975078"/>
              <a:gd name="connsiteX1" fmla="*/ 1841679 w 3773510"/>
              <a:gd name="connsiteY1" fmla="*/ 58 h 2975078"/>
              <a:gd name="connsiteX2" fmla="*/ 3773510 w 3773510"/>
              <a:gd name="connsiteY2" fmla="*/ 2975078 h 297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73510" h="2975078">
                <a:moveTo>
                  <a:pt x="0" y="2910683"/>
                </a:moveTo>
                <a:cubicBezTo>
                  <a:pt x="606380" y="1450004"/>
                  <a:pt x="1212761" y="-10674"/>
                  <a:pt x="1841679" y="58"/>
                </a:cubicBezTo>
                <a:cubicBezTo>
                  <a:pt x="2470597" y="10790"/>
                  <a:pt x="3122053" y="1492934"/>
                  <a:pt x="3773510" y="2975078"/>
                </a:cubicBezTo>
              </a:path>
            </a:pathLst>
          </a:cu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3ADB4B7-C053-C644-9358-8F2A45A73683}"/>
              </a:ext>
            </a:extLst>
          </p:cNvPr>
          <p:cNvCxnSpPr/>
          <p:nvPr/>
        </p:nvCxnSpPr>
        <p:spPr>
          <a:xfrm>
            <a:off x="5776775" y="3636640"/>
            <a:ext cx="1080120" cy="0"/>
          </a:xfrm>
          <a:prstGeom prst="straightConnector1">
            <a:avLst/>
          </a:prstGeom>
          <a:ln w="635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608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25DDA-BD95-0F49-A1BF-6D78FF089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Jensen Shannon divergence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F58D96-240A-DE42-B092-2380D97AE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814184E-FC11-8F43-AE9C-3743BE870AE5}"/>
                  </a:ext>
                </a:extLst>
              </p:cNvPr>
              <p:cNvSpPr txBox="1"/>
              <p:nvPr/>
            </p:nvSpPr>
            <p:spPr>
              <a:xfrm>
                <a:off x="1703835" y="3210979"/>
                <a:ext cx="9505056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𝐽𝑆𝐷</m:t>
                      </m:r>
                      <m:d>
                        <m:dPr>
                          <m:ctrlPr>
                            <a:rPr lang="de-CH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de-CH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de-CH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de-CH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CH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CH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CH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CH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de-CH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de-CH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f>
                            <m:fPr>
                              <m:ctrlPr>
                                <a:rPr lang="de-CH" sz="24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CH" sz="2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CH" sz="2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de-CH" sz="2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CH" sz="2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de-CH" sz="2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CH" sz="2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</m:e>
                      </m:d>
                      <m:r>
                        <a:rPr lang="de-CH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CH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CH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CH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CH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de-CH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de-CH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f>
                            <m:fPr>
                              <m:ctrlPr>
                                <a:rPr lang="de-CH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CH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CH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de-CH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CH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de-CH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CH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814184E-FC11-8F43-AE9C-3743BE870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835" y="3210979"/>
                <a:ext cx="9505056" cy="922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8029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32B99-517B-094F-BAB1-3A430F7DB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864DBE3-5E64-DC49-B160-C5AFA4B020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46163" y="3284984"/>
                <a:ext cx="10820400" cy="79208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de-CH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de-CH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CH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CH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de-CH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CH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de-CH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sSub>
                        <m:sSubPr>
                          <m:ctrlP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sSub>
                            <m:sSubPr>
                              <m:ctrlPr>
                                <a:rPr lang="de-CH" sz="24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24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CH" sz="24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𝑙𝑜𝑔</m:t>
                          </m:r>
                          <m:sSub>
                            <m:sSubPr>
                              <m:ctrlPr>
                                <a:rPr lang="de-CH" sz="24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24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CH" sz="24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CH" sz="24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de-CH" sz="24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CH" sz="24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de-CH" sz="24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  <m: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de-CH" sz="24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de-CH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de-CH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de-CH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𝐽𝑆𝐷</m:t>
                      </m:r>
                      <m:r>
                        <a:rPr lang="de-CH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CH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de-CH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de-CH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CH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sSub>
                            <m:sSubPr>
                              <m:ctrlPr>
                                <a:rPr lang="de-CH" sz="24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2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CH" sz="2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sub>
                      </m:sSub>
                      <m:r>
                        <a:rPr lang="de-CH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864DBE3-5E64-DC49-B160-C5AFA4B020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6163" y="3284984"/>
                <a:ext cx="10820400" cy="79208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F50C79-A04C-6547-BBDA-B9E23DD50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17</a:t>
            </a:fld>
            <a:endParaRPr lang="en-US"/>
          </a:p>
        </p:txBody>
      </p:sp>
      <p:sp>
        <p:nvSpPr>
          <p:cNvPr id="5" name="Geschweifte Klammer rechts 4">
            <a:extLst>
              <a:ext uri="{FF2B5EF4-FFF2-40B4-BE49-F238E27FC236}">
                <a16:creationId xmlns:a16="http://schemas.microsoft.com/office/drawing/2014/main" id="{CBFF7BCB-F139-B243-8F06-E80D2ACA0C27}"/>
              </a:ext>
            </a:extLst>
          </p:cNvPr>
          <p:cNvSpPr/>
          <p:nvPr/>
        </p:nvSpPr>
        <p:spPr>
          <a:xfrm rot="5400000">
            <a:off x="6348028" y="2024844"/>
            <a:ext cx="144016" cy="3960440"/>
          </a:xfrm>
          <a:prstGeom prst="righ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3CF0B2E-9984-A344-AC27-7CF728C1DAB0}"/>
              </a:ext>
            </a:extLst>
          </p:cNvPr>
          <p:cNvSpPr txBox="1"/>
          <p:nvPr/>
        </p:nvSpPr>
        <p:spPr>
          <a:xfrm>
            <a:off x="5159896" y="4252446"/>
            <a:ext cx="295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policy gradient</a:t>
            </a:r>
          </a:p>
        </p:txBody>
      </p:sp>
      <p:sp>
        <p:nvSpPr>
          <p:cNvPr id="7" name="Geschweifte Klammer rechts 6">
            <a:extLst>
              <a:ext uri="{FF2B5EF4-FFF2-40B4-BE49-F238E27FC236}">
                <a16:creationId xmlns:a16="http://schemas.microsoft.com/office/drawing/2014/main" id="{B48A000C-48EC-EF40-AFC3-5628F848A29C}"/>
              </a:ext>
            </a:extLst>
          </p:cNvPr>
          <p:cNvSpPr/>
          <p:nvPr/>
        </p:nvSpPr>
        <p:spPr>
          <a:xfrm rot="5400000">
            <a:off x="9942814" y="2908666"/>
            <a:ext cx="144016" cy="2192796"/>
          </a:xfrm>
          <a:prstGeom prst="rightBrac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C7F44D1-AA50-EA4E-831C-660E29887857}"/>
              </a:ext>
            </a:extLst>
          </p:cNvPr>
          <p:cNvSpPr txBox="1"/>
          <p:nvPr/>
        </p:nvSpPr>
        <p:spPr>
          <a:xfrm>
            <a:off x="8760296" y="4252446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divergence gradient</a:t>
            </a:r>
          </a:p>
        </p:txBody>
      </p:sp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78C0A773-27D5-D84A-AB7B-3E0A4AD48ACC}"/>
              </a:ext>
            </a:extLst>
          </p:cNvPr>
          <p:cNvSpPr/>
          <p:nvPr/>
        </p:nvSpPr>
        <p:spPr>
          <a:xfrm rot="5400000">
            <a:off x="2379215" y="3401369"/>
            <a:ext cx="160021" cy="122339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FB086A0-24FB-C546-A5B8-5C1562A37F00}"/>
              </a:ext>
            </a:extLst>
          </p:cNvPr>
          <p:cNvSpPr txBox="1"/>
          <p:nvPr/>
        </p:nvSpPr>
        <p:spPr>
          <a:xfrm>
            <a:off x="1614282" y="4252446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gradient</a:t>
            </a:r>
          </a:p>
        </p:txBody>
      </p:sp>
    </p:spTree>
    <p:extLst>
      <p:ext uri="{BB962C8B-B14F-4D97-AF65-F5344CB8AC3E}">
        <p14:creationId xmlns:p14="http://schemas.microsoft.com/office/powerpoint/2010/main" val="400987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9" grpId="0"/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02B7E4-6468-FA47-8A6F-56F567A15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Self imitation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49E10064-B0D8-B648-8FE4-0EB8EAEC0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55000" lnSpcReduction="20000"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initialize empty replay memory </a:t>
                </a:r>
                <a:r>
                  <a:rPr lang="en-US" sz="2400" b="1" dirty="0">
                    <a:solidFill>
                      <a:schemeClr val="accent5"/>
                    </a:solidFill>
                  </a:rPr>
                  <a:t>M</a:t>
                </a:r>
              </a:p>
              <a:p>
                <a:pPr marL="0" indent="0">
                  <a:buNone/>
                </a:pPr>
                <a:r>
                  <a:rPr lang="en-US" sz="2400" dirty="0"/>
                  <a:t>initialize other parameters</a:t>
                </a:r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:r>
                  <a:rPr lang="en-US" sz="2400" dirty="0"/>
                  <a:t>for episode = 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1</a:t>
                </a:r>
                <a:r>
                  <a:rPr lang="en-US" sz="2400" dirty="0"/>
                  <a:t> to 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M</a:t>
                </a:r>
                <a:r>
                  <a:rPr lang="en-US" sz="2400" dirty="0"/>
                  <a:t> do {</a:t>
                </a:r>
              </a:p>
              <a:p>
                <a:pPr marL="0" indent="0">
                  <a:buNone/>
                </a:pPr>
                <a:r>
                  <a:rPr lang="en-US" sz="2400" dirty="0"/>
                  <a:t>	generate batch of trajectories for each transition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24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4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4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</a:rPr>
                  <a:t>reward given by Jensen Shannon divergence</a:t>
                </a:r>
                <a:endParaRPr lang="en-US" sz="2400" b="1" dirty="0"/>
              </a:p>
              <a:p>
                <a:pPr marL="0" indent="0">
                  <a:buNone/>
                </a:pPr>
                <a:r>
                  <a:rPr lang="en-US" sz="2400" dirty="0"/>
                  <a:t>	update </a:t>
                </a:r>
                <a:r>
                  <a:rPr lang="en-US" sz="2400" b="1" dirty="0">
                    <a:solidFill>
                      <a:schemeClr val="accent5"/>
                    </a:solidFill>
                  </a:rPr>
                  <a:t>M </a:t>
                </a:r>
                <a:r>
                  <a:rPr lang="en-US" sz="2400" dirty="0"/>
                  <a:t>using threshold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	for minibatch t =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 0 </a:t>
                </a:r>
                <a:r>
                  <a:rPr lang="en-US" sz="2400" dirty="0"/>
                  <a:t>to 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N</a:t>
                </a:r>
                <a:r>
                  <a:rPr lang="en-US" sz="2400" dirty="0"/>
                  <a:t> do {</a:t>
                </a:r>
              </a:p>
              <a:p>
                <a:pPr marL="0" indent="0">
                  <a:buNone/>
                </a:pPr>
                <a:r>
                  <a:rPr lang="en-US" sz="2400" dirty="0"/>
                  <a:t>		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sSup>
                      <m:sSup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d>
                      <m:d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2400" dirty="0"/>
                  <a:t>with environment reward</a:t>
                </a:r>
              </a:p>
              <a:p>
                <a:pPr marL="0" indent="0">
                  <a:buNone/>
                </a:pPr>
                <a:r>
                  <a:rPr lang="en-US" sz="2400" dirty="0"/>
                  <a:t>		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d>
                      <m:d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/>
                  <a:t>with divergence reward</a:t>
                </a:r>
              </a:p>
              <a:p>
                <a:pPr marL="0" indent="0">
                  <a:buNone/>
                </a:pPr>
                <a:r>
                  <a:rPr lang="en-US" sz="2400" dirty="0"/>
                  <a:t>		update policy with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sSub>
                      <m:sSub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1" dirty="0">
                  <a:solidFill>
                    <a:schemeClr val="accent5"/>
                  </a:solidFill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5"/>
                    </a:solidFill>
                  </a:rPr>
                  <a:t>	</a:t>
                </a:r>
                <a:r>
                  <a:rPr lang="en-US" sz="2400" dirty="0"/>
                  <a:t>}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	update expert policy using the new </a:t>
                </a:r>
                <a:r>
                  <a:rPr lang="en-US" sz="2400" b="1" dirty="0">
                    <a:solidFill>
                      <a:schemeClr val="accent5"/>
                    </a:solidFill>
                  </a:rPr>
                  <a:t>M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}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49E10064-B0D8-B648-8FE4-0EB8EAEC0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7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C8A826-23D4-7A46-A2FB-F29EEE742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6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FCD1A-C7D2-1141-8AF0-0DFCEC32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2992A71-72CD-C141-9CF6-931913C93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12229" y="1844824"/>
            <a:ext cx="5105400" cy="3987800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43746E-6E53-3945-A63C-5F8FEFA91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19</a:t>
            </a:fld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09FEE97-672D-514C-B7D3-D6A2A3ABE33C}"/>
              </a:ext>
            </a:extLst>
          </p:cNvPr>
          <p:cNvSpPr txBox="1"/>
          <p:nvPr/>
        </p:nvSpPr>
        <p:spPr>
          <a:xfrm>
            <a:off x="1001857" y="2126825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good exploration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local minima</a:t>
            </a:r>
          </a:p>
        </p:txBody>
      </p:sp>
    </p:spTree>
    <p:extLst>
      <p:ext uri="{BB962C8B-B14F-4D97-AF65-F5344CB8AC3E}">
        <p14:creationId xmlns:p14="http://schemas.microsoft.com/office/powerpoint/2010/main" val="277170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55B33-2080-1B46-BF12-B9C25F240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B9F6D0-5999-6C43-AB33-53926413D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2</a:t>
            </a:fld>
            <a:endParaRPr lang="en-US" dirty="0"/>
          </a:p>
        </p:txBody>
      </p:sp>
      <p:pic>
        <p:nvPicPr>
          <p:cNvPr id="10" name="Grafik 9" descr="Karte mit Ortsmarkierung">
            <a:extLst>
              <a:ext uri="{FF2B5EF4-FFF2-40B4-BE49-F238E27FC236}">
                <a16:creationId xmlns:a16="http://schemas.microsoft.com/office/drawing/2014/main" id="{5601CEAD-3255-7640-9E5B-3FFC0D4BB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2360" y="4110646"/>
            <a:ext cx="2088232" cy="208823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9236298-4F8B-5B43-986C-C02009A76E27}"/>
              </a:ext>
            </a:extLst>
          </p:cNvPr>
          <p:cNvSpPr txBox="1"/>
          <p:nvPr/>
        </p:nvSpPr>
        <p:spPr>
          <a:xfrm>
            <a:off x="5408385" y="3119902"/>
            <a:ext cx="1723549" cy="39395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5000" dirty="0">
                <a:solidFill>
                  <a:schemeClr val="accent1"/>
                </a:solidFill>
              </a:rPr>
              <a:t>x</a:t>
            </a:r>
          </a:p>
        </p:txBody>
      </p:sp>
      <p:pic>
        <p:nvPicPr>
          <p:cNvPr id="5" name="Grafik 4" descr="Münzen">
            <a:extLst>
              <a:ext uri="{FF2B5EF4-FFF2-40B4-BE49-F238E27FC236}">
                <a16:creationId xmlns:a16="http://schemas.microsoft.com/office/drawing/2014/main" id="{578F60C5-FA45-A946-9AA7-33468F618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3748" y="1937883"/>
            <a:ext cx="1776059" cy="177605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A0FDF59-EEB3-9D45-BBCB-7A7783FA9346}"/>
              </a:ext>
            </a:extLst>
          </p:cNvPr>
          <p:cNvSpPr txBox="1"/>
          <p:nvPr/>
        </p:nvSpPr>
        <p:spPr>
          <a:xfrm>
            <a:off x="1792213" y="620688"/>
            <a:ext cx="1723549" cy="39395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50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F9443CA-A346-2644-AAB4-24147C8E99FC}"/>
              </a:ext>
            </a:extLst>
          </p:cNvPr>
          <p:cNvSpPr txBox="1"/>
          <p:nvPr/>
        </p:nvSpPr>
        <p:spPr>
          <a:xfrm>
            <a:off x="1665119" y="3821071"/>
            <a:ext cx="184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sparse rewards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A3AB2FF-A7DB-284F-BFE4-967F4D5D7FCF}"/>
              </a:ext>
            </a:extLst>
          </p:cNvPr>
          <p:cNvSpPr txBox="1"/>
          <p:nvPr/>
        </p:nvSpPr>
        <p:spPr>
          <a:xfrm>
            <a:off x="5319519" y="6290953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goals</a:t>
            </a:r>
          </a:p>
        </p:txBody>
      </p:sp>
      <p:pic>
        <p:nvPicPr>
          <p:cNvPr id="16" name="Grafik 15" descr="Lehrer">
            <a:extLst>
              <a:ext uri="{FF2B5EF4-FFF2-40B4-BE49-F238E27FC236}">
                <a16:creationId xmlns:a16="http://schemas.microsoft.com/office/drawing/2014/main" id="{20D02865-FBA8-0F40-9928-A89184AFA0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5378" y="1853978"/>
            <a:ext cx="1997197" cy="199719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2B5C7805-EB78-BE4B-9C88-2B6F513FEDAE}"/>
              </a:ext>
            </a:extLst>
          </p:cNvPr>
          <p:cNvSpPr txBox="1"/>
          <p:nvPr/>
        </p:nvSpPr>
        <p:spPr>
          <a:xfrm>
            <a:off x="8311440" y="620688"/>
            <a:ext cx="1723549" cy="39395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50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2832F45-165B-944A-AE76-528591AAE2E2}"/>
              </a:ext>
            </a:extLst>
          </p:cNvPr>
          <p:cNvSpPr txBox="1"/>
          <p:nvPr/>
        </p:nvSpPr>
        <p:spPr>
          <a:xfrm>
            <a:off x="8029394" y="3745864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demonstrations</a:t>
            </a:r>
          </a:p>
        </p:txBody>
      </p:sp>
    </p:spTree>
    <p:extLst>
      <p:ext uri="{BB962C8B-B14F-4D97-AF65-F5344CB8AC3E}">
        <p14:creationId xmlns:p14="http://schemas.microsoft.com/office/powerpoint/2010/main" val="262840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B19FF-BC74-E04B-8F74-29B534181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Multiple Policies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DD715D-BB17-2146-897B-E50A8DB46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57133105-7A5F-174A-AE03-95523E78D749}"/>
                  </a:ext>
                </a:extLst>
              </p:cNvPr>
              <p:cNvSpPr/>
              <p:nvPr/>
            </p:nvSpPr>
            <p:spPr>
              <a:xfrm>
                <a:off x="3048000" y="3416424"/>
                <a:ext cx="6096000" cy="87793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CH" sz="36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de-CH" sz="36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CH" sz="3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CH" sz="3600" b="0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CH" sz="3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de-CH" sz="3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CH" sz="3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CH" sz="3600" b="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de-CH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~</m:t>
                                  </m:r>
                                  <m:r>
                                    <a:rPr lang="de-CH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func>
                        </m:fName>
                        <m:e>
                          <m:r>
                            <a:rPr lang="de-CH" sz="3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d>
                            <m:dPr>
                              <m:ctrlPr>
                                <a:rPr lang="de-CH" sz="36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CH" sz="36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de-CH" sz="3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de-CH" sz="3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de-CH" sz="3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de-CH" sz="3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CH" sz="3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de-CH" sz="3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pt" sz="3600" dirty="0">
                  <a:effectLst/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57133105-7A5F-174A-AE03-95523E78D7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3416424"/>
                <a:ext cx="6096000" cy="877933"/>
              </a:xfrm>
              <a:prstGeom prst="rect">
                <a:avLst/>
              </a:prstGeom>
              <a:blipFill>
                <a:blip r:embed="rId3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4D050A40-4E05-FC49-9838-060322FD8545}"/>
                  </a:ext>
                </a:extLst>
              </p:cNvPr>
              <p:cNvSpPr/>
              <p:nvPr/>
            </p:nvSpPr>
            <p:spPr>
              <a:xfrm>
                <a:off x="3467708" y="4294357"/>
                <a:ext cx="5256584" cy="2610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CH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de-CH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sSub>
                        <m:sSubPr>
                          <m:ctrlP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sSub>
                            <m:sSubPr>
                              <m:ctrlPr>
                                <a:rPr lang="de-CH" sz="1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1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CH" sz="1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1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𝑙𝑜𝑔</m:t>
                          </m:r>
                          <m:sSub>
                            <m:sSubPr>
                              <m:ctrlPr>
                                <a:rPr lang="de-CH" sz="1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1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CH" sz="1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CH" sz="1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de-CH" sz="1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CH" sz="1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de-CH" sz="1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  <m: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de-CH" sz="1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de-CH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de-CH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sz="1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de-CH" sz="10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𝐽𝑆𝐷</m:t>
                      </m:r>
                      <m:r>
                        <a:rPr lang="de-CH" sz="10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CH" sz="1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1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de-CH" sz="1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de-CH" sz="10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CH" sz="1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1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sSub>
                            <m:sSubPr>
                              <m:ctrlPr>
                                <a:rPr lang="de-CH" sz="1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1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CH" sz="1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sub>
                      </m:sSub>
                      <m:r>
                        <a:rPr lang="de-CH" sz="10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4D050A40-4E05-FC49-9838-060322FD85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708" y="4294357"/>
                <a:ext cx="5256584" cy="2610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Geschweifte Klammer rechts 5">
            <a:extLst>
              <a:ext uri="{FF2B5EF4-FFF2-40B4-BE49-F238E27FC236}">
                <a16:creationId xmlns:a16="http://schemas.microsoft.com/office/drawing/2014/main" id="{713BC6AB-885C-0142-9A62-27EF8C48AAF0}"/>
              </a:ext>
            </a:extLst>
          </p:cNvPr>
          <p:cNvSpPr/>
          <p:nvPr/>
        </p:nvSpPr>
        <p:spPr>
          <a:xfrm rot="5400000">
            <a:off x="6015989" y="3576125"/>
            <a:ext cx="160021" cy="122339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7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6CB0F-D2E6-D04F-830B-C7C16E75D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3741BF-FF88-3D46-90DA-ACF82B06B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21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355AF7C-B8B5-214F-8639-C74561799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087" y="1772816"/>
            <a:ext cx="5133900" cy="3952354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50F249A0-5141-0747-8F9B-7279CD4DE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7808" y="1772816"/>
            <a:ext cx="5061892" cy="3953816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3774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D3B14-726B-E345-8BEF-F59C1A76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5F6EFC-354D-654C-9BA3-834CCA17C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22</a:t>
            </a:fld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843CEC-92EF-2E44-AFFD-EB5C3A2F6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30" y="1832294"/>
            <a:ext cx="10564140" cy="33092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7228399-75D2-D04A-A64F-3E28D37FF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320" y="5310865"/>
            <a:ext cx="1361009" cy="136457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7A084AD-D601-CF49-BFB0-E3DF17540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748" y="5310865"/>
            <a:ext cx="1361009" cy="135281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3AE98F1-0972-6849-BA70-470EDF5FC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5560" y="5276070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69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C0E87-BC9D-194B-9604-5BD41393C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924DD6-E080-DF49-8D4B-D9021D6F50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FFC000"/>
                </a:solidFill>
              </a:rPr>
              <a:t>Hindsight experience replay</a:t>
            </a:r>
          </a:p>
          <a:p>
            <a:r>
              <a:rPr lang="en-US" sz="2400" dirty="0">
                <a:solidFill>
                  <a:schemeClr val="tx2"/>
                </a:solidFill>
              </a:rPr>
              <a:t>good for environments where </a:t>
            </a:r>
            <a:r>
              <a:rPr lang="en-US" sz="2400" b="1" dirty="0">
                <a:solidFill>
                  <a:schemeClr val="tx2"/>
                </a:solidFill>
              </a:rPr>
              <a:t>goal can change</a:t>
            </a:r>
            <a:endParaRPr lang="en-US" sz="2400" b="1" dirty="0">
              <a:solidFill>
                <a:srgbClr val="FFC000"/>
              </a:solidFill>
            </a:endParaRPr>
          </a:p>
          <a:p>
            <a:r>
              <a:rPr lang="en-US" sz="2400" b="1" dirty="0"/>
              <a:t>{States} == {Goals}</a:t>
            </a:r>
          </a:p>
          <a:p>
            <a:r>
              <a:rPr lang="en-US" sz="2400" dirty="0"/>
              <a:t>no strategy to avoid </a:t>
            </a:r>
            <a:r>
              <a:rPr lang="en-US" sz="2400" b="1" dirty="0"/>
              <a:t>local minima</a:t>
            </a:r>
            <a:r>
              <a:rPr lang="en-US" b="1" dirty="0">
                <a:solidFill>
                  <a:srgbClr val="FFC000"/>
                </a:solidFill>
              </a:rPr>
              <a:t>	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B2790D6-AB89-1549-846F-B66A55AE03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FFC000"/>
                </a:solidFill>
              </a:rPr>
              <a:t>Self imitation learning</a:t>
            </a:r>
          </a:p>
          <a:p>
            <a:r>
              <a:rPr lang="en-US" sz="2400" dirty="0">
                <a:solidFill>
                  <a:schemeClr val="tx2"/>
                </a:solidFill>
              </a:rPr>
              <a:t>intended to find a </a:t>
            </a:r>
            <a:r>
              <a:rPr lang="en-US" sz="2400" b="1" dirty="0">
                <a:solidFill>
                  <a:schemeClr val="tx2"/>
                </a:solidFill>
              </a:rPr>
              <a:t>single goal</a:t>
            </a:r>
          </a:p>
          <a:p>
            <a:r>
              <a:rPr lang="en-US" sz="2400" b="1"/>
              <a:t>{States} == {Goals}</a:t>
            </a:r>
            <a:r>
              <a:rPr lang="en-US" sz="2400" b="1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does </a:t>
            </a:r>
            <a:r>
              <a:rPr lang="en-US" sz="2400" b="1" dirty="0">
                <a:solidFill>
                  <a:schemeClr val="tx2"/>
                </a:solidFill>
              </a:rPr>
              <a:t>not </a:t>
            </a:r>
            <a:r>
              <a:rPr lang="en-US" sz="2400" dirty="0">
                <a:solidFill>
                  <a:schemeClr val="tx2"/>
                </a:solidFill>
              </a:rPr>
              <a:t>have to be satisfied</a:t>
            </a:r>
          </a:p>
          <a:p>
            <a:r>
              <a:rPr lang="en-US" sz="2400" dirty="0">
                <a:solidFill>
                  <a:schemeClr val="tx2"/>
                </a:solidFill>
              </a:rPr>
              <a:t>actively trying to </a:t>
            </a:r>
            <a:r>
              <a:rPr lang="en-US" sz="2400" b="1" dirty="0">
                <a:solidFill>
                  <a:schemeClr val="tx2"/>
                </a:solidFill>
              </a:rPr>
              <a:t>explore </a:t>
            </a:r>
            <a:r>
              <a:rPr lang="en-US" sz="2400" dirty="0">
                <a:solidFill>
                  <a:schemeClr val="tx2"/>
                </a:solidFill>
              </a:rPr>
              <a:t>whole state space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5B8DA3-B0D4-8B4C-95E3-A9BD02191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0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8350E3-570D-4C4F-A6BD-976C76C6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08720"/>
            <a:ext cx="10738792" cy="1080120"/>
          </a:xfrm>
        </p:spPr>
        <p:txBody>
          <a:bodyPr/>
          <a:lstStyle/>
          <a:p>
            <a:r>
              <a:rPr lang="en-US" dirty="0"/>
              <a:t>Questions ?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985512-3707-4941-9C2E-18D9698DF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Grafik 6">
            <a:hlinkClick r:id="rId3" action="ppaction://hlinksldjump"/>
            <a:extLst>
              <a:ext uri="{FF2B5EF4-FFF2-40B4-BE49-F238E27FC236}">
                <a16:creationId xmlns:a16="http://schemas.microsoft.com/office/drawing/2014/main" id="{FD4B626E-601C-8B4F-B3EB-AFF042150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224" y="1992442"/>
            <a:ext cx="3100398" cy="1728000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8" name="Grafik 7">
            <a:hlinkClick r:id="rId5" action="ppaction://hlinksldjump"/>
            <a:extLst>
              <a:ext uri="{FF2B5EF4-FFF2-40B4-BE49-F238E27FC236}">
                <a16:creationId xmlns:a16="http://schemas.microsoft.com/office/drawing/2014/main" id="{45D67BE5-AE1E-5846-8439-9027535F3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636" y="1989033"/>
            <a:ext cx="3100399" cy="1728000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9" name="Grafik 8">
            <a:hlinkClick r:id="rId7" action="ppaction://hlinksldjump"/>
            <a:extLst>
              <a:ext uri="{FF2B5EF4-FFF2-40B4-BE49-F238E27FC236}">
                <a16:creationId xmlns:a16="http://schemas.microsoft.com/office/drawing/2014/main" id="{D07D6A77-18C4-A34B-8911-867CEB208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810" y="4197996"/>
            <a:ext cx="3100399" cy="1728000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0" name="Grafik 9">
            <a:hlinkClick r:id="rId9" action="ppaction://hlinksldjump"/>
            <a:extLst>
              <a:ext uri="{FF2B5EF4-FFF2-40B4-BE49-F238E27FC236}">
                <a16:creationId xmlns:a16="http://schemas.microsoft.com/office/drawing/2014/main" id="{C486A6FA-0D73-E24D-AB9F-915E700310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811" y="1988686"/>
            <a:ext cx="3100399" cy="1728000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1" name="Grafik 10">
            <a:hlinkClick r:id="rId11" action="ppaction://hlinksldjump"/>
            <a:extLst>
              <a:ext uri="{FF2B5EF4-FFF2-40B4-BE49-F238E27FC236}">
                <a16:creationId xmlns:a16="http://schemas.microsoft.com/office/drawing/2014/main" id="{1FA88F84-D9D1-B94E-BA35-2A5EC6DB2A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8635" y="4197996"/>
            <a:ext cx="3100399" cy="1728000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2" name="Grafik 11">
            <a:hlinkClick r:id="rId13" action="ppaction://hlinksldjump"/>
            <a:extLst>
              <a:ext uri="{FF2B5EF4-FFF2-40B4-BE49-F238E27FC236}">
                <a16:creationId xmlns:a16="http://schemas.microsoft.com/office/drawing/2014/main" id="{8FF69AC4-D97E-AE40-80D8-BACEE6152D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0223" y="4197996"/>
            <a:ext cx="3100399" cy="1728000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4380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D891A-5688-0F48-8E79-B271117B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first approach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DDC1-372E-6A45-A862-798C80BE4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3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B19D3D5-61A8-A846-B4E7-725710ADE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1700808"/>
            <a:ext cx="6321628" cy="4581128"/>
          </a:xfrm>
          <a:prstGeom prst="rect">
            <a:avLst/>
          </a:prstGeom>
        </p:spPr>
      </p:pic>
      <p:sp>
        <p:nvSpPr>
          <p:cNvPr id="17" name="180-Grad-Pfeil 16">
            <a:extLst>
              <a:ext uri="{FF2B5EF4-FFF2-40B4-BE49-F238E27FC236}">
                <a16:creationId xmlns:a16="http://schemas.microsoft.com/office/drawing/2014/main" id="{A03EBB39-47C6-6C44-A837-94E61454FD93}"/>
              </a:ext>
            </a:extLst>
          </p:cNvPr>
          <p:cNvSpPr/>
          <p:nvPr/>
        </p:nvSpPr>
        <p:spPr>
          <a:xfrm>
            <a:off x="5779790" y="4024510"/>
            <a:ext cx="1684362" cy="705665"/>
          </a:xfrm>
          <a:prstGeom prst="uturnArrow">
            <a:avLst>
              <a:gd name="adj1" fmla="val 27205"/>
              <a:gd name="adj2" fmla="val 25000"/>
              <a:gd name="adj3" fmla="val 26804"/>
              <a:gd name="adj4" fmla="val 43750"/>
              <a:gd name="adj5" fmla="val 75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4CEB6ED7-44F2-4A45-B40C-C38B4B5F2FC5}"/>
              </a:ext>
            </a:extLst>
          </p:cNvPr>
          <p:cNvCxnSpPr/>
          <p:nvPr/>
        </p:nvCxnSpPr>
        <p:spPr>
          <a:xfrm>
            <a:off x="6096000" y="5157192"/>
            <a:ext cx="3528392" cy="0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084515-7F34-8141-9F90-2700B58EE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53DBCB-7B40-1148-A330-3B4B91272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4</a:t>
            </a:fld>
            <a:endParaRPr lang="en-US"/>
          </a:p>
        </p:txBody>
      </p:sp>
      <p:pic>
        <p:nvPicPr>
          <p:cNvPr id="11" name="FailureShaping">
            <a:hlinkClick r:id="" action="ppaction://media"/>
            <a:extLst>
              <a:ext uri="{FF2B5EF4-FFF2-40B4-BE49-F238E27FC236}">
                <a16:creationId xmlns:a16="http://schemas.microsoft.com/office/drawing/2014/main" id="{E8E02ED2-DBFF-A34B-9532-10FAD9A18B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7568" y="1697025"/>
            <a:ext cx="8542810" cy="4805003"/>
          </a:xfrm>
        </p:spPr>
      </p:pic>
    </p:spTree>
    <p:extLst>
      <p:ext uri="{BB962C8B-B14F-4D97-AF65-F5344CB8AC3E}">
        <p14:creationId xmlns:p14="http://schemas.microsoft.com/office/powerpoint/2010/main" val="45316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5BB62-E907-ED44-8241-4765A9AD5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Hindsight Experience Replay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C31188-6CD8-B249-8BD8-3FDCD0D73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5</a:t>
            </a:fld>
            <a:endParaRPr lang="en-US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ACD24436-FA7D-FA4B-8BEC-9A0D0E1D1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01" y="2420888"/>
            <a:ext cx="5609497" cy="316063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7A2C728-2B49-3243-B743-11D77161A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502" y="2420888"/>
            <a:ext cx="5609497" cy="316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2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D7772-A0FA-9442-BF76-B0E55911F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DQN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F81AE520-4E6B-0945-A1D8-508B88563B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1400" dirty="0"/>
                  <a:t>initialize replay buffer </a:t>
                </a:r>
                <a:r>
                  <a:rPr lang="en-US" sz="1400" b="1" dirty="0">
                    <a:solidFill>
                      <a:schemeClr val="accent5"/>
                    </a:solidFill>
                  </a:rPr>
                  <a:t>R</a:t>
                </a:r>
              </a:p>
              <a:p>
                <a:pPr marL="0" indent="0">
                  <a:buNone/>
                </a:pPr>
                <a:r>
                  <a:rPr lang="en-US" sz="1400" dirty="0"/>
                  <a:t>initialize </a:t>
                </a:r>
                <a:r>
                  <a:rPr lang="en-US" sz="1400" dirty="0">
                    <a:solidFill>
                      <a:schemeClr val="accent4"/>
                    </a:solidFill>
                  </a:rPr>
                  <a:t>action value function </a:t>
                </a:r>
                <a14:m>
                  <m:oMath xmlns:m="http://schemas.openxmlformats.org/officeDocument/2006/math">
                    <m:r>
                      <a:rPr lang="de-CH" sz="1400" b="1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𝐐</m:t>
                    </m:r>
                  </m:oMath>
                </a14:m>
                <a:r>
                  <a:rPr lang="en-US" sz="14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1400" dirty="0"/>
                  <a:t>and </a:t>
                </a:r>
                <a:r>
                  <a:rPr lang="en-US" sz="1400" dirty="0">
                    <a:solidFill>
                      <a:srgbClr val="00B050"/>
                    </a:solidFill>
                  </a:rPr>
                  <a:t>target network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CH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sz="14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𝐐</m:t>
                        </m:r>
                      </m:e>
                    </m:acc>
                  </m:oMath>
                </a14:m>
                <a:endParaRPr lang="en-US" sz="1400" b="1" dirty="0"/>
              </a:p>
              <a:p>
                <a:pPr marL="0" indent="0">
                  <a:buNone/>
                </a:pPr>
                <a:r>
                  <a:rPr lang="en-US" sz="1400" dirty="0"/>
                  <a:t>for episode =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1</a:t>
                </a:r>
                <a:r>
                  <a:rPr lang="en-US" sz="1400" dirty="0"/>
                  <a:t> to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M</a:t>
                </a:r>
                <a:r>
                  <a:rPr lang="en-US" sz="1400" dirty="0"/>
                  <a:t> do</a:t>
                </a:r>
              </a:p>
              <a:p>
                <a:pPr marL="0" indent="0">
                  <a:buNone/>
                </a:pPr>
                <a:r>
                  <a:rPr lang="en-US" sz="1400" dirty="0"/>
                  <a:t>	observe initial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/>
                  <a:t>	for t =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 0 </a:t>
                </a:r>
                <a:r>
                  <a:rPr lang="en-US" sz="1400" dirty="0"/>
                  <a:t>to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T-1</a:t>
                </a:r>
                <a:r>
                  <a:rPr lang="en-US" sz="1400" dirty="0"/>
                  <a:t> do {</a:t>
                </a:r>
              </a:p>
              <a:p>
                <a:pPr marL="0" indent="0">
                  <a:buNone/>
                </a:pPr>
                <a:r>
                  <a:rPr lang="en-US" sz="1400" dirty="0"/>
                  <a:t>		select an </a:t>
                </a:r>
                <a:r>
                  <a:rPr lang="en-US" sz="1400" dirty="0">
                    <a:solidFill>
                      <a:schemeClr val="accent6"/>
                    </a:solidFill>
                  </a:rPr>
                  <a:t>action </a:t>
                </a:r>
                <a:r>
                  <a:rPr lang="en-US" sz="1400" b="1" dirty="0">
                    <a:solidFill>
                      <a:schemeClr val="accent6"/>
                    </a:solidFill>
                  </a:rPr>
                  <a:t>a</a:t>
                </a:r>
                <a:r>
                  <a:rPr lang="en-US" sz="1400" dirty="0"/>
                  <a:t>, execute it and observe </a:t>
                </a:r>
                <a:r>
                  <a:rPr lang="en-US" sz="1400" dirty="0">
                    <a:solidFill>
                      <a:srgbClr val="FF0000"/>
                    </a:solidFill>
                  </a:rPr>
                  <a:t>reward 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r</a:t>
                </a:r>
                <a:r>
                  <a:rPr lang="en-US" sz="1400" dirty="0">
                    <a:solidFill>
                      <a:schemeClr val="tx1">
                        <a:lumMod val="65000"/>
                      </a:schemeClr>
                    </a:solidFill>
                  </a:rPr>
                  <a:t> </a:t>
                </a:r>
                <a:r>
                  <a:rPr lang="en-US" sz="1400" dirty="0"/>
                  <a:t>and next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/>
                  <a:t>		store transition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CH" sz="1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CH" sz="1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CH" sz="1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CH" sz="1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CH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CH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CH" sz="1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400" dirty="0"/>
                  <a:t>) in </a:t>
                </a:r>
                <a:r>
                  <a:rPr lang="en-US" sz="1400" b="1" dirty="0">
                    <a:solidFill>
                      <a:schemeClr val="accent5"/>
                    </a:solidFill>
                  </a:rPr>
                  <a:t>R</a:t>
                </a:r>
              </a:p>
              <a:p>
                <a:pPr marL="0" indent="0">
                  <a:buNone/>
                </a:pPr>
                <a:r>
                  <a:rPr lang="en-US" sz="1400" b="1" dirty="0">
                    <a:solidFill>
                      <a:schemeClr val="accent5"/>
                    </a:solidFill>
                  </a:rPr>
                  <a:t>	</a:t>
                </a:r>
                <a:r>
                  <a:rPr lang="en-US" sz="1400" dirty="0"/>
                  <a:t>}</a:t>
                </a:r>
              </a:p>
              <a:p>
                <a:pPr marL="0" indent="0">
                  <a:buNone/>
                </a:pPr>
                <a:r>
                  <a:rPr lang="en-US" sz="1400" dirty="0"/>
                  <a:t>	for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t = 0 </a:t>
                </a:r>
                <a:r>
                  <a:rPr lang="en-US" sz="1400" dirty="0"/>
                  <a:t>to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N</a:t>
                </a:r>
                <a:r>
                  <a:rPr lang="en-US" sz="1400" dirty="0"/>
                  <a:t> do {</a:t>
                </a:r>
              </a:p>
              <a:p>
                <a:pPr marL="0" indent="0">
                  <a:buNone/>
                </a:pPr>
                <a:r>
                  <a:rPr lang="en-US" sz="1400" dirty="0"/>
                  <a:t>		sample minibatch of transitions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4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CH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CH" sz="1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CH" sz="1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CH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CH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CH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CH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CH" sz="14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400" dirty="0"/>
                  <a:t>) from</a:t>
                </a:r>
                <a:r>
                  <a:rPr lang="en-US" sz="1400" b="1" dirty="0"/>
                  <a:t> </a:t>
                </a:r>
                <a:r>
                  <a:rPr lang="en-US" sz="1400" b="1" dirty="0">
                    <a:solidFill>
                      <a:schemeClr val="accent5"/>
                    </a:solidFill>
                  </a:rPr>
                  <a:t>R</a:t>
                </a:r>
              </a:p>
              <a:p>
                <a:pPr marL="0" indent="0">
                  <a:buNone/>
                </a:pPr>
                <a:r>
                  <a:rPr lang="en-US" sz="1400" b="1" dirty="0">
                    <a:solidFill>
                      <a:schemeClr val="accent5"/>
                    </a:solidFill>
                  </a:rPr>
                  <a:t>		</a:t>
                </a:r>
                <a:r>
                  <a:rPr lang="en-US" sz="1400" dirty="0"/>
                  <a:t>perform one step of optimization</a:t>
                </a:r>
              </a:p>
              <a:p>
                <a:pPr marL="0" indent="0">
                  <a:buNone/>
                </a:pPr>
                <a:r>
                  <a:rPr lang="en-US" sz="1400" dirty="0"/>
                  <a:t>		every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C</a:t>
                </a:r>
                <a:r>
                  <a:rPr lang="en-US" sz="1400" dirty="0"/>
                  <a:t> steps set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𝐐</m:t>
                        </m:r>
                      </m:e>
                    </m:acc>
                  </m:oMath>
                </a14:m>
                <a:r>
                  <a:rPr lang="en-US" sz="1400" dirty="0"/>
                  <a:t> = </a:t>
                </a:r>
                <a14:m>
                  <m:oMath xmlns:m="http://schemas.openxmlformats.org/officeDocument/2006/math">
                    <m:r>
                      <a:rPr lang="de-CH" sz="1400" b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𝐐</m:t>
                    </m:r>
                  </m:oMath>
                </a14:m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/>
                  <a:t>	}</a:t>
                </a:r>
              </a:p>
              <a:p>
                <a:pPr marL="0" indent="0">
                  <a:buNone/>
                </a:pPr>
                <a:r>
                  <a:rPr lang="en-US" sz="1400" dirty="0"/>
                  <a:t>}</a:t>
                </a:r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F81AE520-4E6B-0945-A1D8-508B88563B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7" t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DB347E-20D5-D24D-9FA9-5697A23CC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6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71DBE96-5402-E14E-B0AD-3D40F197D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145" y="296562"/>
            <a:ext cx="3394735" cy="19127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BDBCD48-FF72-5745-9E0F-0024F41AE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145" y="300205"/>
            <a:ext cx="3394734" cy="191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D7772-A0FA-9442-BF76-B0E55911F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DQN + HER Algorithm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F81AE520-4E6B-0945-A1D8-508B88563B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sz="1400" dirty="0"/>
                  <a:t>initialize </a:t>
                </a:r>
                <a:r>
                  <a:rPr lang="en-US" sz="1400" dirty="0">
                    <a:solidFill>
                      <a:schemeClr val="accent5"/>
                    </a:solidFill>
                  </a:rPr>
                  <a:t>replay buffer </a:t>
                </a:r>
                <a:r>
                  <a:rPr lang="en-US" sz="1400" b="1" dirty="0">
                    <a:solidFill>
                      <a:schemeClr val="accent5"/>
                    </a:solidFill>
                  </a:rPr>
                  <a:t>R</a:t>
                </a:r>
              </a:p>
              <a:p>
                <a:pPr marL="0" indent="0">
                  <a:buNone/>
                </a:pPr>
                <a:r>
                  <a:rPr lang="en-US" sz="1400" dirty="0"/>
                  <a:t>initialize </a:t>
                </a:r>
                <a:r>
                  <a:rPr lang="en-US" sz="1400" dirty="0">
                    <a:solidFill>
                      <a:schemeClr val="accent4"/>
                    </a:solidFill>
                  </a:rPr>
                  <a:t>action value function </a:t>
                </a:r>
                <a:r>
                  <a:rPr lang="en-US" sz="1400" b="1" dirty="0">
                    <a:solidFill>
                      <a:schemeClr val="accent4"/>
                    </a:solidFill>
                  </a:rPr>
                  <a:t>Q</a:t>
                </a:r>
                <a:r>
                  <a:rPr lang="en-US" sz="14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1400" dirty="0"/>
                  <a:t>and </a:t>
                </a:r>
                <a:r>
                  <a:rPr lang="en-US" sz="1400" dirty="0">
                    <a:solidFill>
                      <a:srgbClr val="00B050"/>
                    </a:solidFill>
                  </a:rPr>
                  <a:t>target network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CH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sz="14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𝐐</m:t>
                        </m:r>
                      </m:e>
                    </m:acc>
                  </m:oMath>
                </a14:m>
                <a:endParaRPr lang="en-US" sz="1400" b="1" dirty="0"/>
              </a:p>
              <a:p>
                <a:pPr marL="0" indent="0">
                  <a:buNone/>
                </a:pPr>
                <a:r>
                  <a:rPr lang="en-US" sz="1400" dirty="0"/>
                  <a:t>for episode =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1</a:t>
                </a:r>
                <a:r>
                  <a:rPr lang="en-US" sz="1400" dirty="0"/>
                  <a:t> to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M</a:t>
                </a:r>
                <a:r>
                  <a:rPr lang="en-US" sz="1400" dirty="0"/>
                  <a:t> do</a:t>
                </a:r>
              </a:p>
              <a:p>
                <a:pPr marL="0" indent="0">
                  <a:buNone/>
                </a:pPr>
                <a:r>
                  <a:rPr lang="en-US" sz="1400" dirty="0"/>
                  <a:t>	sample 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goal g </a:t>
                </a:r>
                <a:r>
                  <a:rPr lang="en-US" sz="1400" dirty="0"/>
                  <a:t>and observe initial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/>
                  <a:t>	for t =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 0 </a:t>
                </a:r>
                <a:r>
                  <a:rPr lang="en-US" sz="1400" dirty="0"/>
                  <a:t>to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T-1</a:t>
                </a:r>
                <a:r>
                  <a:rPr lang="en-US" sz="1400" dirty="0"/>
                  <a:t> do {</a:t>
                </a:r>
              </a:p>
              <a:p>
                <a:pPr marL="0" indent="0">
                  <a:buNone/>
                </a:pPr>
                <a:r>
                  <a:rPr lang="en-US" sz="1400" dirty="0"/>
                  <a:t>		select an </a:t>
                </a:r>
                <a:r>
                  <a:rPr lang="en-US" sz="1400" dirty="0">
                    <a:solidFill>
                      <a:schemeClr val="accent6"/>
                    </a:solidFill>
                  </a:rPr>
                  <a:t>action </a:t>
                </a:r>
                <a:r>
                  <a:rPr lang="en-US" sz="1400" b="1" dirty="0">
                    <a:solidFill>
                      <a:schemeClr val="accent6"/>
                    </a:solidFill>
                  </a:rPr>
                  <a:t>a</a:t>
                </a:r>
                <a:r>
                  <a:rPr lang="en-US" sz="1400" dirty="0"/>
                  <a:t>, execute it and observe </a:t>
                </a:r>
                <a:r>
                  <a:rPr lang="en-US" sz="1400" dirty="0">
                    <a:solidFill>
                      <a:srgbClr val="FF0000"/>
                    </a:solidFill>
                  </a:rPr>
                  <a:t>reward 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r</a:t>
                </a:r>
                <a:r>
                  <a:rPr lang="en-US" sz="1400" dirty="0">
                    <a:solidFill>
                      <a:schemeClr val="tx1">
                        <a:lumMod val="65000"/>
                      </a:schemeClr>
                    </a:solidFill>
                  </a:rPr>
                  <a:t> </a:t>
                </a:r>
                <a:r>
                  <a:rPr lang="en-US" sz="1400" dirty="0"/>
                  <a:t>and next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/>
                  <a:t>		</a:t>
                </a:r>
                <a:r>
                  <a:rPr lang="en-US" sz="1400" b="1" dirty="0">
                    <a:solidFill>
                      <a:schemeClr val="accent5"/>
                    </a:solidFill>
                  </a:rPr>
                  <a:t>	</a:t>
                </a:r>
                <a:r>
                  <a:rPr lang="en-US" sz="1400" dirty="0"/>
                  <a:t>}</a:t>
                </a:r>
              </a:p>
              <a:p>
                <a:pPr marL="0" indent="0">
                  <a:buNone/>
                </a:pPr>
                <a:r>
                  <a:rPr lang="en-US" sz="1400" dirty="0"/>
                  <a:t>	for t =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 0 </a:t>
                </a:r>
                <a:r>
                  <a:rPr lang="en-US" sz="1400" dirty="0"/>
                  <a:t>to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T-1</a:t>
                </a:r>
                <a:r>
                  <a:rPr lang="en-US" sz="1400" dirty="0"/>
                  <a:t> do {	</a:t>
                </a:r>
              </a:p>
              <a:p>
                <a:pPr marL="0" indent="0">
                  <a:buNone/>
                </a:pPr>
                <a:r>
                  <a:rPr lang="en-US" sz="1400" dirty="0"/>
                  <a:t>		store transition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CH" sz="1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CH" sz="1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CH" sz="1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CH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CH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CH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CH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CH" sz="1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 || 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g</a:t>
                </a:r>
                <a:r>
                  <a:rPr lang="en-US" sz="1400" dirty="0"/>
                  <a:t>) in </a:t>
                </a:r>
                <a:r>
                  <a:rPr lang="en-US" sz="1400" b="1" dirty="0">
                    <a:solidFill>
                      <a:schemeClr val="accent5"/>
                    </a:solidFill>
                  </a:rPr>
                  <a:t>R</a:t>
                </a:r>
              </a:p>
              <a:p>
                <a:pPr marL="0" indent="0">
                  <a:buNone/>
                </a:pPr>
                <a:r>
                  <a:rPr lang="en-US" sz="1400" b="1" dirty="0">
                    <a:solidFill>
                      <a:schemeClr val="accent5"/>
                    </a:solidFill>
                  </a:rPr>
                  <a:t>		</a:t>
                </a:r>
                <a:r>
                  <a:rPr lang="en-US" sz="1400" dirty="0"/>
                  <a:t>store transition</a:t>
                </a:r>
                <a:r>
                  <a:rPr lang="en-US" sz="1400" b="1" dirty="0">
                    <a:solidFill>
                      <a:schemeClr val="accent5"/>
                    </a:solidFill>
                  </a:rPr>
                  <a:t> 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CH" sz="1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CH" sz="1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CH" sz="1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CH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CH" sz="1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CH" sz="14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CH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400" dirty="0"/>
                  <a:t> || </a:t>
                </a:r>
                <a:r>
                  <a:rPr lang="en-US" sz="1400" b="1" dirty="0">
                    <a:solidFill>
                      <a:schemeClr val="accent4"/>
                    </a:solidFill>
                  </a:rPr>
                  <a:t>g’</a:t>
                </a:r>
                <a:r>
                  <a:rPr lang="en-US" sz="1400" dirty="0"/>
                  <a:t>)  in </a:t>
                </a:r>
                <a:r>
                  <a:rPr lang="en-US" sz="1400" b="1" dirty="0">
                    <a:solidFill>
                      <a:schemeClr val="accent5"/>
                    </a:solidFill>
                  </a:rPr>
                  <a:t>R </a:t>
                </a:r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/>
                  <a:t>	}</a:t>
                </a:r>
              </a:p>
              <a:p>
                <a:pPr marL="0" indent="0">
                  <a:buNone/>
                </a:pPr>
                <a:r>
                  <a:rPr lang="en-US" sz="1400" dirty="0"/>
                  <a:t>	for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t = 0 </a:t>
                </a:r>
                <a:r>
                  <a:rPr lang="en-US" sz="1400" dirty="0"/>
                  <a:t>to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N</a:t>
                </a:r>
                <a:r>
                  <a:rPr lang="en-US" sz="1400" dirty="0"/>
                  <a:t> do {</a:t>
                </a:r>
              </a:p>
              <a:p>
                <a:pPr marL="0" indent="0">
                  <a:buNone/>
                </a:pPr>
                <a:r>
                  <a:rPr lang="en-US" sz="1400" dirty="0"/>
                  <a:t>		sample minibatch of transitions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4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CH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CH" sz="1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CH" sz="1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CH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CH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CH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CH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CH" sz="14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CH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CH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CH" sz="1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|| 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g</a:t>
                </a:r>
                <a:r>
                  <a:rPr lang="en-US" sz="1400" dirty="0"/>
                  <a:t>) from</a:t>
                </a:r>
                <a:r>
                  <a:rPr lang="en-US" sz="1400" b="1" dirty="0"/>
                  <a:t> </a:t>
                </a:r>
                <a:r>
                  <a:rPr lang="en-US" sz="1400" b="1" dirty="0">
                    <a:solidFill>
                      <a:schemeClr val="accent5"/>
                    </a:solidFill>
                  </a:rPr>
                  <a:t>R</a:t>
                </a:r>
              </a:p>
              <a:p>
                <a:pPr marL="0" indent="0">
                  <a:buNone/>
                </a:pPr>
                <a:r>
                  <a:rPr lang="en-US" sz="1400" b="1" dirty="0">
                    <a:solidFill>
                      <a:schemeClr val="accent5"/>
                    </a:solidFill>
                  </a:rPr>
                  <a:t>		</a:t>
                </a:r>
                <a:r>
                  <a:rPr lang="en-US" sz="1400" dirty="0"/>
                  <a:t>perform one step of optimization</a:t>
                </a:r>
              </a:p>
              <a:p>
                <a:pPr marL="0" indent="0">
                  <a:buNone/>
                </a:pPr>
                <a:r>
                  <a:rPr lang="en-US" sz="1400" dirty="0"/>
                  <a:t>		every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C</a:t>
                </a:r>
                <a:r>
                  <a:rPr lang="en-US" sz="1400" dirty="0"/>
                  <a:t> steps set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𝐐</m:t>
                        </m:r>
                      </m:e>
                    </m:acc>
                  </m:oMath>
                </a14:m>
                <a:r>
                  <a:rPr lang="en-US" sz="1400" dirty="0"/>
                  <a:t> = </a:t>
                </a:r>
                <a:r>
                  <a:rPr lang="en-US" sz="1400" b="1" dirty="0">
                    <a:solidFill>
                      <a:schemeClr val="accent4"/>
                    </a:solidFill>
                  </a:rPr>
                  <a:t>Q</a:t>
                </a:r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/>
                  <a:t>	}</a:t>
                </a:r>
              </a:p>
              <a:p>
                <a:pPr marL="0" indent="0">
                  <a:buNone/>
                </a:pPr>
                <a:r>
                  <a:rPr lang="en-US" sz="1400" dirty="0"/>
                  <a:t>}</a:t>
                </a:r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F81AE520-4E6B-0945-A1D8-508B88563B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DB347E-20D5-D24D-9FA9-5697A23CC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7</a:t>
            </a:fld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796848F-0D2D-3A44-8B1D-DB68C915D202}"/>
              </a:ext>
            </a:extLst>
          </p:cNvPr>
          <p:cNvSpPr/>
          <p:nvPr/>
        </p:nvSpPr>
        <p:spPr>
          <a:xfrm>
            <a:off x="685800" y="1700808"/>
            <a:ext cx="8506544" cy="121560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011C24C-BB81-1A44-963E-1F152F449B60}"/>
              </a:ext>
            </a:extLst>
          </p:cNvPr>
          <p:cNvSpPr/>
          <p:nvPr/>
        </p:nvSpPr>
        <p:spPr>
          <a:xfrm>
            <a:off x="685800" y="4725144"/>
            <a:ext cx="8506544" cy="199849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70EC1F8-557B-C648-9AF5-ADAABA9006D4}"/>
              </a:ext>
            </a:extLst>
          </p:cNvPr>
          <p:cNvSpPr/>
          <p:nvPr/>
        </p:nvSpPr>
        <p:spPr>
          <a:xfrm>
            <a:off x="829816" y="3212976"/>
            <a:ext cx="8506544" cy="100811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4947158-AB6B-B646-A554-3306C8928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296562"/>
            <a:ext cx="3394735" cy="191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9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5D7B68-7D3B-D342-9094-36FCA8FD2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8</a:t>
            </a:fld>
            <a:endParaRPr lang="en-US"/>
          </a:p>
        </p:txBody>
      </p:sp>
      <p:pic>
        <p:nvPicPr>
          <p:cNvPr id="9" name="HERRobot">
            <a:hlinkClick r:id="" action="ppaction://media"/>
            <a:extLst>
              <a:ext uri="{FF2B5EF4-FFF2-40B4-BE49-F238E27FC236}">
                <a16:creationId xmlns:a16="http://schemas.microsoft.com/office/drawing/2014/main" id="{16EF09A2-FEC2-C249-B5DB-B19B96C10A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0" y="0"/>
            <a:ext cx="12192830" cy="6858000"/>
          </a:xfrm>
        </p:spPr>
      </p:pic>
    </p:spTree>
    <p:extLst>
      <p:ext uri="{BB962C8B-B14F-4D97-AF65-F5344CB8AC3E}">
        <p14:creationId xmlns:p14="http://schemas.microsoft.com/office/powerpoint/2010/main" val="209782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6752B-5637-AB4D-9399-7F0BD9D7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Multiple Goals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0C3E176-956B-FB4C-A3E1-BC75F1AC2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2042792"/>
            <a:ext cx="10807625" cy="4367213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D9BB61-4028-794F-B488-65C2BDA20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76D301-5081-5049-A74E-AE628F7240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23028"/>
      </p:ext>
    </p:extLst>
  </p:cSld>
  <p:clrMapOvr>
    <a:masterClrMapping/>
  </p:clrMapOvr>
</p:sld>
</file>

<file path=ppt/theme/theme1.xml><?xml version="1.0" encoding="utf-8"?>
<a:theme xmlns:a="http://schemas.openxmlformats.org/drawingml/2006/main" name="Kondensstreife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Kondensstreifen</Template>
  <TotalTime>0</TotalTime>
  <Words>485</Words>
  <Application>Microsoft Macintosh PowerPoint</Application>
  <PresentationFormat>Breitbild</PresentationFormat>
  <Paragraphs>156</Paragraphs>
  <Slides>24</Slides>
  <Notes>22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Arial</vt:lpstr>
      <vt:lpstr>Calibri</vt:lpstr>
      <vt:lpstr>Cambria Math</vt:lpstr>
      <vt:lpstr>Century Gothic</vt:lpstr>
      <vt:lpstr>Helvetica</vt:lpstr>
      <vt:lpstr>Kondensstreifen</vt:lpstr>
      <vt:lpstr>Learning in sparse environments</vt:lpstr>
      <vt:lpstr>Problem</vt:lpstr>
      <vt:lpstr>A first approach</vt:lpstr>
      <vt:lpstr>Result</vt:lpstr>
      <vt:lpstr>Hindsight Experience Replay</vt:lpstr>
      <vt:lpstr>DQN Algorithm</vt:lpstr>
      <vt:lpstr>DQN + HER Algorithm</vt:lpstr>
      <vt:lpstr>PowerPoint-Präsentation</vt:lpstr>
      <vt:lpstr>experiments Multiple Goals</vt:lpstr>
      <vt:lpstr>Experiments Single GOAL</vt:lpstr>
      <vt:lpstr>Comparison Dense Rewards</vt:lpstr>
      <vt:lpstr>Conclusion</vt:lpstr>
      <vt:lpstr>Learning self-imitating policies </vt:lpstr>
      <vt:lpstr>State visitation Distribution</vt:lpstr>
      <vt:lpstr>Distance Between distributions</vt:lpstr>
      <vt:lpstr>Jensen Shannon divergence</vt:lpstr>
      <vt:lpstr>Policy gradient</vt:lpstr>
      <vt:lpstr>algorithm Self imitation learning</vt:lpstr>
      <vt:lpstr>Limitations</vt:lpstr>
      <vt:lpstr>Learning Multiple Policies</vt:lpstr>
      <vt:lpstr>Experiments</vt:lpstr>
      <vt:lpstr>Experiments</vt:lpstr>
      <vt:lpstr>Comparison</vt:lpstr>
      <vt:lpstr>Questions 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Office-Benutzer</dc:creator>
  <cp:lastModifiedBy>gBo5GOffIJ@student.ethz.ch</cp:lastModifiedBy>
  <cp:revision>113</cp:revision>
  <dcterms:created xsi:type="dcterms:W3CDTF">2018-08-19T12:31:21Z</dcterms:created>
  <dcterms:modified xsi:type="dcterms:W3CDTF">2019-03-25T22:21:44Z</dcterms:modified>
</cp:coreProperties>
</file>