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5" r:id="rId2"/>
    <p:sldMasterId id="2147483777" r:id="rId3"/>
    <p:sldMasterId id="2147483789" r:id="rId4"/>
    <p:sldMasterId id="2147483801" r:id="rId5"/>
    <p:sldMasterId id="2147483813" r:id="rId6"/>
    <p:sldMasterId id="2147483825" r:id="rId7"/>
    <p:sldMasterId id="2147483837" r:id="rId8"/>
    <p:sldMasterId id="2147483849" r:id="rId9"/>
  </p:sldMasterIdLst>
  <p:notesMasterIdLst>
    <p:notesMasterId r:id="rId57"/>
  </p:notesMasterIdLst>
  <p:handoutMasterIdLst>
    <p:handoutMasterId r:id="rId58"/>
  </p:handoutMasterIdLst>
  <p:sldIdLst>
    <p:sldId id="344" r:id="rId10"/>
    <p:sldId id="323" r:id="rId11"/>
    <p:sldId id="383" r:id="rId12"/>
    <p:sldId id="379" r:id="rId13"/>
    <p:sldId id="382" r:id="rId14"/>
    <p:sldId id="362" r:id="rId15"/>
    <p:sldId id="322" r:id="rId16"/>
    <p:sldId id="356" r:id="rId17"/>
    <p:sldId id="326" r:id="rId18"/>
    <p:sldId id="327" r:id="rId19"/>
    <p:sldId id="347" r:id="rId20"/>
    <p:sldId id="385" r:id="rId21"/>
    <p:sldId id="384" r:id="rId22"/>
    <p:sldId id="388" r:id="rId23"/>
    <p:sldId id="387" r:id="rId24"/>
    <p:sldId id="329" r:id="rId25"/>
    <p:sldId id="358" r:id="rId26"/>
    <p:sldId id="359" r:id="rId27"/>
    <p:sldId id="364" r:id="rId28"/>
    <p:sldId id="365" r:id="rId29"/>
    <p:sldId id="349" r:id="rId30"/>
    <p:sldId id="360" r:id="rId31"/>
    <p:sldId id="361" r:id="rId32"/>
    <p:sldId id="350" r:id="rId33"/>
    <p:sldId id="367" r:id="rId34"/>
    <p:sldId id="331" r:id="rId35"/>
    <p:sldId id="332" r:id="rId36"/>
    <p:sldId id="368" r:id="rId37"/>
    <p:sldId id="353" r:id="rId38"/>
    <p:sldId id="375" r:id="rId39"/>
    <p:sldId id="371" r:id="rId40"/>
    <p:sldId id="338" r:id="rId41"/>
    <p:sldId id="342" r:id="rId42"/>
    <p:sldId id="377" r:id="rId43"/>
    <p:sldId id="390" r:id="rId44"/>
    <p:sldId id="391" r:id="rId45"/>
    <p:sldId id="392" r:id="rId46"/>
    <p:sldId id="370" r:id="rId47"/>
    <p:sldId id="355" r:id="rId48"/>
    <p:sldId id="340" r:id="rId49"/>
    <p:sldId id="336" r:id="rId50"/>
    <p:sldId id="337" r:id="rId51"/>
    <p:sldId id="341" r:id="rId52"/>
    <p:sldId id="345" r:id="rId53"/>
    <p:sldId id="334" r:id="rId54"/>
    <p:sldId id="374" r:id="rId55"/>
    <p:sldId id="372" r:id="rId56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  <p15:guide id="13" orient="horz" pos="4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Seeber" initials="MS" lastIdx="2" clrIdx="0">
    <p:extLst>
      <p:ext uri="{19B8F6BF-5375-455C-9EA6-DF929625EA0E}">
        <p15:presenceInfo xmlns:p15="http://schemas.microsoft.com/office/powerpoint/2012/main" userId="a61fbc61cce972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B6103-9493-4B51-8F88-965F3365DDF0}" v="18" dt="2019-04-30T10:35:52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81810" autoAdjust="0"/>
  </p:normalViewPr>
  <p:slideViewPr>
    <p:cSldViewPr snapToObjects="1">
      <p:cViewPr varScale="1">
        <p:scale>
          <a:sx n="78" d="100"/>
          <a:sy n="78" d="100"/>
        </p:scale>
        <p:origin x="624" y="76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5"/>
        <p:guide pos="3839"/>
        <p:guide pos="204"/>
        <p:guide pos="7472"/>
        <p:guide orient="horz"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eeber" userId="a61fbc61cce9726e" providerId="LiveId" clId="{83971CCE-29BC-482A-AD1F-49518B6A552F}"/>
    <pc:docChg chg="undo custSel addSld delSld modSld">
      <pc:chgData name="Michael Seeber" userId="a61fbc61cce9726e" providerId="LiveId" clId="{83971CCE-29BC-482A-AD1F-49518B6A552F}" dt="2019-04-30T10:37:20.522" v="264" actId="1076"/>
      <pc:docMkLst>
        <pc:docMk/>
      </pc:docMkLst>
      <pc:sldChg chg="modNotesTx">
        <pc:chgData name="Michael Seeber" userId="a61fbc61cce9726e" providerId="LiveId" clId="{83971CCE-29BC-482A-AD1F-49518B6A552F}" dt="2019-04-30T10:04:50.543" v="5" actId="20577"/>
        <pc:sldMkLst>
          <pc:docMk/>
          <pc:sldMk cId="2109682026" sldId="322"/>
        </pc:sldMkLst>
      </pc:sldChg>
      <pc:sldChg chg="modNotesTx">
        <pc:chgData name="Michael Seeber" userId="a61fbc61cce9726e" providerId="LiveId" clId="{83971CCE-29BC-482A-AD1F-49518B6A552F}" dt="2019-04-30T10:04:40.152" v="1" actId="20577"/>
        <pc:sldMkLst>
          <pc:docMk/>
          <pc:sldMk cId="186343251" sldId="323"/>
        </pc:sldMkLst>
      </pc:sldChg>
      <pc:sldChg chg="modNotesTx">
        <pc:chgData name="Michael Seeber" userId="a61fbc61cce9726e" providerId="LiveId" clId="{83971CCE-29BC-482A-AD1F-49518B6A552F}" dt="2019-04-30T10:04:55.997" v="7" actId="20577"/>
        <pc:sldMkLst>
          <pc:docMk/>
          <pc:sldMk cId="1969067822" sldId="326"/>
        </pc:sldMkLst>
      </pc:sldChg>
      <pc:sldChg chg="modNotesTx">
        <pc:chgData name="Michael Seeber" userId="a61fbc61cce9726e" providerId="LiveId" clId="{83971CCE-29BC-482A-AD1F-49518B6A552F}" dt="2019-04-30T10:04:57.762" v="8" actId="20577"/>
        <pc:sldMkLst>
          <pc:docMk/>
          <pc:sldMk cId="1311707292" sldId="327"/>
        </pc:sldMkLst>
      </pc:sldChg>
      <pc:sldChg chg="del">
        <pc:chgData name="Michael Seeber" userId="a61fbc61cce9726e" providerId="LiveId" clId="{83971CCE-29BC-482A-AD1F-49518B6A552F}" dt="2019-04-30T10:06:35.337" v="42" actId="2696"/>
        <pc:sldMkLst>
          <pc:docMk/>
          <pc:sldMk cId="1279591704" sldId="328"/>
        </pc:sldMkLst>
      </pc:sldChg>
      <pc:sldChg chg="modNotesTx">
        <pc:chgData name="Michael Seeber" userId="a61fbc61cce9726e" providerId="LiveId" clId="{83971CCE-29BC-482A-AD1F-49518B6A552F}" dt="2019-04-30T10:05:22.010" v="13" actId="20577"/>
        <pc:sldMkLst>
          <pc:docMk/>
          <pc:sldMk cId="702850178" sldId="329"/>
        </pc:sldMkLst>
      </pc:sldChg>
      <pc:sldChg chg="modNotesTx">
        <pc:chgData name="Michael Seeber" userId="a61fbc61cce9726e" providerId="LiveId" clId="{83971CCE-29BC-482A-AD1F-49518B6A552F}" dt="2019-04-30T10:05:44.790" v="23" actId="20577"/>
        <pc:sldMkLst>
          <pc:docMk/>
          <pc:sldMk cId="4228933415" sldId="331"/>
        </pc:sldMkLst>
      </pc:sldChg>
      <pc:sldChg chg="modNotesTx">
        <pc:chgData name="Michael Seeber" userId="a61fbc61cce9726e" providerId="LiveId" clId="{83971CCE-29BC-482A-AD1F-49518B6A552F}" dt="2019-04-30T10:05:47.259" v="24" actId="20577"/>
        <pc:sldMkLst>
          <pc:docMk/>
          <pc:sldMk cId="1802748856" sldId="332"/>
        </pc:sldMkLst>
      </pc:sldChg>
      <pc:sldChg chg="modNotesTx">
        <pc:chgData name="Michael Seeber" userId="a61fbc61cce9726e" providerId="LiveId" clId="{83971CCE-29BC-482A-AD1F-49518B6A552F}" dt="2019-04-30T10:06:23.833" v="37" actId="20577"/>
        <pc:sldMkLst>
          <pc:docMk/>
          <pc:sldMk cId="2242436334" sldId="334"/>
        </pc:sldMkLst>
      </pc:sldChg>
      <pc:sldChg chg="modNotesTx">
        <pc:chgData name="Michael Seeber" userId="a61fbc61cce9726e" providerId="LiveId" clId="{83971CCE-29BC-482A-AD1F-49518B6A552F}" dt="2019-04-30T10:06:15.099" v="34" actId="20577"/>
        <pc:sldMkLst>
          <pc:docMk/>
          <pc:sldMk cId="1072699623" sldId="336"/>
        </pc:sldMkLst>
      </pc:sldChg>
      <pc:sldChg chg="modNotesTx">
        <pc:chgData name="Michael Seeber" userId="a61fbc61cce9726e" providerId="LiveId" clId="{83971CCE-29BC-482A-AD1F-49518B6A552F}" dt="2019-04-30T10:06:17.630" v="35" actId="20577"/>
        <pc:sldMkLst>
          <pc:docMk/>
          <pc:sldMk cId="1594101014" sldId="337"/>
        </pc:sldMkLst>
      </pc:sldChg>
      <pc:sldChg chg="modNotesTx">
        <pc:chgData name="Michael Seeber" userId="a61fbc61cce9726e" providerId="LiveId" clId="{83971CCE-29BC-482A-AD1F-49518B6A552F}" dt="2019-04-30T10:05:56.116" v="27" actId="20577"/>
        <pc:sldMkLst>
          <pc:docMk/>
          <pc:sldMk cId="1287444998" sldId="338"/>
        </pc:sldMkLst>
      </pc:sldChg>
      <pc:sldChg chg="addSp delSp modSp delAnim">
        <pc:chgData name="Michael Seeber" userId="a61fbc61cce9726e" providerId="LiveId" clId="{83971CCE-29BC-482A-AD1F-49518B6A552F}" dt="2019-04-30T10:13:49.321" v="69" actId="1076"/>
        <pc:sldMkLst>
          <pc:docMk/>
          <pc:sldMk cId="2704239192" sldId="340"/>
        </pc:sldMkLst>
        <pc:spChg chg="add del mod">
          <ac:chgData name="Michael Seeber" userId="a61fbc61cce9726e" providerId="LiveId" clId="{83971CCE-29BC-482A-AD1F-49518B6A552F}" dt="2019-04-30T10:13:41.714" v="66"/>
          <ac:spMkLst>
            <pc:docMk/>
            <pc:sldMk cId="2704239192" sldId="340"/>
            <ac:spMk id="3" creationId="{A156E436-D553-4D6A-9A08-78E83F4B51D0}"/>
          </ac:spMkLst>
        </pc:spChg>
        <pc:picChg chg="add mod">
          <ac:chgData name="Michael Seeber" userId="a61fbc61cce9726e" providerId="LiveId" clId="{83971CCE-29BC-482A-AD1F-49518B6A552F}" dt="2019-04-30T10:13:49.321" v="69" actId="1076"/>
          <ac:picMkLst>
            <pc:docMk/>
            <pc:sldMk cId="2704239192" sldId="340"/>
            <ac:picMk id="4" creationId="{75DD3FCC-1E4A-43C1-9A0B-65C09D02F0F8}"/>
          </ac:picMkLst>
        </pc:picChg>
        <pc:picChg chg="del">
          <ac:chgData name="Michael Seeber" userId="a61fbc61cce9726e" providerId="LiveId" clId="{83971CCE-29BC-482A-AD1F-49518B6A552F}" dt="2019-04-30T10:13:08.236" v="65" actId="478"/>
          <ac:picMkLst>
            <pc:docMk/>
            <pc:sldMk cId="2704239192" sldId="340"/>
            <ac:picMk id="8" creationId="{24751C22-E8F6-44E4-9A83-317AE71CCB71}"/>
          </ac:picMkLst>
        </pc:picChg>
      </pc:sldChg>
      <pc:sldChg chg="del">
        <pc:chgData name="Michael Seeber" userId="a61fbc61cce9726e" providerId="LiveId" clId="{83971CCE-29BC-482A-AD1F-49518B6A552F}" dt="2019-04-30T10:06:35.353" v="43" actId="2696"/>
        <pc:sldMkLst>
          <pc:docMk/>
          <pc:sldMk cId="318106248" sldId="343"/>
        </pc:sldMkLst>
      </pc:sldChg>
      <pc:sldChg chg="modNotesTx">
        <pc:chgData name="Michael Seeber" userId="a61fbc61cce9726e" providerId="LiveId" clId="{83971CCE-29BC-482A-AD1F-49518B6A552F}" dt="2019-04-30T10:04:37.980" v="0" actId="20577"/>
        <pc:sldMkLst>
          <pc:docMk/>
          <pc:sldMk cId="2579893472" sldId="344"/>
        </pc:sldMkLst>
      </pc:sldChg>
      <pc:sldChg chg="addSp delSp modSp add del delAnim modAnim modNotesTx">
        <pc:chgData name="Michael Seeber" userId="a61fbc61cce9726e" providerId="LiveId" clId="{83971CCE-29BC-482A-AD1F-49518B6A552F}" dt="2019-04-30T10:37:00.979" v="256" actId="20577"/>
        <pc:sldMkLst>
          <pc:docMk/>
          <pc:sldMk cId="2873171842" sldId="345"/>
        </pc:sldMkLst>
        <pc:spChg chg="del">
          <ac:chgData name="Michael Seeber" userId="a61fbc61cce9726e" providerId="LiveId" clId="{83971CCE-29BC-482A-AD1F-49518B6A552F}" dt="2019-04-30T10:28:30.605" v="72" actId="478"/>
          <ac:spMkLst>
            <pc:docMk/>
            <pc:sldMk cId="2873171842" sldId="345"/>
            <ac:spMk id="2" creationId="{E51B6DE3-C16E-4C3A-A834-AD1CA0A5707A}"/>
          </ac:spMkLst>
        </pc:spChg>
        <pc:spChg chg="add mod">
          <ac:chgData name="Michael Seeber" userId="a61fbc61cce9726e" providerId="LiveId" clId="{83971CCE-29BC-482A-AD1F-49518B6A552F}" dt="2019-04-30T10:37:00.979" v="256" actId="20577"/>
          <ac:spMkLst>
            <pc:docMk/>
            <pc:sldMk cId="2873171842" sldId="345"/>
            <ac:spMk id="4" creationId="{46402CB8-0574-4B6E-99C7-7D50A3A9C24C}"/>
          </ac:spMkLst>
        </pc:spChg>
        <pc:spChg chg="del">
          <ac:chgData name="Michael Seeber" userId="a61fbc61cce9726e" providerId="LiveId" clId="{83971CCE-29BC-482A-AD1F-49518B6A552F}" dt="2019-04-30T10:28:28.368" v="71" actId="478"/>
          <ac:spMkLst>
            <pc:docMk/>
            <pc:sldMk cId="2873171842" sldId="345"/>
            <ac:spMk id="5" creationId="{968627BB-499A-41B1-844C-02F1843249F7}"/>
          </ac:spMkLst>
        </pc:spChg>
        <pc:picChg chg="add del mod">
          <ac:chgData name="Michael Seeber" userId="a61fbc61cce9726e" providerId="LiveId" clId="{83971CCE-29BC-482A-AD1F-49518B6A552F}" dt="2019-04-30T10:32:18.285" v="80" actId="478"/>
          <ac:picMkLst>
            <pc:docMk/>
            <pc:sldMk cId="2873171842" sldId="345"/>
            <ac:picMk id="3" creationId="{9F03F353-B3EE-4520-B5C7-ACE65E2C90FD}"/>
          </ac:picMkLst>
        </pc:picChg>
        <pc:picChg chg="del">
          <ac:chgData name="Michael Seeber" userId="a61fbc61cce9726e" providerId="LiveId" clId="{83971CCE-29BC-482A-AD1F-49518B6A552F}" dt="2019-04-30T10:28:25.341" v="70" actId="478"/>
          <ac:picMkLst>
            <pc:docMk/>
            <pc:sldMk cId="2873171842" sldId="345"/>
            <ac:picMk id="9" creationId="{D2477E04-DBD1-48F2-B908-960C08C8F18B}"/>
          </ac:picMkLst>
        </pc:picChg>
      </pc:sldChg>
      <pc:sldChg chg="modNotesTx">
        <pc:chgData name="Michael Seeber" userId="a61fbc61cce9726e" providerId="LiveId" clId="{83971CCE-29BC-482A-AD1F-49518B6A552F}" dt="2019-04-30T10:05:00.418" v="9" actId="20577"/>
        <pc:sldMkLst>
          <pc:docMk/>
          <pc:sldMk cId="2385391520" sldId="347"/>
        </pc:sldMkLst>
      </pc:sldChg>
      <pc:sldChg chg="modNotesTx">
        <pc:chgData name="Michael Seeber" userId="a61fbc61cce9726e" providerId="LiveId" clId="{83971CCE-29BC-482A-AD1F-49518B6A552F}" dt="2019-04-30T10:05:32.744" v="18" actId="20577"/>
        <pc:sldMkLst>
          <pc:docMk/>
          <pc:sldMk cId="1854123670" sldId="349"/>
        </pc:sldMkLst>
      </pc:sldChg>
      <pc:sldChg chg="modNotesTx">
        <pc:chgData name="Michael Seeber" userId="a61fbc61cce9726e" providerId="LiveId" clId="{83971CCE-29BC-482A-AD1F-49518B6A552F}" dt="2019-04-30T10:05:40.118" v="21" actId="20577"/>
        <pc:sldMkLst>
          <pc:docMk/>
          <pc:sldMk cId="2294453748" sldId="350"/>
        </pc:sldMkLst>
      </pc:sldChg>
      <pc:sldChg chg="del">
        <pc:chgData name="Michael Seeber" userId="a61fbc61cce9726e" providerId="LiveId" clId="{83971CCE-29BC-482A-AD1F-49518B6A552F}" dt="2019-04-30T10:06:35.134" v="38" actId="2696"/>
        <pc:sldMkLst>
          <pc:docMk/>
          <pc:sldMk cId="2327617760" sldId="351"/>
        </pc:sldMkLst>
      </pc:sldChg>
      <pc:sldChg chg="addSp delSp modSp delAnim">
        <pc:chgData name="Michael Seeber" userId="a61fbc61cce9726e" providerId="LiveId" clId="{83971CCE-29BC-482A-AD1F-49518B6A552F}" dt="2019-04-30T10:11:11.864" v="59" actId="1076"/>
        <pc:sldMkLst>
          <pc:docMk/>
          <pc:sldMk cId="3510313641" sldId="353"/>
        </pc:sldMkLst>
        <pc:spChg chg="add del mod">
          <ac:chgData name="Michael Seeber" userId="a61fbc61cce9726e" providerId="LiveId" clId="{83971CCE-29BC-482A-AD1F-49518B6A552F}" dt="2019-04-30T10:11:04.033" v="56"/>
          <ac:spMkLst>
            <pc:docMk/>
            <pc:sldMk cId="3510313641" sldId="353"/>
            <ac:spMk id="3" creationId="{2643BE36-3E2A-412C-85D0-AA6ADC97C624}"/>
          </ac:spMkLst>
        </pc:spChg>
        <pc:picChg chg="add mod">
          <ac:chgData name="Michael Seeber" userId="a61fbc61cce9726e" providerId="LiveId" clId="{83971CCE-29BC-482A-AD1F-49518B6A552F}" dt="2019-04-30T10:11:11.864" v="59" actId="1076"/>
          <ac:picMkLst>
            <pc:docMk/>
            <pc:sldMk cId="3510313641" sldId="353"/>
            <ac:picMk id="4" creationId="{98E8E8FA-A63C-4AB5-9587-445EB6D8DCB5}"/>
          </ac:picMkLst>
        </pc:picChg>
        <pc:picChg chg="del">
          <ac:chgData name="Michael Seeber" userId="a61fbc61cce9726e" providerId="LiveId" clId="{83971CCE-29BC-482A-AD1F-49518B6A552F}" dt="2019-04-30T10:10:55.845" v="55" actId="478"/>
          <ac:picMkLst>
            <pc:docMk/>
            <pc:sldMk cId="3510313641" sldId="353"/>
            <ac:picMk id="7" creationId="{808E5333-0F43-498F-AFD8-73497BF61C93}"/>
          </ac:picMkLst>
        </pc:picChg>
      </pc:sldChg>
      <pc:sldChg chg="modNotesTx">
        <pc:chgData name="Michael Seeber" userId="a61fbc61cce9726e" providerId="LiveId" clId="{83971CCE-29BC-482A-AD1F-49518B6A552F}" dt="2019-04-30T10:06:11.443" v="33" actId="20577"/>
        <pc:sldMkLst>
          <pc:docMk/>
          <pc:sldMk cId="472984444" sldId="355"/>
        </pc:sldMkLst>
      </pc:sldChg>
      <pc:sldChg chg="modNotesTx">
        <pc:chgData name="Michael Seeber" userId="a61fbc61cce9726e" providerId="LiveId" clId="{83971CCE-29BC-482A-AD1F-49518B6A552F}" dt="2019-04-30T10:04:54.122" v="6" actId="20577"/>
        <pc:sldMkLst>
          <pc:docMk/>
          <pc:sldMk cId="3848516774" sldId="356"/>
        </pc:sldMkLst>
      </pc:sldChg>
      <pc:sldChg chg="modNotesTx">
        <pc:chgData name="Michael Seeber" userId="a61fbc61cce9726e" providerId="LiveId" clId="{83971CCE-29BC-482A-AD1F-49518B6A552F}" dt="2019-04-30T10:05:24.120" v="14" actId="20577"/>
        <pc:sldMkLst>
          <pc:docMk/>
          <pc:sldMk cId="1298775127" sldId="358"/>
        </pc:sldMkLst>
      </pc:sldChg>
      <pc:sldChg chg="modNotesTx">
        <pc:chgData name="Michael Seeber" userId="a61fbc61cce9726e" providerId="LiveId" clId="{83971CCE-29BC-482A-AD1F-49518B6A552F}" dt="2019-04-30T10:05:25.885" v="15" actId="20577"/>
        <pc:sldMkLst>
          <pc:docMk/>
          <pc:sldMk cId="1988792983" sldId="359"/>
        </pc:sldMkLst>
      </pc:sldChg>
      <pc:sldChg chg="modNotesTx">
        <pc:chgData name="Michael Seeber" userId="a61fbc61cce9726e" providerId="LiveId" clId="{83971CCE-29BC-482A-AD1F-49518B6A552F}" dt="2019-04-30T10:05:34.822" v="19" actId="20577"/>
        <pc:sldMkLst>
          <pc:docMk/>
          <pc:sldMk cId="1778995787" sldId="360"/>
        </pc:sldMkLst>
      </pc:sldChg>
      <pc:sldChg chg="modNotesTx">
        <pc:chgData name="Michael Seeber" userId="a61fbc61cce9726e" providerId="LiveId" clId="{83971CCE-29BC-482A-AD1F-49518B6A552F}" dt="2019-04-30T10:05:38.009" v="20" actId="20577"/>
        <pc:sldMkLst>
          <pc:docMk/>
          <pc:sldMk cId="3532015874" sldId="361"/>
        </pc:sldMkLst>
      </pc:sldChg>
      <pc:sldChg chg="modNotesTx">
        <pc:chgData name="Michael Seeber" userId="a61fbc61cce9726e" providerId="LiveId" clId="{83971CCE-29BC-482A-AD1F-49518B6A552F}" dt="2019-04-30T10:04:48.685" v="4" actId="20577"/>
        <pc:sldMkLst>
          <pc:docMk/>
          <pc:sldMk cId="542366630" sldId="362"/>
        </pc:sldMkLst>
      </pc:sldChg>
      <pc:sldChg chg="del">
        <pc:chgData name="Michael Seeber" userId="a61fbc61cce9726e" providerId="LiveId" clId="{83971CCE-29BC-482A-AD1F-49518B6A552F}" dt="2019-04-30T10:06:35.322" v="41" actId="2696"/>
        <pc:sldMkLst>
          <pc:docMk/>
          <pc:sldMk cId="1653846437" sldId="363"/>
        </pc:sldMkLst>
      </pc:sldChg>
      <pc:sldChg chg="addSp delSp modSp delAnim modNotesTx">
        <pc:chgData name="Michael Seeber" userId="a61fbc61cce9726e" providerId="LiveId" clId="{83971CCE-29BC-482A-AD1F-49518B6A552F}" dt="2019-04-30T10:08:34.484" v="52" actId="1076"/>
        <pc:sldMkLst>
          <pc:docMk/>
          <pc:sldMk cId="3059863991" sldId="364"/>
        </pc:sldMkLst>
        <pc:spChg chg="add del mod">
          <ac:chgData name="Michael Seeber" userId="a61fbc61cce9726e" providerId="LiveId" clId="{83971CCE-29BC-482A-AD1F-49518B6A552F}" dt="2019-04-30T10:08:16.038" v="49" actId="478"/>
          <ac:spMkLst>
            <pc:docMk/>
            <pc:sldMk cId="3059863991" sldId="364"/>
            <ac:spMk id="3" creationId="{53559362-459B-4191-BBAB-D9F7942DB15A}"/>
          </ac:spMkLst>
        </pc:spChg>
        <pc:spChg chg="add del">
          <ac:chgData name="Michael Seeber" userId="a61fbc61cce9726e" providerId="LiveId" clId="{83971CCE-29BC-482A-AD1F-49518B6A552F}" dt="2019-04-30T10:08:13.808" v="48"/>
          <ac:spMkLst>
            <pc:docMk/>
            <pc:sldMk cId="3059863991" sldId="364"/>
            <ac:spMk id="5" creationId="{B1728D36-2A96-4B5A-900F-883F96DE1074}"/>
          </ac:spMkLst>
        </pc:spChg>
        <pc:picChg chg="del">
          <ac:chgData name="Michael Seeber" userId="a61fbc61cce9726e" providerId="LiveId" clId="{83971CCE-29BC-482A-AD1F-49518B6A552F}" dt="2019-04-30T10:08:12.003" v="46" actId="478"/>
          <ac:picMkLst>
            <pc:docMk/>
            <pc:sldMk cId="3059863991" sldId="364"/>
            <ac:picMk id="7" creationId="{53BFC874-6780-4F39-98A7-836891003202}"/>
          </ac:picMkLst>
        </pc:picChg>
        <pc:picChg chg="add mod">
          <ac:chgData name="Michael Seeber" userId="a61fbc61cce9726e" providerId="LiveId" clId="{83971CCE-29BC-482A-AD1F-49518B6A552F}" dt="2019-04-30T10:08:34.484" v="52" actId="1076"/>
          <ac:picMkLst>
            <pc:docMk/>
            <pc:sldMk cId="3059863991" sldId="364"/>
            <ac:picMk id="8" creationId="{86E19851-D251-4E37-99AE-BCA4E951DAA4}"/>
          </ac:picMkLst>
        </pc:picChg>
      </pc:sldChg>
      <pc:sldChg chg="addSp delSp modSp delAnim modNotesTx">
        <pc:chgData name="Michael Seeber" userId="a61fbc61cce9726e" providerId="LiveId" clId="{83971CCE-29BC-482A-AD1F-49518B6A552F}" dt="2019-04-30T10:08:43.666" v="54" actId="1076"/>
        <pc:sldMkLst>
          <pc:docMk/>
          <pc:sldMk cId="264707440" sldId="365"/>
        </pc:sldMkLst>
        <pc:spChg chg="add del mod">
          <ac:chgData name="Michael Seeber" userId="a61fbc61cce9726e" providerId="LiveId" clId="{83971CCE-29BC-482A-AD1F-49518B6A552F}" dt="2019-04-30T10:08:01.899" v="45"/>
          <ac:spMkLst>
            <pc:docMk/>
            <pc:sldMk cId="264707440" sldId="365"/>
            <ac:spMk id="3" creationId="{9A65F634-6AB6-4E8D-82EB-A4FF6A0D4901}"/>
          </ac:spMkLst>
        </pc:spChg>
        <pc:picChg chg="add mod">
          <ac:chgData name="Michael Seeber" userId="a61fbc61cce9726e" providerId="LiveId" clId="{83971CCE-29BC-482A-AD1F-49518B6A552F}" dt="2019-04-30T10:08:43.666" v="54" actId="1076"/>
          <ac:picMkLst>
            <pc:docMk/>
            <pc:sldMk cId="264707440" sldId="365"/>
            <ac:picMk id="5" creationId="{69E48E10-FFAE-40E6-AEA9-753F71F9A06A}"/>
          </ac:picMkLst>
        </pc:picChg>
        <pc:picChg chg="del">
          <ac:chgData name="Michael Seeber" userId="a61fbc61cce9726e" providerId="LiveId" clId="{83971CCE-29BC-482A-AD1F-49518B6A552F}" dt="2019-04-30T10:07:41.517" v="44" actId="478"/>
          <ac:picMkLst>
            <pc:docMk/>
            <pc:sldMk cId="264707440" sldId="365"/>
            <ac:picMk id="7" creationId="{18A4D574-91AE-4D0E-A2B7-D495B10A7C7D}"/>
          </ac:picMkLst>
        </pc:picChg>
      </pc:sldChg>
      <pc:sldChg chg="modNotesTx">
        <pc:chgData name="Michael Seeber" userId="a61fbc61cce9726e" providerId="LiveId" clId="{83971CCE-29BC-482A-AD1F-49518B6A552F}" dt="2019-04-30T10:05:42.259" v="22" actId="20577"/>
        <pc:sldMkLst>
          <pc:docMk/>
          <pc:sldMk cId="2056424303" sldId="367"/>
        </pc:sldMkLst>
      </pc:sldChg>
      <pc:sldChg chg="modNotesTx">
        <pc:chgData name="Michael Seeber" userId="a61fbc61cce9726e" providerId="LiveId" clId="{83971CCE-29BC-482A-AD1F-49518B6A552F}" dt="2019-04-30T10:06:08.490" v="32" actId="20577"/>
        <pc:sldMkLst>
          <pc:docMk/>
          <pc:sldMk cId="2644828578" sldId="370"/>
        </pc:sldMkLst>
      </pc:sldChg>
      <pc:sldChg chg="modNotesTx">
        <pc:chgData name="Michael Seeber" userId="a61fbc61cce9726e" providerId="LiveId" clId="{83971CCE-29BC-482A-AD1F-49518B6A552F}" dt="2019-04-30T10:05:54.524" v="26" actId="20577"/>
        <pc:sldMkLst>
          <pc:docMk/>
          <pc:sldMk cId="1801675364" sldId="371"/>
        </pc:sldMkLst>
      </pc:sldChg>
      <pc:sldChg chg="del">
        <pc:chgData name="Michael Seeber" userId="a61fbc61cce9726e" providerId="LiveId" clId="{83971CCE-29BC-482A-AD1F-49518B6A552F}" dt="2019-04-30T10:06:35.165" v="39" actId="2696"/>
        <pc:sldMkLst>
          <pc:docMk/>
          <pc:sldMk cId="28319569" sldId="373"/>
        </pc:sldMkLst>
      </pc:sldChg>
      <pc:sldChg chg="addSp delSp modSp add del delAnim modAnim">
        <pc:chgData name="Michael Seeber" userId="a61fbc61cce9726e" providerId="LiveId" clId="{83971CCE-29BC-482A-AD1F-49518B6A552F}" dt="2019-04-30T10:37:20.522" v="264" actId="1076"/>
        <pc:sldMkLst>
          <pc:docMk/>
          <pc:sldMk cId="4214579188" sldId="374"/>
        </pc:sldMkLst>
        <pc:spChg chg="del">
          <ac:chgData name="Michael Seeber" userId="a61fbc61cce9726e" providerId="LiveId" clId="{83971CCE-29BC-482A-AD1F-49518B6A552F}" dt="2019-04-30T10:29:20.680" v="76" actId="478"/>
          <ac:spMkLst>
            <pc:docMk/>
            <pc:sldMk cId="4214579188" sldId="374"/>
            <ac:spMk id="2" creationId="{4F9933DD-F2D6-468D-85BD-F1D0B5D09620}"/>
          </ac:spMkLst>
        </pc:spChg>
        <pc:spChg chg="del">
          <ac:chgData name="Michael Seeber" userId="a61fbc61cce9726e" providerId="LiveId" clId="{83971CCE-29BC-482A-AD1F-49518B6A552F}" dt="2019-04-30T10:29:18.566" v="75" actId="478"/>
          <ac:spMkLst>
            <pc:docMk/>
            <pc:sldMk cId="4214579188" sldId="374"/>
            <ac:spMk id="3" creationId="{F6069A9A-C7EE-4198-9022-1BFBE3494211}"/>
          </ac:spMkLst>
        </pc:spChg>
        <pc:spChg chg="add del mod">
          <ac:chgData name="Michael Seeber" userId="a61fbc61cce9726e" providerId="LiveId" clId="{83971CCE-29BC-482A-AD1F-49518B6A552F}" dt="2019-04-30T10:29:36.225" v="77"/>
          <ac:spMkLst>
            <pc:docMk/>
            <pc:sldMk cId="4214579188" sldId="374"/>
            <ac:spMk id="6" creationId="{041D2556-156B-45A5-AB52-71346D44ECE2}"/>
          </ac:spMkLst>
        </pc:spChg>
        <pc:spChg chg="add mod">
          <ac:chgData name="Michael Seeber" userId="a61fbc61cce9726e" providerId="LiveId" clId="{83971CCE-29BC-482A-AD1F-49518B6A552F}" dt="2019-04-30T10:37:20.522" v="264" actId="1076"/>
          <ac:spMkLst>
            <pc:docMk/>
            <pc:sldMk cId="4214579188" sldId="374"/>
            <ac:spMk id="10" creationId="{90A33207-CEBA-4601-BEFB-F6081F18B127}"/>
          </ac:spMkLst>
        </pc:spChg>
        <pc:picChg chg="del">
          <ac:chgData name="Michael Seeber" userId="a61fbc61cce9726e" providerId="LiveId" clId="{83971CCE-29BC-482A-AD1F-49518B6A552F}" dt="2019-04-30T10:29:15.563" v="74" actId="478"/>
          <ac:picMkLst>
            <pc:docMk/>
            <pc:sldMk cId="4214579188" sldId="374"/>
            <ac:picMk id="7" creationId="{60BA68F6-EAFE-4654-99A0-2F914EB3E4E8}"/>
          </ac:picMkLst>
        </pc:picChg>
        <pc:picChg chg="add del mod">
          <ac:chgData name="Michael Seeber" userId="a61fbc61cce9726e" providerId="LiveId" clId="{83971CCE-29BC-482A-AD1F-49518B6A552F}" dt="2019-04-30T10:32:24.998" v="85" actId="478"/>
          <ac:picMkLst>
            <pc:docMk/>
            <pc:sldMk cId="4214579188" sldId="374"/>
            <ac:picMk id="8" creationId="{213C1BA4-D120-4EFA-96A4-26B467B8DA82}"/>
          </ac:picMkLst>
        </pc:picChg>
      </pc:sldChg>
      <pc:sldChg chg="addSp delSp modSp delAnim modNotesTx">
        <pc:chgData name="Michael Seeber" userId="a61fbc61cce9726e" providerId="LiveId" clId="{83971CCE-29BC-482A-AD1F-49518B6A552F}" dt="2019-04-30T10:11:52.712" v="64" actId="14100"/>
        <pc:sldMkLst>
          <pc:docMk/>
          <pc:sldMk cId="153684515" sldId="375"/>
        </pc:sldMkLst>
        <pc:spChg chg="del">
          <ac:chgData name="Michael Seeber" userId="a61fbc61cce9726e" providerId="LiveId" clId="{83971CCE-29BC-482A-AD1F-49518B6A552F}" dt="2019-04-30T10:11:37.866" v="61" actId="478"/>
          <ac:spMkLst>
            <pc:docMk/>
            <pc:sldMk cId="153684515" sldId="375"/>
            <ac:spMk id="3" creationId="{D393408A-BED4-44E9-8B05-EFDEB5170B5A}"/>
          </ac:spMkLst>
        </pc:spChg>
        <pc:picChg chg="add mod">
          <ac:chgData name="Michael Seeber" userId="a61fbc61cce9726e" providerId="LiveId" clId="{83971CCE-29BC-482A-AD1F-49518B6A552F}" dt="2019-04-30T10:11:52.712" v="64" actId="14100"/>
          <ac:picMkLst>
            <pc:docMk/>
            <pc:sldMk cId="153684515" sldId="375"/>
            <ac:picMk id="2" creationId="{1141D720-A620-4A9E-BFCB-C292189AC0AE}"/>
          </ac:picMkLst>
        </pc:picChg>
        <pc:picChg chg="del">
          <ac:chgData name="Michael Seeber" userId="a61fbc61cce9726e" providerId="LiveId" clId="{83971CCE-29BC-482A-AD1F-49518B6A552F}" dt="2019-04-30T10:11:34.042" v="60" actId="478"/>
          <ac:picMkLst>
            <pc:docMk/>
            <pc:sldMk cId="153684515" sldId="375"/>
            <ac:picMk id="5" creationId="{F2BBAEB3-BD7C-4568-BF22-EE30606354E9}"/>
          </ac:picMkLst>
        </pc:picChg>
      </pc:sldChg>
      <pc:sldChg chg="modNotesTx">
        <pc:chgData name="Michael Seeber" userId="a61fbc61cce9726e" providerId="LiveId" clId="{83971CCE-29BC-482A-AD1F-49518B6A552F}" dt="2019-04-30T10:06:00.506" v="28" actId="20577"/>
        <pc:sldMkLst>
          <pc:docMk/>
          <pc:sldMk cId="1815234252" sldId="377"/>
        </pc:sldMkLst>
      </pc:sldChg>
      <pc:sldChg chg="modNotesTx">
        <pc:chgData name="Michael Seeber" userId="a61fbc61cce9726e" providerId="LiveId" clId="{83971CCE-29BC-482A-AD1F-49518B6A552F}" dt="2019-04-30T10:04:43.761" v="2" actId="20577"/>
        <pc:sldMkLst>
          <pc:docMk/>
          <pc:sldMk cId="993157466" sldId="379"/>
        </pc:sldMkLst>
      </pc:sldChg>
      <pc:sldChg chg="modNotesTx">
        <pc:chgData name="Michael Seeber" userId="a61fbc61cce9726e" providerId="LiveId" clId="{83971CCE-29BC-482A-AD1F-49518B6A552F}" dt="2019-04-30T10:04:46.795" v="3" actId="20577"/>
        <pc:sldMkLst>
          <pc:docMk/>
          <pc:sldMk cId="3440701835" sldId="382"/>
        </pc:sldMkLst>
      </pc:sldChg>
      <pc:sldChg chg="modNotesTx">
        <pc:chgData name="Michael Seeber" userId="a61fbc61cce9726e" providerId="LiveId" clId="{83971CCE-29BC-482A-AD1F-49518B6A552F}" dt="2019-04-30T10:05:04.887" v="10" actId="20577"/>
        <pc:sldMkLst>
          <pc:docMk/>
          <pc:sldMk cId="20776041" sldId="384"/>
        </pc:sldMkLst>
      </pc:sldChg>
      <pc:sldChg chg="modNotesTx">
        <pc:chgData name="Michael Seeber" userId="a61fbc61cce9726e" providerId="LiveId" clId="{83971CCE-29BC-482A-AD1F-49518B6A552F}" dt="2019-04-30T10:05:19.542" v="12" actId="20577"/>
        <pc:sldMkLst>
          <pc:docMk/>
          <pc:sldMk cId="1036652442" sldId="387"/>
        </pc:sldMkLst>
      </pc:sldChg>
      <pc:sldChg chg="modNotesTx">
        <pc:chgData name="Michael Seeber" userId="a61fbc61cce9726e" providerId="LiveId" clId="{83971CCE-29BC-482A-AD1F-49518B6A552F}" dt="2019-04-30T10:05:17.808" v="11" actId="20577"/>
        <pc:sldMkLst>
          <pc:docMk/>
          <pc:sldMk cId="2361641357" sldId="388"/>
        </pc:sldMkLst>
      </pc:sldChg>
      <pc:sldChg chg="del">
        <pc:chgData name="Michael Seeber" userId="a61fbc61cce9726e" providerId="LiveId" clId="{83971CCE-29BC-482A-AD1F-49518B6A552F}" dt="2019-04-30T10:06:35.228" v="40" actId="2696"/>
        <pc:sldMkLst>
          <pc:docMk/>
          <pc:sldMk cId="1970196907" sldId="389"/>
        </pc:sldMkLst>
      </pc:sldChg>
      <pc:sldChg chg="modNotesTx">
        <pc:chgData name="Michael Seeber" userId="a61fbc61cce9726e" providerId="LiveId" clId="{83971CCE-29BC-482A-AD1F-49518B6A552F}" dt="2019-04-30T10:06:02.256" v="29" actId="20577"/>
        <pc:sldMkLst>
          <pc:docMk/>
          <pc:sldMk cId="1910146142" sldId="390"/>
        </pc:sldMkLst>
      </pc:sldChg>
      <pc:sldChg chg="modNotesTx">
        <pc:chgData name="Michael Seeber" userId="a61fbc61cce9726e" providerId="LiveId" clId="{83971CCE-29BC-482A-AD1F-49518B6A552F}" dt="2019-04-30T10:06:04.084" v="30" actId="20577"/>
        <pc:sldMkLst>
          <pc:docMk/>
          <pc:sldMk cId="718586012" sldId="391"/>
        </pc:sldMkLst>
      </pc:sldChg>
      <pc:sldChg chg="modNotesTx">
        <pc:chgData name="Michael Seeber" userId="a61fbc61cce9726e" providerId="LiveId" clId="{83971CCE-29BC-482A-AD1F-49518B6A552F}" dt="2019-04-30T10:06:06.896" v="31" actId="20577"/>
        <pc:sldMkLst>
          <pc:docMk/>
          <pc:sldMk cId="4062214080" sldId="3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30.04.2019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30.04.2019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2139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793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063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8785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194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Two ways of temporally aggregating the rewards: with </a:t>
                </a:r>
                <a:r>
                  <a:rPr lang="en-US" i="0">
                    <a:latin typeface="Cambria Math" panose="02040503050406030204" pitchFamily="18" charset="0"/>
                  </a:rPr>
                  <a:t>𝑒_𝑗^𝑡=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𝜂𝑒_𝑗^(𝑡−1)+𝑟_𝑗^(𝐸,𝑡)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/>
                  <a:t> (decayed extrinsic reward)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225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Two ways of temporally aggregating the rewards: with </a:t>
                </a:r>
                <a:r>
                  <a:rPr lang="en-US" i="0">
                    <a:latin typeface="Cambria Math" panose="02040503050406030204" pitchFamily="18" charset="0"/>
                  </a:rPr>
                  <a:t>𝑒_𝑗^𝑡=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𝜂𝑒_𝑗^(𝑡−1)+𝑟_𝑗^(𝐸,𝑡)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/>
                  <a:t> (decayed extrinsic reward)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0448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0538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188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9258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0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485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8411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2063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7818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3635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1083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8592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1680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4881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2880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618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45991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30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9959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31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4963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32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1366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33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8730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428F572-9451-4DBE-AB9F-8552F93B0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428F572-9451-4DBE-AB9F-8552F93B0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554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428F572-9451-4DBE-AB9F-8552F93B0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958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428F572-9451-4DBE-AB9F-8552F93B0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523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38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32420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39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277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9C9F62F-141B-4FA3-BA87-FC21C63CF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40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3196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41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32168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42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09405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43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87819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44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70485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45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70740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46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69726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47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284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FE0941B-ED32-4F6A-BE62-428265417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9235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946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8237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985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66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8099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25070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68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028826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9772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8345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071505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93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5086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2879230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8707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84596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74153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897078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56887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25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081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571596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928559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438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7845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8703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551971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264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2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15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380085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969200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420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180193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83430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621783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42775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41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15455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7299815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9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285113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786948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413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03822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92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712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120193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8753593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023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6051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02816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5414164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32291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66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90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961782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146689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254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548068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221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00136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58747538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8361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49158913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8060527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9181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938037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5744646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42680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7254576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-35719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30.04.2019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0B69CB2-0D89-44BE-A82A-E2FA69459B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850" y="1469526"/>
            <a:ext cx="11537950" cy="47645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2F9C5BF0-69F1-49A0-92A4-F4AE12C91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593226"/>
            <a:ext cx="11537950" cy="564014"/>
          </a:xfrm>
          <a:solidFill>
            <a:schemeClr val="bg1"/>
          </a:solidFill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485162"/>
            <a:ext cx="11528919" cy="4752126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endParaRPr lang="en-GB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557268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en-GB" sz="800" baseline="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30.04.2019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Michael Seeber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yTjrlH3Ms9U?feature=oembed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medBBLLM4c0?feature=oembed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-5KQw7PiVFI?feature=oembed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OjVxXyp7Bxw?feature=oembed" TargetMode="Externa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ww.google.at/url?sa=i&amp;rct=j&amp;q=&amp;esrc=s&amp;source=images&amp;cd=&amp;cad=rja&amp;uact=8&amp;ved=2ahUKEwiQwJz8kdnhAhWJsaQKHT8oDXQQjRx6BAgBEAU&amp;url=https%3A%2F%2Fwww.onlinewebfonts.com%2Ficon%2F565040&amp;psig=AOvVaw02dQ0n_Ax_rL0Lh1TSZ16i&amp;ust=1555659642338511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11" Type="http://schemas.openxmlformats.org/officeDocument/2006/relationships/image" Target="../media/image38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11" Type="http://schemas.openxmlformats.org/officeDocument/2006/relationships/image" Target="../media/image61.png"/><Relationship Id="rId5" Type="http://schemas.openxmlformats.org/officeDocument/2006/relationships/image" Target="../media/image49.png"/><Relationship Id="rId10" Type="http://schemas.openxmlformats.org/officeDocument/2006/relationships/image" Target="../media/image38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D6o1K7VjkLc?feature=oembed" TargetMode="Externa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tN4MxV1RI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tN4MxV1RI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1FDE29-C183-42F1-946D-F871D244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663" y="834308"/>
            <a:ext cx="9601503" cy="736046"/>
          </a:xfrm>
        </p:spPr>
        <p:txBody>
          <a:bodyPr/>
          <a:lstStyle/>
          <a:p>
            <a:r>
              <a:rPr lang="en-US" sz="3600" dirty="0"/>
              <a:t>Multi-Agent Deep Reinforcement Learning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C9379F-0A28-4304-A974-BB2B6B690750}"/>
              </a:ext>
            </a:extLst>
          </p:cNvPr>
          <p:cNvSpPr txBox="1"/>
          <p:nvPr/>
        </p:nvSpPr>
        <p:spPr>
          <a:xfrm>
            <a:off x="5119202" y="4529361"/>
            <a:ext cx="194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Michael Seeber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C8C79F06-3724-4669-A428-EB0350E7AC1A}"/>
              </a:ext>
            </a:extLst>
          </p:cNvPr>
          <p:cNvSpPr txBox="1">
            <a:spLocks/>
          </p:cNvSpPr>
          <p:nvPr/>
        </p:nvSpPr>
        <p:spPr bwMode="gray">
          <a:xfrm>
            <a:off x="2817019" y="2019225"/>
            <a:ext cx="7620000" cy="348152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Evolving intrinsic motivations for altruistic behavior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800ECAEE-CDA9-435C-A14C-70710FBB42A1}"/>
              </a:ext>
            </a:extLst>
          </p:cNvPr>
          <p:cNvSpPr txBox="1">
            <a:spLocks/>
          </p:cNvSpPr>
          <p:nvPr/>
        </p:nvSpPr>
        <p:spPr bwMode="gray">
          <a:xfrm>
            <a:off x="2297004" y="2878333"/>
            <a:ext cx="7668823" cy="663318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Human-level performance in first-person multiplayer games with population-based deep reinforcement learning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DF86EC-D55E-4C85-A471-95C0399D583B}"/>
              </a:ext>
            </a:extLst>
          </p:cNvPr>
          <p:cNvSpPr txBox="1"/>
          <p:nvPr/>
        </p:nvSpPr>
        <p:spPr>
          <a:xfrm>
            <a:off x="4683919" y="240886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Wang, Jane X., et al. (2018)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E45EE0-446E-40DF-9DF3-54B83AEA6266}"/>
              </a:ext>
            </a:extLst>
          </p:cNvPr>
          <p:cNvSpPr txBox="1"/>
          <p:nvPr/>
        </p:nvSpPr>
        <p:spPr>
          <a:xfrm>
            <a:off x="4645819" y="357874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Jaderberg</a:t>
            </a:r>
            <a:r>
              <a:rPr lang="en-US" sz="1400" dirty="0"/>
              <a:t>, Max, et al. (2018)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916E25-E28A-47CB-A712-EF73A69F9B9D}"/>
              </a:ext>
            </a:extLst>
          </p:cNvPr>
          <p:cNvSpPr txBox="1"/>
          <p:nvPr/>
        </p:nvSpPr>
        <p:spPr>
          <a:xfrm>
            <a:off x="5566598" y="4892656"/>
            <a:ext cx="1054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30.4.2019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25E6C-4E9C-491B-A5E6-3EBBB6C3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89347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71B664-2D03-441F-97A6-9A98B712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 Game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3698B0-5010-4BE6-8105-81106D1626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742"/>
          <a:stretch/>
        </p:blipFill>
        <p:spPr>
          <a:xfrm>
            <a:off x="5465629" y="593226"/>
            <a:ext cx="6337006" cy="2073774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DC6C002-699B-45D0-AFEF-F0BBEFAAC85D}"/>
              </a:ext>
            </a:extLst>
          </p:cNvPr>
          <p:cNvSpPr txBox="1">
            <a:spLocks/>
          </p:cNvSpPr>
          <p:nvPr/>
        </p:nvSpPr>
        <p:spPr>
          <a:xfrm>
            <a:off x="313531" y="1645428"/>
            <a:ext cx="10722769" cy="655602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Goal: </a:t>
            </a:r>
            <a:r>
              <a:rPr lang="en-US" dirty="0"/>
              <a:t>collect apples (+1 reward)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D6F3572-DEF7-43C7-9F36-F22B837F2108}"/>
              </a:ext>
            </a:extLst>
          </p:cNvPr>
          <p:cNvSpPr txBox="1">
            <a:spLocks/>
          </p:cNvSpPr>
          <p:nvPr/>
        </p:nvSpPr>
        <p:spPr>
          <a:xfrm>
            <a:off x="323849" y="4507554"/>
            <a:ext cx="11204662" cy="56401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Dilemma: 		</a:t>
            </a:r>
            <a:r>
              <a:rPr lang="en-US" dirty="0"/>
              <a:t>individual short-term quick reward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0CF48E9-CAB9-4541-9137-81CA1D5243C5}"/>
              </a:ext>
            </a:extLst>
          </p:cNvPr>
          <p:cNvSpPr txBox="1">
            <a:spLocks/>
          </p:cNvSpPr>
          <p:nvPr/>
        </p:nvSpPr>
        <p:spPr>
          <a:xfrm>
            <a:off x="5255419" y="5060497"/>
            <a:ext cx="838994" cy="56401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vs.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6C4493-C1A7-4FE9-A3EE-537B95ECEFC8}"/>
              </a:ext>
            </a:extLst>
          </p:cNvPr>
          <p:cNvSpPr txBox="1">
            <a:spLocks/>
          </p:cNvSpPr>
          <p:nvPr/>
        </p:nvSpPr>
        <p:spPr>
          <a:xfrm>
            <a:off x="3426619" y="5613440"/>
            <a:ext cx="11204662" cy="56401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long-term high group reward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A4C1AF-8E85-4A23-A01C-A2D484A8B167}"/>
              </a:ext>
            </a:extLst>
          </p:cNvPr>
          <p:cNvSpPr txBox="1"/>
          <p:nvPr/>
        </p:nvSpPr>
        <p:spPr>
          <a:xfrm>
            <a:off x="912019" y="2667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3A39CB2F-5740-4804-9B19-DB62A18525C5}"/>
              </a:ext>
            </a:extLst>
          </p:cNvPr>
          <p:cNvSpPr txBox="1">
            <a:spLocks/>
          </p:cNvSpPr>
          <p:nvPr/>
        </p:nvSpPr>
        <p:spPr>
          <a:xfrm>
            <a:off x="323850" y="2859370"/>
            <a:ext cx="10722769" cy="1825147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Game mechanics:</a:t>
            </a:r>
          </a:p>
          <a:p>
            <a:pPr marL="0" indent="0">
              <a:buNone/>
            </a:pPr>
            <a:r>
              <a:rPr lang="en-US" dirty="0"/>
              <a:t>Spawn rate related to the number of nearby apples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E028D-F3A8-4B50-831F-E0A36F29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7072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E189C0-AE29-41CA-93EE-B7D3588C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798632-1B6D-4A2C-8CD5-519DB4B4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11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2A2C9-6740-4AA9-85EA-41F3212C152F}"/>
              </a:ext>
            </a:extLst>
          </p:cNvPr>
          <p:cNvSpPr/>
          <p:nvPr/>
        </p:nvSpPr>
        <p:spPr>
          <a:xfrm>
            <a:off x="2440733" y="3136612"/>
            <a:ext cx="7304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Idea: </a:t>
            </a:r>
            <a:r>
              <a:rPr lang="en-US" sz="3200" dirty="0"/>
              <a:t>Optimize over distinct time scales</a:t>
            </a:r>
          </a:p>
        </p:txBody>
      </p:sp>
    </p:spTree>
    <p:extLst>
      <p:ext uri="{BB962C8B-B14F-4D97-AF65-F5344CB8AC3E}">
        <p14:creationId xmlns:p14="http://schemas.microsoft.com/office/powerpoint/2010/main" val="23853915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E189C0-AE29-41CA-93EE-B7D3588C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798632-1B6D-4A2C-8CD5-519DB4B4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12</a:t>
            </a:fld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79241-7072-41B7-8E5E-B60059383BE4}"/>
              </a:ext>
            </a:extLst>
          </p:cNvPr>
          <p:cNvSpPr txBox="1"/>
          <p:nvPr/>
        </p:nvSpPr>
        <p:spPr>
          <a:xfrm>
            <a:off x="1749736" y="2764490"/>
            <a:ext cx="8976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Total reward = extrinsic reward + intrinsic reward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E6ACAE2-C456-48ED-9D91-7FD2AB0BBDAD}"/>
              </a:ext>
            </a:extLst>
          </p:cNvPr>
          <p:cNvSpPr/>
          <p:nvPr/>
        </p:nvSpPr>
        <p:spPr>
          <a:xfrm rot="5400000">
            <a:off x="15769731" y="2287288"/>
            <a:ext cx="459776" cy="2743200"/>
          </a:xfrm>
          <a:prstGeom prst="rightBrace">
            <a:avLst>
              <a:gd name="adj1" fmla="val 7165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D17C7FA-A4B8-4E2C-9414-8D5CCA96AA2F}"/>
              </a:ext>
            </a:extLst>
          </p:cNvPr>
          <p:cNvSpPr/>
          <p:nvPr/>
        </p:nvSpPr>
        <p:spPr>
          <a:xfrm rot="5400000">
            <a:off x="19046331" y="2363488"/>
            <a:ext cx="459776" cy="2590800"/>
          </a:xfrm>
          <a:prstGeom prst="rightBrace">
            <a:avLst>
              <a:gd name="adj1" fmla="val 7165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04C02B-D735-42B1-B9EB-0887D8018643}"/>
                  </a:ext>
                </a:extLst>
              </p:cNvPr>
              <p:cNvSpPr/>
              <p:nvPr/>
            </p:nvSpPr>
            <p:spPr>
              <a:xfrm>
                <a:off x="15048525" y="4153605"/>
                <a:ext cx="1902187" cy="61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04C02B-D735-42B1-B9EB-0887D8018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525" y="4153605"/>
                <a:ext cx="1902187" cy="611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E6F250-EF81-406D-88B2-F01C0E6C9DB4}"/>
                  </a:ext>
                </a:extLst>
              </p:cNvPr>
              <p:cNvSpPr/>
              <p:nvPr/>
            </p:nvSpPr>
            <p:spPr>
              <a:xfrm>
                <a:off x="18625175" y="4182875"/>
                <a:ext cx="1302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E6F250-EF81-406D-88B2-F01C0E6C9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5175" y="4182875"/>
                <a:ext cx="130208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143149-C06A-433F-BD91-8654BB6D05EF}"/>
                  </a:ext>
                </a:extLst>
              </p:cNvPr>
              <p:cNvSpPr/>
              <p:nvPr/>
            </p:nvSpPr>
            <p:spPr>
              <a:xfrm>
                <a:off x="17376166" y="4190522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143149-C06A-433F-BD91-8654BB6D0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6166" y="4190522"/>
                <a:ext cx="6046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E2F3D81-D225-4F7E-81D5-2565CD3A8DB9}"/>
                  </a:ext>
                </a:extLst>
              </p:cNvPr>
              <p:cNvSpPr/>
              <p:nvPr/>
            </p:nvSpPr>
            <p:spPr>
              <a:xfrm>
                <a:off x="12465728" y="4153605"/>
                <a:ext cx="22606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E2F3D81-D225-4F7E-81D5-2565CD3A8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5728" y="4153605"/>
                <a:ext cx="226061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857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E189C0-AE29-41CA-93EE-B7D3588C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798632-1B6D-4A2C-8CD5-519DB4B4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13</a:t>
            </a:fld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79241-7072-41B7-8E5E-B60059383BE4}"/>
              </a:ext>
            </a:extLst>
          </p:cNvPr>
          <p:cNvSpPr txBox="1"/>
          <p:nvPr/>
        </p:nvSpPr>
        <p:spPr>
          <a:xfrm>
            <a:off x="1749736" y="2764490"/>
            <a:ext cx="8976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Total reward = extrinsic reward + intrinsic reward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E6ACAE2-C456-48ED-9D91-7FD2AB0BBDAD}"/>
              </a:ext>
            </a:extLst>
          </p:cNvPr>
          <p:cNvSpPr/>
          <p:nvPr/>
        </p:nvSpPr>
        <p:spPr>
          <a:xfrm rot="5400000">
            <a:off x="5704122" y="2207553"/>
            <a:ext cx="459776" cy="2743200"/>
          </a:xfrm>
          <a:prstGeom prst="rightBrace">
            <a:avLst>
              <a:gd name="adj1" fmla="val 7165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D17C7FA-A4B8-4E2C-9414-8D5CCA96AA2F}"/>
              </a:ext>
            </a:extLst>
          </p:cNvPr>
          <p:cNvSpPr/>
          <p:nvPr/>
        </p:nvSpPr>
        <p:spPr>
          <a:xfrm rot="5400000">
            <a:off x="8980722" y="2283753"/>
            <a:ext cx="459776" cy="2590800"/>
          </a:xfrm>
          <a:prstGeom prst="rightBrace">
            <a:avLst>
              <a:gd name="adj1" fmla="val 7165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04C02B-D735-42B1-B9EB-0887D8018643}"/>
                  </a:ext>
                </a:extLst>
              </p:cNvPr>
              <p:cNvSpPr/>
              <p:nvPr/>
            </p:nvSpPr>
            <p:spPr>
              <a:xfrm>
                <a:off x="4982916" y="4073870"/>
                <a:ext cx="1902187" cy="61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04C02B-D735-42B1-B9EB-0887D8018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16" y="4073870"/>
                <a:ext cx="1902187" cy="611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E6F250-EF81-406D-88B2-F01C0E6C9DB4}"/>
                  </a:ext>
                </a:extLst>
              </p:cNvPr>
              <p:cNvSpPr/>
              <p:nvPr/>
            </p:nvSpPr>
            <p:spPr>
              <a:xfrm>
                <a:off x="8559566" y="4103140"/>
                <a:ext cx="1302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E6F250-EF81-406D-88B2-F01C0E6C9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566" y="4103140"/>
                <a:ext cx="130208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143149-C06A-433F-BD91-8654BB6D05EF}"/>
                  </a:ext>
                </a:extLst>
              </p:cNvPr>
              <p:cNvSpPr/>
              <p:nvPr/>
            </p:nvSpPr>
            <p:spPr>
              <a:xfrm>
                <a:off x="7310557" y="4110787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143149-C06A-433F-BD91-8654BB6D0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557" y="4110787"/>
                <a:ext cx="6046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E2F3D81-D225-4F7E-81D5-2565CD3A8DB9}"/>
                  </a:ext>
                </a:extLst>
              </p:cNvPr>
              <p:cNvSpPr/>
              <p:nvPr/>
            </p:nvSpPr>
            <p:spPr>
              <a:xfrm>
                <a:off x="2400119" y="4073870"/>
                <a:ext cx="22606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E2F3D81-D225-4F7E-81D5-2565CD3A8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119" y="4073870"/>
                <a:ext cx="226061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6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90C068-3996-46B9-BA67-F998C39A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6419" y="2483685"/>
            <a:ext cx="2374963" cy="45977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Retrospective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69C3E8-0C1F-4449-920B-8DBC092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93226"/>
            <a:ext cx="11537950" cy="564014"/>
          </a:xfrm>
        </p:spPr>
        <p:txBody>
          <a:bodyPr/>
          <a:lstStyle/>
          <a:p>
            <a:r>
              <a:rPr lang="en-US" dirty="0"/>
              <a:t>Reward aggregation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850D56-F7EE-439D-90F2-19C3927C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14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3E45A-9717-4539-9879-F0B1A32E70DC}"/>
              </a:ext>
            </a:extLst>
          </p:cNvPr>
          <p:cNvSpPr/>
          <p:nvPr/>
        </p:nvSpPr>
        <p:spPr>
          <a:xfrm>
            <a:off x="13313904" y="4244005"/>
            <a:ext cx="5542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</a:pPr>
            <a:r>
              <a:rPr lang="en-US" dirty="0"/>
              <a:t>Estimate if other agents will get reward in near future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435196-D46A-4A9E-9FE3-B0CBCDDEAC8E}"/>
              </a:ext>
            </a:extLst>
          </p:cNvPr>
          <p:cNvSpPr/>
          <p:nvPr/>
        </p:nvSpPr>
        <p:spPr>
          <a:xfrm>
            <a:off x="3063478" y="3337511"/>
            <a:ext cx="605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ym typeface="Wingdings" panose="05000000000000000000" pitchFamily="2" charset="2"/>
              </a:rPr>
              <a:t>Rewards may not be aligned in time</a:t>
            </a:r>
            <a:endParaRPr lang="en-US" sz="2800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CE63A0C7-C223-4188-A835-416F87BC0EC9}"/>
              </a:ext>
            </a:extLst>
          </p:cNvPr>
          <p:cNvSpPr/>
          <p:nvPr/>
        </p:nvSpPr>
        <p:spPr>
          <a:xfrm>
            <a:off x="12511068" y="2350181"/>
            <a:ext cx="685800" cy="2362200"/>
          </a:xfrm>
          <a:prstGeom prst="leftBrace">
            <a:avLst>
              <a:gd name="adj1" fmla="val 54894"/>
              <a:gd name="adj2" fmla="val 50000"/>
            </a:avLst>
          </a:prstGeom>
          <a:ln w="12700" cap="sq">
            <a:solidFill>
              <a:schemeClr val="tx1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43DB66-04C2-4854-8F45-699440813FC6}"/>
              </a:ext>
            </a:extLst>
          </p:cNvPr>
          <p:cNvSpPr/>
          <p:nvPr/>
        </p:nvSpPr>
        <p:spPr>
          <a:xfrm>
            <a:off x="13313904" y="2807216"/>
            <a:ext cx="6096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Check if other agents received a reward in the recent past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D79D06-AC78-4F87-8671-32C9B837130C}"/>
              </a:ext>
            </a:extLst>
          </p:cNvPr>
          <p:cNvSpPr/>
          <p:nvPr/>
        </p:nvSpPr>
        <p:spPr>
          <a:xfrm>
            <a:off x="13313682" y="3868738"/>
            <a:ext cx="1993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Prospective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164135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90C068-3996-46B9-BA67-F998C39A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713" y="2390042"/>
            <a:ext cx="2374963" cy="45977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Retrospective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69C3E8-0C1F-4449-920B-8DBC092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93226"/>
            <a:ext cx="11537950" cy="564014"/>
          </a:xfrm>
        </p:spPr>
        <p:txBody>
          <a:bodyPr/>
          <a:lstStyle/>
          <a:p>
            <a:r>
              <a:rPr lang="en-US" dirty="0"/>
              <a:t>Reward aggregation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850D56-F7EE-439D-90F2-19C3927C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15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3E45A-9717-4539-9879-F0B1A32E70DC}"/>
              </a:ext>
            </a:extLst>
          </p:cNvPr>
          <p:cNvSpPr/>
          <p:nvPr/>
        </p:nvSpPr>
        <p:spPr>
          <a:xfrm>
            <a:off x="5627198" y="4150362"/>
            <a:ext cx="5542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</a:pPr>
            <a:r>
              <a:rPr lang="en-US" dirty="0"/>
              <a:t>Estimate if other agents will get reward in near future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435196-D46A-4A9E-9FE3-B0CBCDDEAC8E}"/>
              </a:ext>
            </a:extLst>
          </p:cNvPr>
          <p:cNvSpPr/>
          <p:nvPr/>
        </p:nvSpPr>
        <p:spPr>
          <a:xfrm>
            <a:off x="473818" y="3228945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ym typeface="Wingdings" panose="05000000000000000000" pitchFamily="2" charset="2"/>
              </a:rPr>
              <a:t>Rewards may not be aligned in time</a:t>
            </a:r>
            <a:endParaRPr lang="en-US" sz="2000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CE63A0C7-C223-4188-A835-416F87BC0EC9}"/>
              </a:ext>
            </a:extLst>
          </p:cNvPr>
          <p:cNvSpPr/>
          <p:nvPr/>
        </p:nvSpPr>
        <p:spPr>
          <a:xfrm>
            <a:off x="4824362" y="2256538"/>
            <a:ext cx="685800" cy="2362200"/>
          </a:xfrm>
          <a:prstGeom prst="leftBrace">
            <a:avLst>
              <a:gd name="adj1" fmla="val 54894"/>
              <a:gd name="adj2" fmla="val 50000"/>
            </a:avLst>
          </a:prstGeom>
          <a:ln w="12700" cap="sq">
            <a:solidFill>
              <a:schemeClr val="tx1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43DB66-04C2-4854-8F45-699440813FC6}"/>
              </a:ext>
            </a:extLst>
          </p:cNvPr>
          <p:cNvSpPr/>
          <p:nvPr/>
        </p:nvSpPr>
        <p:spPr>
          <a:xfrm>
            <a:off x="5627198" y="2713573"/>
            <a:ext cx="6096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Check if other agents received a reward in the recent past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D79D06-AC78-4F87-8671-32C9B837130C}"/>
              </a:ext>
            </a:extLst>
          </p:cNvPr>
          <p:cNvSpPr/>
          <p:nvPr/>
        </p:nvSpPr>
        <p:spPr>
          <a:xfrm>
            <a:off x="5626976" y="3775095"/>
            <a:ext cx="1993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Prospective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652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F1CBEF-8B64-4578-A9D6-A4DCAEE3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24" y="1792261"/>
            <a:ext cx="11537950" cy="4764584"/>
          </a:xfrm>
        </p:spPr>
        <p:txBody>
          <a:bodyPr/>
          <a:lstStyle/>
          <a:p>
            <a:r>
              <a:rPr lang="en-US" dirty="0"/>
              <a:t>Population of 50 agents </a:t>
            </a:r>
          </a:p>
          <a:p>
            <a:r>
              <a:rPr lang="en-US" dirty="0"/>
              <a:t>500 arenas running in parallel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Sampling:</a:t>
            </a:r>
          </a:p>
          <a:p>
            <a:pPr lvl="1"/>
            <a:r>
              <a:rPr lang="en-US" dirty="0"/>
              <a:t>Random matchmaking</a:t>
            </a:r>
          </a:p>
          <a:p>
            <a:pPr lvl="1"/>
            <a:r>
              <a:rPr lang="en-US" dirty="0"/>
              <a:t>Assortative matchmaking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4F1AAC-DAAC-4799-A3C0-6BC242F6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B89B-5410-4D4C-BFB4-85DD08D0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16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16400-9AE4-4710-9867-FFC17B03C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605" y="1157240"/>
            <a:ext cx="5968906" cy="46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5017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2BE99-894A-4103-AFF9-3BE1BC96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17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3362A6-16F4-4156-BF47-A3FAB8552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0619" y="1764770"/>
            <a:ext cx="3785464" cy="332845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158369-D7D4-41C4-9337-0ECE64D3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Matchmaking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3AC36-8707-4FB4-BDBA-F7FF973F4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444" y="1764770"/>
            <a:ext cx="5530492" cy="3190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2E8FE-CD13-4F27-9C25-56A5A9DD4D96}"/>
              </a:ext>
            </a:extLst>
          </p:cNvPr>
          <p:cNvSpPr txBox="1"/>
          <p:nvPr/>
        </p:nvSpPr>
        <p:spPr>
          <a:xfrm>
            <a:off x="1521619" y="536576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matchmaking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A8FB8-6A32-4B0B-BC9F-7B50510F8053}"/>
              </a:ext>
            </a:extLst>
          </p:cNvPr>
          <p:cNvSpPr txBox="1"/>
          <p:nvPr/>
        </p:nvSpPr>
        <p:spPr>
          <a:xfrm>
            <a:off x="7370783" y="5365769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Assortative matchmaking</a:t>
            </a:r>
          </a:p>
        </p:txBody>
      </p:sp>
    </p:spTree>
    <p:extLst>
      <p:ext uri="{BB962C8B-B14F-4D97-AF65-F5344CB8AC3E}">
        <p14:creationId xmlns:p14="http://schemas.microsoft.com/office/powerpoint/2010/main" val="129877512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42D88-FDEC-4FF1-A554-5524668D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18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6BE5EC-F843-4E19-8EEA-A09839E3B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4249" y="1701800"/>
            <a:ext cx="9217151" cy="38862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FCD86D9-E79C-45E5-8EA7-B2716A74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reward network</a:t>
            </a:r>
          </a:p>
        </p:txBody>
      </p:sp>
    </p:spTree>
    <p:extLst>
      <p:ext uri="{BB962C8B-B14F-4D97-AF65-F5344CB8AC3E}">
        <p14:creationId xmlns:p14="http://schemas.microsoft.com/office/powerpoint/2010/main" val="198879298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1FFF6-2C1B-45F6-B6B2-D48A050E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4D5F09-D597-4899-9C3D-259BC987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Cleanup</a:t>
            </a:r>
          </a:p>
        </p:txBody>
      </p:sp>
      <p:pic>
        <p:nvPicPr>
          <p:cNvPr id="8" name="Online Media 7" title="Cleanup task">
            <a:hlinkClick r:id="" action="ppaction://media"/>
            <a:extLst>
              <a:ext uri="{FF2B5EF4-FFF2-40B4-BE49-F238E27FC236}">
                <a16:creationId xmlns:a16="http://schemas.microsoft.com/office/drawing/2014/main" id="{86E19851-D251-4E37-99AE-BCA4E951DA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3619" y="1274028"/>
            <a:ext cx="7030244" cy="52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39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370070-51C1-425D-9607-78DAD79B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021" y="2382831"/>
            <a:ext cx="7116781" cy="564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Conflict between individual and collective interests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A6391A-AB4F-4A13-9AAF-7E2D4850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386" y="1717561"/>
            <a:ext cx="3914053" cy="564014"/>
          </a:xfrm>
        </p:spPr>
        <p:txBody>
          <a:bodyPr/>
          <a:lstStyle/>
          <a:p>
            <a:r>
              <a:rPr lang="en-US" dirty="0"/>
              <a:t>Social Dilemmas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B086DD-7B48-491F-B9AD-6F55D0AEB975}"/>
              </a:ext>
            </a:extLst>
          </p:cNvPr>
          <p:cNvSpPr txBox="1">
            <a:spLocks/>
          </p:cNvSpPr>
          <p:nvPr/>
        </p:nvSpPr>
        <p:spPr>
          <a:xfrm>
            <a:off x="3351213" y="4678169"/>
            <a:ext cx="5486400" cy="56401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Current decisions affect future options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b="1" dirty="0"/>
          </a:p>
          <a:p>
            <a:pPr marL="0" indent="0"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FF31221D-753A-4B0A-8316-2DDF885B22B5}"/>
              </a:ext>
            </a:extLst>
          </p:cNvPr>
          <p:cNvSpPr txBox="1">
            <a:spLocks/>
          </p:cNvSpPr>
          <p:nvPr/>
        </p:nvSpPr>
        <p:spPr bwMode="gray">
          <a:xfrm>
            <a:off x="3885407" y="3982008"/>
            <a:ext cx="4419600" cy="564014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Intertemporal Choice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A37353-9945-47B4-9625-A5995F76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</a:t>
            </a:fld>
            <a:endParaRPr lang="en-GB" dirty="0"/>
          </a:p>
        </p:txBody>
      </p:sp>
      <p:pic>
        <p:nvPicPr>
          <p:cNvPr id="12" name="Graphic 11" descr="Confused face with no fill">
            <a:extLst>
              <a:ext uri="{FF2B5EF4-FFF2-40B4-BE49-F238E27FC236}">
                <a16:creationId xmlns:a16="http://schemas.microsoft.com/office/drawing/2014/main" id="{0256A6CD-FEC3-48BB-99A4-3AEE86866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91986" y="2576698"/>
            <a:ext cx="1015555" cy="1015555"/>
          </a:xfrm>
          <a:prstGeom prst="rect">
            <a:avLst/>
          </a:prstGeom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8494AFF3-1021-478C-B362-D2D34508CC9B}"/>
              </a:ext>
            </a:extLst>
          </p:cNvPr>
          <p:cNvSpPr/>
          <p:nvPr/>
        </p:nvSpPr>
        <p:spPr>
          <a:xfrm>
            <a:off x="12305343" y="1704754"/>
            <a:ext cx="1524000" cy="3718183"/>
          </a:xfrm>
          <a:prstGeom prst="rightBrace">
            <a:avLst>
              <a:gd name="adj1" fmla="val 47994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0DCE65B9-D5F6-4575-B061-6BBF446C3B84}"/>
              </a:ext>
            </a:extLst>
          </p:cNvPr>
          <p:cNvSpPr txBox="1">
            <a:spLocks/>
          </p:cNvSpPr>
          <p:nvPr/>
        </p:nvSpPr>
        <p:spPr bwMode="gray">
          <a:xfrm>
            <a:off x="13829343" y="609600"/>
            <a:ext cx="7281532" cy="564014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Intertemporal Social Dilemma (ISD)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087BB41-82B3-44FA-932A-BA0AF798CD5D}"/>
              </a:ext>
            </a:extLst>
          </p:cNvPr>
          <p:cNvSpPr/>
          <p:nvPr/>
        </p:nvSpPr>
        <p:spPr>
          <a:xfrm>
            <a:off x="15268822" y="4039295"/>
            <a:ext cx="1697544" cy="324408"/>
          </a:xfrm>
          <a:prstGeom prst="rightArrow">
            <a:avLst>
              <a:gd name="adj1" fmla="val 2651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19CB12-F7F2-4C15-9F0B-0A5A8D38C3EC}"/>
              </a:ext>
            </a:extLst>
          </p:cNvPr>
          <p:cNvSpPr txBox="1"/>
          <p:nvPr/>
        </p:nvSpPr>
        <p:spPr>
          <a:xfrm>
            <a:off x="17093223" y="4016833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pic>
        <p:nvPicPr>
          <p:cNvPr id="18" name="Graphic 17" descr="Smiling face with no fill">
            <a:extLst>
              <a:ext uri="{FF2B5EF4-FFF2-40B4-BE49-F238E27FC236}">
                <a16:creationId xmlns:a16="http://schemas.microsoft.com/office/drawing/2014/main" id="{B4BC9BC7-9229-4B7D-A3D0-C5BA7E163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66364" y="2551076"/>
            <a:ext cx="1066800" cy="1066800"/>
          </a:xfrm>
          <a:prstGeom prst="rect">
            <a:avLst/>
          </a:prstGeom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BDB5696E-C71A-42FA-968B-45545493AEE2}"/>
              </a:ext>
            </a:extLst>
          </p:cNvPr>
          <p:cNvSpPr/>
          <p:nvPr/>
        </p:nvSpPr>
        <p:spPr>
          <a:xfrm>
            <a:off x="15333684" y="1849263"/>
            <a:ext cx="1130523" cy="701812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 am selfish</a:t>
            </a:r>
          </a:p>
        </p:txBody>
      </p:sp>
      <p:pic>
        <p:nvPicPr>
          <p:cNvPr id="20" name="Graphic 19" descr="Confused face with no fill">
            <a:extLst>
              <a:ext uri="{FF2B5EF4-FFF2-40B4-BE49-F238E27FC236}">
                <a16:creationId xmlns:a16="http://schemas.microsoft.com/office/drawing/2014/main" id="{63BB2617-6D85-4272-ADC6-5B908D5F1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91986" y="4774644"/>
            <a:ext cx="576835" cy="576835"/>
          </a:xfrm>
          <a:prstGeom prst="rect">
            <a:avLst/>
          </a:prstGeom>
        </p:spPr>
      </p:pic>
      <p:pic>
        <p:nvPicPr>
          <p:cNvPr id="21" name="Graphic 20" descr="Confused face with no fill">
            <a:extLst>
              <a:ext uri="{FF2B5EF4-FFF2-40B4-BE49-F238E27FC236}">
                <a16:creationId xmlns:a16="http://schemas.microsoft.com/office/drawing/2014/main" id="{63AC00C6-01BB-472B-A11C-0ED81AB4A8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09315" y="4948412"/>
            <a:ext cx="576835" cy="576835"/>
          </a:xfrm>
          <a:prstGeom prst="rect">
            <a:avLst/>
          </a:prstGeom>
        </p:spPr>
      </p:pic>
      <p:pic>
        <p:nvPicPr>
          <p:cNvPr id="22" name="Graphic 21" descr="Confused face with no fill">
            <a:extLst>
              <a:ext uri="{FF2B5EF4-FFF2-40B4-BE49-F238E27FC236}">
                <a16:creationId xmlns:a16="http://schemas.microsoft.com/office/drawing/2014/main" id="{E032C6D7-1506-4B4F-A815-A276A5F35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980403" y="5321647"/>
            <a:ext cx="576835" cy="576835"/>
          </a:xfrm>
          <a:prstGeom prst="rect">
            <a:avLst/>
          </a:prstGeom>
        </p:spPr>
      </p:pic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813E945A-5124-4DC3-A547-2EEEF49CACA4}"/>
              </a:ext>
            </a:extLst>
          </p:cNvPr>
          <p:cNvSpPr/>
          <p:nvPr/>
        </p:nvSpPr>
        <p:spPr>
          <a:xfrm>
            <a:off x="14985165" y="3692743"/>
            <a:ext cx="457200" cy="982168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25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F3231-9DE0-4503-BEE4-FFEC69E9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7B5CC2-117C-450B-8351-4DFFE6A7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Harvest</a:t>
            </a:r>
          </a:p>
        </p:txBody>
      </p:sp>
      <p:pic>
        <p:nvPicPr>
          <p:cNvPr id="5" name="Online Media 4" title="Harvest task">
            <a:hlinkClick r:id="" action="ppaction://media"/>
            <a:extLst>
              <a:ext uri="{FF2B5EF4-FFF2-40B4-BE49-F238E27FC236}">
                <a16:creationId xmlns:a16="http://schemas.microsoft.com/office/drawing/2014/main" id="{69E48E10-FFAE-40E6-AEA9-753F71F9A06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50949" y="1380786"/>
            <a:ext cx="6883751" cy="51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744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68E74-A039-4E71-9DFC-5FF6BD31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Random vs Assortative (retrospective)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9640D-0D95-4BB9-8DCE-BC10C013B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"/>
          <a:stretch/>
        </p:blipFill>
        <p:spPr>
          <a:xfrm>
            <a:off x="861853" y="1904183"/>
            <a:ext cx="10465119" cy="36576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755C25-8BBA-4194-9DA3-80823011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B84B0-4FB0-43A4-9E6B-45394A58FE49}"/>
              </a:ext>
            </a:extLst>
          </p:cNvPr>
          <p:cNvSpPr txBox="1"/>
          <p:nvPr/>
        </p:nvSpPr>
        <p:spPr>
          <a:xfrm>
            <a:off x="2895231" y="153053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Cleanup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5A09F-4C81-4AE4-992F-6A3ECA7197A6}"/>
              </a:ext>
            </a:extLst>
          </p:cNvPr>
          <p:cNvSpPr txBox="1"/>
          <p:nvPr/>
        </p:nvSpPr>
        <p:spPr>
          <a:xfrm>
            <a:off x="8484827" y="149827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Harvest</a:t>
            </a:r>
          </a:p>
        </p:txBody>
      </p:sp>
    </p:spTree>
    <p:extLst>
      <p:ext uri="{BB962C8B-B14F-4D97-AF65-F5344CB8AC3E}">
        <p14:creationId xmlns:p14="http://schemas.microsoft.com/office/powerpoint/2010/main" val="185412367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D558D-72CA-4176-AA70-9C91F5EA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B26D728-2E9C-48F8-BC3A-170154E5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Retrospective vs. Prospective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821AEE-1696-4A39-90FC-1AFEA3437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78" y="1904183"/>
            <a:ext cx="10640293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39F24C-2E0F-4A04-AD3E-DB2289FC3CD3}"/>
              </a:ext>
            </a:extLst>
          </p:cNvPr>
          <p:cNvSpPr txBox="1"/>
          <p:nvPr/>
        </p:nvSpPr>
        <p:spPr>
          <a:xfrm>
            <a:off x="2895231" y="153053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Cleanup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A0331-1339-4CA0-B225-91030AB429F9}"/>
              </a:ext>
            </a:extLst>
          </p:cNvPr>
          <p:cNvSpPr txBox="1"/>
          <p:nvPr/>
        </p:nvSpPr>
        <p:spPr>
          <a:xfrm>
            <a:off x="8484827" y="149827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Harvest</a:t>
            </a:r>
          </a:p>
        </p:txBody>
      </p:sp>
    </p:spTree>
    <p:extLst>
      <p:ext uri="{BB962C8B-B14F-4D97-AF65-F5344CB8AC3E}">
        <p14:creationId xmlns:p14="http://schemas.microsoft.com/office/powerpoint/2010/main" val="177899578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9DBDF-C534-468A-B912-62ADF560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319C07-CB9E-4D91-86B1-2BDC168E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Equality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1F294-26E1-4F28-BA94-D18032E8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0" y="2209800"/>
            <a:ext cx="11172846" cy="3466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9291ED-A5CF-43BD-ACC4-2F8DAB11B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865" y="-24419"/>
            <a:ext cx="3391373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1587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395392-A124-43C9-8827-E7074A9A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Tagging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0F35CD-6D27-4683-B1C1-FBD0E6B5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24</a:t>
            </a:fld>
            <a:endParaRPr lang="en-GB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28DBC6B-C7F2-4E16-92ED-C52F7146D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4" y="2286000"/>
            <a:ext cx="11153758" cy="3369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F1F828-0480-41E3-A485-41D0253076DE}"/>
              </a:ext>
            </a:extLst>
          </p:cNvPr>
          <p:cNvSpPr txBox="1"/>
          <p:nvPr/>
        </p:nvSpPr>
        <p:spPr>
          <a:xfrm>
            <a:off x="2863172" y="186760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Cleanup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7B2FAD-083E-4701-A6FC-378406549D33}"/>
              </a:ext>
            </a:extLst>
          </p:cNvPr>
          <p:cNvSpPr txBox="1"/>
          <p:nvPr/>
        </p:nvSpPr>
        <p:spPr>
          <a:xfrm>
            <a:off x="8802129" y="186760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Harvest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F270F-38A2-49B7-A438-AFFEFD502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865" y="-24419"/>
            <a:ext cx="3391373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5374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6F6EDB-CFE6-4A8B-93D2-0BE6C767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406107"/>
            <a:ext cx="11656516" cy="4597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Examined if intrinsic rewards based on other agents enables cooperation evolve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324BB6-3D06-411D-B2CF-51B5BFE8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93226"/>
            <a:ext cx="11537950" cy="564014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607D6A-5907-4C91-84C2-C090D7BE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25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003AC4-4D42-402D-93D7-9A34877B401C}"/>
              </a:ext>
            </a:extLst>
          </p:cNvPr>
          <p:cNvSpPr/>
          <p:nvPr/>
        </p:nvSpPr>
        <p:spPr>
          <a:xfrm>
            <a:off x="323850" y="3060494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 Assortative matchmaking sufficient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sz="20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 Shared reward networks approach more robust</a:t>
            </a:r>
          </a:p>
        </p:txBody>
      </p:sp>
    </p:spTree>
    <p:extLst>
      <p:ext uri="{BB962C8B-B14F-4D97-AF65-F5344CB8AC3E}">
        <p14:creationId xmlns:p14="http://schemas.microsoft.com/office/powerpoint/2010/main" val="205642430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083718-E5FA-4BE5-8D3C-885C3E27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19" y="2101529"/>
            <a:ext cx="10210800" cy="1327471"/>
          </a:xfrm>
        </p:spPr>
        <p:txBody>
          <a:bodyPr/>
          <a:lstStyle/>
          <a:p>
            <a:r>
              <a:rPr lang="en-US" dirty="0"/>
              <a:t>Human-level performance in first-person multiplayer games with population-based deep reinforcement learning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B8C40-14A0-4B39-9CC8-2CD0E9E03C8D}"/>
              </a:ext>
            </a:extLst>
          </p:cNvPr>
          <p:cNvSpPr txBox="1"/>
          <p:nvPr/>
        </p:nvSpPr>
        <p:spPr>
          <a:xfrm>
            <a:off x="965394" y="3733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Jaderberg</a:t>
            </a:r>
            <a:r>
              <a:rPr lang="en-US" dirty="0"/>
              <a:t>, Max, et al. (2018)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7C5100-8AF2-4806-BE23-C0BFE233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93341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0684FA-BBA6-4F14-9ABA-3219DA55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465" y="2971800"/>
            <a:ext cx="9493895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They show for the first time, that an agent can achieve human-level performance in a popular 3D </a:t>
            </a:r>
            <a:r>
              <a:rPr lang="en-US" b="1" dirty="0"/>
              <a:t>team </a:t>
            </a:r>
            <a:r>
              <a:rPr lang="en-US" dirty="0"/>
              <a:t>based first-person video game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F356D9-B4B5-4ADE-BA7D-C3B9D96C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533CE9-9EB5-4536-B8F5-CD43974F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7488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F07D32-413D-4377-B23A-57948DEB0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190" y="3078614"/>
            <a:ext cx="10402446" cy="914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ym typeface="Wingdings" panose="05000000000000000000" pitchFamily="2" charset="2"/>
              </a:rPr>
              <a:t>Goal: </a:t>
            </a:r>
            <a:r>
              <a:rPr lang="en-US" sz="2800" dirty="0">
                <a:sym typeface="Wingdings" panose="05000000000000000000" pitchFamily="2" charset="2"/>
              </a:rPr>
              <a:t>Score as many as possible flag captures within 5 minutes</a:t>
            </a:r>
          </a:p>
          <a:p>
            <a:pPr marL="361950" lvl="1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D96FE1-E150-4C9F-B3A4-BCC3380D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Quake III – Capture the Flag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52B22C-23A0-4007-9263-F20BD052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75887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F1E85-7F47-4AB8-A3A8-94872F92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29</a:t>
            </a:fld>
            <a:endParaRPr lang="en-GB" dirty="0"/>
          </a:p>
        </p:txBody>
      </p:sp>
      <p:pic>
        <p:nvPicPr>
          <p:cNvPr id="4" name="Online Media 3" title="Capture the Flag: tutorial">
            <a:hlinkClick r:id="" action="ppaction://media"/>
            <a:extLst>
              <a:ext uri="{FF2B5EF4-FFF2-40B4-BE49-F238E27FC236}">
                <a16:creationId xmlns:a16="http://schemas.microsoft.com/office/drawing/2014/main" id="{98E8E8FA-A63C-4AB5-9587-445EB6D8DCB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885" y="32657"/>
            <a:ext cx="11985468" cy="67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6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370070-51C1-425D-9607-78DAD79B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77" y="2382831"/>
            <a:ext cx="7116781" cy="564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Conflict between individual and collective interests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A6391A-AB4F-4A13-9AAF-7E2D4850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842" y="1717561"/>
            <a:ext cx="3914053" cy="564014"/>
          </a:xfrm>
        </p:spPr>
        <p:txBody>
          <a:bodyPr/>
          <a:lstStyle/>
          <a:p>
            <a:r>
              <a:rPr lang="en-US" dirty="0"/>
              <a:t>Social Dilemmas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B086DD-7B48-491F-B9AD-6F55D0AEB975}"/>
              </a:ext>
            </a:extLst>
          </p:cNvPr>
          <p:cNvSpPr txBox="1">
            <a:spLocks/>
          </p:cNvSpPr>
          <p:nvPr/>
        </p:nvSpPr>
        <p:spPr>
          <a:xfrm>
            <a:off x="1504669" y="4678169"/>
            <a:ext cx="5486400" cy="56401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Current decisions affect future options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b="1" dirty="0"/>
          </a:p>
          <a:p>
            <a:pPr marL="0" indent="0"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FF31221D-753A-4B0A-8316-2DDF885B22B5}"/>
              </a:ext>
            </a:extLst>
          </p:cNvPr>
          <p:cNvSpPr txBox="1">
            <a:spLocks/>
          </p:cNvSpPr>
          <p:nvPr/>
        </p:nvSpPr>
        <p:spPr bwMode="gray">
          <a:xfrm>
            <a:off x="2038863" y="3982008"/>
            <a:ext cx="4419600" cy="564014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Intertemporal Choice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A37353-9945-47B4-9625-A5995F76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</a:t>
            </a:fld>
            <a:endParaRPr lang="en-GB" dirty="0"/>
          </a:p>
        </p:txBody>
      </p:sp>
      <p:pic>
        <p:nvPicPr>
          <p:cNvPr id="12" name="Graphic 11" descr="Confused face with no fill">
            <a:extLst>
              <a:ext uri="{FF2B5EF4-FFF2-40B4-BE49-F238E27FC236}">
                <a16:creationId xmlns:a16="http://schemas.microsoft.com/office/drawing/2014/main" id="{0256A6CD-FEC3-48BB-99A4-3AEE86866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91986" y="2576698"/>
            <a:ext cx="1015555" cy="1015555"/>
          </a:xfrm>
          <a:prstGeom prst="rect">
            <a:avLst/>
          </a:prstGeom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8494AFF3-1021-478C-B362-D2D34508CC9B}"/>
              </a:ext>
            </a:extLst>
          </p:cNvPr>
          <p:cNvSpPr/>
          <p:nvPr/>
        </p:nvSpPr>
        <p:spPr>
          <a:xfrm>
            <a:off x="9123531" y="1633296"/>
            <a:ext cx="1524000" cy="3718183"/>
          </a:xfrm>
          <a:prstGeom prst="rightBrace">
            <a:avLst>
              <a:gd name="adj1" fmla="val 47994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0DCE65B9-D5F6-4575-B061-6BBF446C3B84}"/>
              </a:ext>
            </a:extLst>
          </p:cNvPr>
          <p:cNvSpPr txBox="1">
            <a:spLocks/>
          </p:cNvSpPr>
          <p:nvPr/>
        </p:nvSpPr>
        <p:spPr bwMode="gray">
          <a:xfrm>
            <a:off x="13829343" y="609600"/>
            <a:ext cx="7281532" cy="564014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Intertemporal Social Dilemma (ISD)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087BB41-82B3-44FA-932A-BA0AF798CD5D}"/>
              </a:ext>
            </a:extLst>
          </p:cNvPr>
          <p:cNvSpPr/>
          <p:nvPr/>
        </p:nvSpPr>
        <p:spPr>
          <a:xfrm>
            <a:off x="15268822" y="4039295"/>
            <a:ext cx="1697544" cy="324408"/>
          </a:xfrm>
          <a:prstGeom prst="rightArrow">
            <a:avLst>
              <a:gd name="adj1" fmla="val 2651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19CB12-F7F2-4C15-9F0B-0A5A8D38C3EC}"/>
              </a:ext>
            </a:extLst>
          </p:cNvPr>
          <p:cNvSpPr txBox="1"/>
          <p:nvPr/>
        </p:nvSpPr>
        <p:spPr>
          <a:xfrm>
            <a:off x="17093223" y="4016833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pic>
        <p:nvPicPr>
          <p:cNvPr id="18" name="Graphic 17" descr="Smiling face with no fill">
            <a:extLst>
              <a:ext uri="{FF2B5EF4-FFF2-40B4-BE49-F238E27FC236}">
                <a16:creationId xmlns:a16="http://schemas.microsoft.com/office/drawing/2014/main" id="{B4BC9BC7-9229-4B7D-A3D0-C5BA7E163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66364" y="2551076"/>
            <a:ext cx="1066800" cy="1066800"/>
          </a:xfrm>
          <a:prstGeom prst="rect">
            <a:avLst/>
          </a:prstGeom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BDB5696E-C71A-42FA-968B-45545493AEE2}"/>
              </a:ext>
            </a:extLst>
          </p:cNvPr>
          <p:cNvSpPr/>
          <p:nvPr/>
        </p:nvSpPr>
        <p:spPr>
          <a:xfrm>
            <a:off x="15333684" y="1849263"/>
            <a:ext cx="1130523" cy="701812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 am selfish</a:t>
            </a:r>
          </a:p>
        </p:txBody>
      </p:sp>
      <p:pic>
        <p:nvPicPr>
          <p:cNvPr id="20" name="Graphic 19" descr="Confused face with no fill">
            <a:extLst>
              <a:ext uri="{FF2B5EF4-FFF2-40B4-BE49-F238E27FC236}">
                <a16:creationId xmlns:a16="http://schemas.microsoft.com/office/drawing/2014/main" id="{63BB2617-6D85-4272-ADC6-5B908D5F1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91986" y="4774644"/>
            <a:ext cx="576835" cy="576835"/>
          </a:xfrm>
          <a:prstGeom prst="rect">
            <a:avLst/>
          </a:prstGeom>
        </p:spPr>
      </p:pic>
      <p:pic>
        <p:nvPicPr>
          <p:cNvPr id="21" name="Graphic 20" descr="Confused face with no fill">
            <a:extLst>
              <a:ext uri="{FF2B5EF4-FFF2-40B4-BE49-F238E27FC236}">
                <a16:creationId xmlns:a16="http://schemas.microsoft.com/office/drawing/2014/main" id="{63AC00C6-01BB-472B-A11C-0ED81AB4A8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09315" y="4948412"/>
            <a:ext cx="576835" cy="576835"/>
          </a:xfrm>
          <a:prstGeom prst="rect">
            <a:avLst/>
          </a:prstGeom>
        </p:spPr>
      </p:pic>
      <p:pic>
        <p:nvPicPr>
          <p:cNvPr id="22" name="Graphic 21" descr="Confused face with no fill">
            <a:extLst>
              <a:ext uri="{FF2B5EF4-FFF2-40B4-BE49-F238E27FC236}">
                <a16:creationId xmlns:a16="http://schemas.microsoft.com/office/drawing/2014/main" id="{E032C6D7-1506-4B4F-A815-A276A5F35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980403" y="5321647"/>
            <a:ext cx="576835" cy="576835"/>
          </a:xfrm>
          <a:prstGeom prst="rect">
            <a:avLst/>
          </a:prstGeom>
        </p:spPr>
      </p:pic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813E945A-5124-4DC3-A547-2EEEF49CACA4}"/>
              </a:ext>
            </a:extLst>
          </p:cNvPr>
          <p:cNvSpPr/>
          <p:nvPr/>
        </p:nvSpPr>
        <p:spPr>
          <a:xfrm>
            <a:off x="14985165" y="3692743"/>
            <a:ext cx="457200" cy="982168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00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1952C-0696-4C47-85B3-DE90FF2D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30</a:t>
            </a:fld>
            <a:endParaRPr lang="en-GB" dirty="0"/>
          </a:p>
        </p:txBody>
      </p:sp>
      <p:pic>
        <p:nvPicPr>
          <p:cNvPr id="2" name="Online Media 1" title="Capture the Flag: from pixels to actions">
            <a:hlinkClick r:id="" action="ppaction://media"/>
            <a:extLst>
              <a:ext uri="{FF2B5EF4-FFF2-40B4-BE49-F238E27FC236}">
                <a16:creationId xmlns:a16="http://schemas.microsoft.com/office/drawing/2014/main" id="{1141D720-A620-4A9E-BFCB-C292189AC0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819" y="0"/>
            <a:ext cx="11785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451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BCFBE-4E34-4A4A-99D4-9228C0F4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31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B4ABBC-3C64-4484-8802-56C3A161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93226"/>
            <a:ext cx="11537950" cy="564014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50972-3883-45C1-9E37-6E1CC66A6E04}"/>
              </a:ext>
            </a:extLst>
          </p:cNvPr>
          <p:cNvSpPr txBox="1"/>
          <p:nvPr/>
        </p:nvSpPr>
        <p:spPr>
          <a:xfrm>
            <a:off x="1827294" y="413086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RGB 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70251-5504-4C3D-88D0-E0776C912982}"/>
              </a:ext>
            </a:extLst>
          </p:cNvPr>
          <p:cNvSpPr txBox="1"/>
          <p:nvPr/>
        </p:nvSpPr>
        <p:spPr>
          <a:xfrm>
            <a:off x="5439032" y="422161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9A8D5-BFDD-483C-9EF8-A4C2F603316B}"/>
              </a:ext>
            </a:extLst>
          </p:cNvPr>
          <p:cNvSpPr txBox="1"/>
          <p:nvPr/>
        </p:nvSpPr>
        <p:spPr>
          <a:xfrm>
            <a:off x="7470522" y="166954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Game Points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68993-B736-4DCE-8319-A77F351B4FBB}"/>
              </a:ext>
            </a:extLst>
          </p:cNvPr>
          <p:cNvSpPr/>
          <p:nvPr/>
        </p:nvSpPr>
        <p:spPr>
          <a:xfrm>
            <a:off x="9064865" y="4221618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Game outcome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4E7F90-C87C-469D-A641-ECDD2FC13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419" y="2562893"/>
            <a:ext cx="1981200" cy="147795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679D54-C923-4D5B-87E9-DCF9216F2BAD}"/>
              </a:ext>
            </a:extLst>
          </p:cNvPr>
          <p:cNvSpPr/>
          <p:nvPr/>
        </p:nvSpPr>
        <p:spPr>
          <a:xfrm>
            <a:off x="3838832" y="2988256"/>
            <a:ext cx="1066800" cy="7281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ildergebnis für joystick icon">
            <a:hlinkClick r:id="rId4"/>
            <a:extLst>
              <a:ext uri="{FF2B5EF4-FFF2-40B4-BE49-F238E27FC236}">
                <a16:creationId xmlns:a16="http://schemas.microsoft.com/office/drawing/2014/main" id="{189965BC-0595-4DDC-AB2C-C86477E7D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82" y="3004216"/>
            <a:ext cx="1333500" cy="9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DC7C1E-B05D-48A4-B4EC-A0D9A4271B6A}"/>
                  </a:ext>
                </a:extLst>
              </p:cNvPr>
              <p:cNvSpPr txBox="1"/>
              <p:nvPr/>
            </p:nvSpPr>
            <p:spPr>
              <a:xfrm>
                <a:off x="4006843" y="2581548"/>
                <a:ext cx="7307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DC7C1E-B05D-48A4-B4EC-A0D9A4271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43" y="2581548"/>
                <a:ext cx="730777" cy="553998"/>
              </a:xfrm>
              <a:prstGeom prst="rect">
                <a:avLst/>
              </a:prstGeom>
              <a:blipFill>
                <a:blip r:embed="rId6"/>
                <a:stretch>
                  <a:fillRect l="-833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Down 25">
            <a:extLst>
              <a:ext uri="{FF2B5EF4-FFF2-40B4-BE49-F238E27FC236}">
                <a16:creationId xmlns:a16="http://schemas.microsoft.com/office/drawing/2014/main" id="{4DB87B58-2691-462A-B173-E84590680373}"/>
              </a:ext>
            </a:extLst>
          </p:cNvPr>
          <p:cNvSpPr/>
          <p:nvPr/>
        </p:nvSpPr>
        <p:spPr>
          <a:xfrm>
            <a:off x="8080122" y="2082106"/>
            <a:ext cx="228600" cy="76246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9946045B-E81E-4BAE-93D3-01641C3503AC}"/>
              </a:ext>
            </a:extLst>
          </p:cNvPr>
          <p:cNvSpPr/>
          <p:nvPr/>
        </p:nvSpPr>
        <p:spPr>
          <a:xfrm>
            <a:off x="7679402" y="3124917"/>
            <a:ext cx="1066800" cy="7281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65D7C1-D75B-4A25-96C6-C34A9D22AE85}"/>
              </a:ext>
            </a:extLst>
          </p:cNvPr>
          <p:cNvSpPr/>
          <p:nvPr/>
        </p:nvSpPr>
        <p:spPr>
          <a:xfrm>
            <a:off x="9233180" y="3263164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Reward</a:t>
            </a:r>
          </a:p>
        </p:txBody>
      </p:sp>
    </p:spTree>
    <p:extLst>
      <p:ext uri="{BB962C8B-B14F-4D97-AF65-F5344CB8AC3E}">
        <p14:creationId xmlns:p14="http://schemas.microsoft.com/office/powerpoint/2010/main" val="180167536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132B3F-1E20-4DBF-AD3F-B40B8947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034" y="2247900"/>
            <a:ext cx="7827169" cy="2362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Sparse and delayed game outcome reward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information about environment &amp; other agents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Cooperation crucial for winning</a:t>
            </a:r>
            <a:r>
              <a:rPr lang="en-US" dirty="0">
                <a:sym typeface="Wingdings" panose="05000000000000000000" pitchFamily="2" charset="2"/>
              </a:rPr>
              <a:t>	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032A2A-81EE-4B5A-B377-CB96A15B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E378B7-FD02-48E7-BEBB-7BBC9852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444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6A51DE-672B-4DB7-A94E-76290BBE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94" y="1828800"/>
            <a:ext cx="2838450" cy="564014"/>
          </a:xfrm>
        </p:spPr>
        <p:txBody>
          <a:bodyPr/>
          <a:lstStyle/>
          <a:p>
            <a:r>
              <a:rPr lang="en-US" sz="3600" dirty="0"/>
              <a:t>FTW Agent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609CF-341E-42E4-969D-ECC234F3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33</a:t>
            </a:fld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2416A-2483-4876-9AD0-C50F1752B7C8}"/>
              </a:ext>
            </a:extLst>
          </p:cNvPr>
          <p:cNvSpPr txBox="1"/>
          <p:nvPr/>
        </p:nvSpPr>
        <p:spPr>
          <a:xfrm>
            <a:off x="3099049" y="3429000"/>
            <a:ext cx="5989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 Maximize the probability of winning for the team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0984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51180E-0A0C-4EC1-B61D-D6D719DC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93226"/>
            <a:ext cx="3559969" cy="564014"/>
          </a:xfrm>
        </p:spPr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2D7259-7298-4523-BEAD-BD45D345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A98FE8-F3F8-4931-A4C5-8E7AEA33BE80}"/>
                  </a:ext>
                </a:extLst>
              </p:cNvPr>
              <p:cNvSpPr txBox="1"/>
              <p:nvPr/>
            </p:nvSpPr>
            <p:spPr>
              <a:xfrm>
                <a:off x="12964107" y="3763903"/>
                <a:ext cx="1495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A98FE8-F3F8-4931-A4C5-8E7AEA33B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107" y="3763903"/>
                <a:ext cx="1495474" cy="369332"/>
              </a:xfrm>
              <a:prstGeom prst="rect">
                <a:avLst/>
              </a:prstGeom>
              <a:blipFill>
                <a:blip r:embed="rId3"/>
                <a:stretch>
                  <a:fillRect l="-2041" r="-6122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8B0ED2-D0F7-4853-AC64-2ADE4FB02D4C}"/>
                  </a:ext>
                </a:extLst>
              </p:cNvPr>
              <p:cNvSpPr txBox="1"/>
              <p:nvPr/>
            </p:nvSpPr>
            <p:spPr>
              <a:xfrm>
                <a:off x="12521168" y="1959218"/>
                <a:ext cx="2478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𝑔𝑎𝑚𝑒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𝑝𝑜𝑖𝑛𝑡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8B0ED2-D0F7-4853-AC64-2ADE4FB02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1168" y="1959218"/>
                <a:ext cx="2478948" cy="276999"/>
              </a:xfrm>
              <a:prstGeom prst="rect">
                <a:avLst/>
              </a:prstGeom>
              <a:blipFill>
                <a:blip r:embed="rId4"/>
                <a:stretch>
                  <a:fillRect l="-3440" r="-73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A0A53B9B-6D75-412D-9A8F-EEB8BBB22242}"/>
              </a:ext>
            </a:extLst>
          </p:cNvPr>
          <p:cNvSpPr/>
          <p:nvPr/>
        </p:nvSpPr>
        <p:spPr>
          <a:xfrm rot="5400000">
            <a:off x="13569745" y="2621844"/>
            <a:ext cx="381794" cy="15279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CEB971-1392-4281-9791-AEF96411A6D1}"/>
                  </a:ext>
                </a:extLst>
              </p:cNvPr>
              <p:cNvSpPr txBox="1"/>
              <p:nvPr/>
            </p:nvSpPr>
            <p:spPr>
              <a:xfrm>
                <a:off x="15694819" y="2744261"/>
                <a:ext cx="2704138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CEB971-1392-4281-9791-AEF96411A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4819" y="2744261"/>
                <a:ext cx="2704138" cy="1369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5570F2-7298-4E1B-9B9D-D43068FEBB62}"/>
                  </a:ext>
                </a:extLst>
              </p:cNvPr>
              <p:cNvSpPr txBox="1"/>
              <p:nvPr/>
            </p:nvSpPr>
            <p:spPr>
              <a:xfrm>
                <a:off x="5061734" y="2744261"/>
                <a:ext cx="2063770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5570F2-7298-4E1B-9B9D-D43068FEB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734" y="2744261"/>
                <a:ext cx="2063770" cy="1369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DCFEAFCD-E627-4BD2-A535-4EBC912C27F6}"/>
              </a:ext>
            </a:extLst>
          </p:cNvPr>
          <p:cNvSpPr/>
          <p:nvPr/>
        </p:nvSpPr>
        <p:spPr>
          <a:xfrm>
            <a:off x="13385327" y="3199110"/>
            <a:ext cx="838200" cy="4597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3425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51180E-0A0C-4EC1-B61D-D6D719DC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93226"/>
            <a:ext cx="3559969" cy="564014"/>
          </a:xfrm>
        </p:spPr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2D7259-7298-4523-BEAD-BD45D345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A98FE8-F3F8-4931-A4C5-8E7AEA33BE80}"/>
                  </a:ext>
                </a:extLst>
              </p:cNvPr>
              <p:cNvSpPr txBox="1"/>
              <p:nvPr/>
            </p:nvSpPr>
            <p:spPr>
              <a:xfrm>
                <a:off x="5420307" y="3745300"/>
                <a:ext cx="1495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A98FE8-F3F8-4931-A4C5-8E7AEA33B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307" y="3745300"/>
                <a:ext cx="1495474" cy="369332"/>
              </a:xfrm>
              <a:prstGeom prst="rect">
                <a:avLst/>
              </a:prstGeom>
              <a:blipFill>
                <a:blip r:embed="rId3"/>
                <a:stretch>
                  <a:fillRect l="-1633" r="-653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8B0ED2-D0F7-4853-AC64-2ADE4FB02D4C}"/>
                  </a:ext>
                </a:extLst>
              </p:cNvPr>
              <p:cNvSpPr txBox="1"/>
              <p:nvPr/>
            </p:nvSpPr>
            <p:spPr>
              <a:xfrm>
                <a:off x="4977368" y="1940615"/>
                <a:ext cx="2478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𝑔𝑎𝑚𝑒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𝑝𝑜𝑖𝑛𝑡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8B0ED2-D0F7-4853-AC64-2ADE4FB02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68" y="1940615"/>
                <a:ext cx="2478948" cy="276999"/>
              </a:xfrm>
              <a:prstGeom prst="rect">
                <a:avLst/>
              </a:prstGeom>
              <a:blipFill>
                <a:blip r:embed="rId4"/>
                <a:stretch>
                  <a:fillRect l="-3440" r="-73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A0A53B9B-6D75-412D-9A8F-EEB8BBB22242}"/>
              </a:ext>
            </a:extLst>
          </p:cNvPr>
          <p:cNvSpPr/>
          <p:nvPr/>
        </p:nvSpPr>
        <p:spPr>
          <a:xfrm rot="5400000">
            <a:off x="6025945" y="2603241"/>
            <a:ext cx="381794" cy="15279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CEB971-1392-4281-9791-AEF96411A6D1}"/>
                  </a:ext>
                </a:extLst>
              </p:cNvPr>
              <p:cNvSpPr txBox="1"/>
              <p:nvPr/>
            </p:nvSpPr>
            <p:spPr>
              <a:xfrm>
                <a:off x="8151019" y="2725658"/>
                <a:ext cx="2704138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CEB971-1392-4281-9791-AEF96411A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019" y="2725658"/>
                <a:ext cx="2704138" cy="1369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5570F2-7298-4E1B-9B9D-D43068FEBB62}"/>
                  </a:ext>
                </a:extLst>
              </p:cNvPr>
              <p:cNvSpPr txBox="1"/>
              <p:nvPr/>
            </p:nvSpPr>
            <p:spPr>
              <a:xfrm>
                <a:off x="2128996" y="2745322"/>
                <a:ext cx="2063770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5570F2-7298-4E1B-9B9D-D43068FEB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96" y="2745322"/>
                <a:ext cx="2063770" cy="1369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DCFEAFCD-E627-4BD2-A535-4EBC912C27F6}"/>
              </a:ext>
            </a:extLst>
          </p:cNvPr>
          <p:cNvSpPr/>
          <p:nvPr/>
        </p:nvSpPr>
        <p:spPr>
          <a:xfrm>
            <a:off x="5841527" y="3180507"/>
            <a:ext cx="838200" cy="4597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6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F9E2C0-329F-4BB8-914C-B8A56D353D40}"/>
                  </a:ext>
                </a:extLst>
              </p:cNvPr>
              <p:cNvSpPr txBox="1"/>
              <p:nvPr/>
            </p:nvSpPr>
            <p:spPr>
              <a:xfrm>
                <a:off x="4741550" y="2575741"/>
                <a:ext cx="3110146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F9E2C0-329F-4BB8-914C-B8A56D353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50" y="2575741"/>
                <a:ext cx="3110146" cy="1369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9A51180E-0A0C-4EC1-B61D-D6D719DC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93226"/>
            <a:ext cx="3559969" cy="564014"/>
          </a:xfrm>
        </p:spPr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2D7259-7298-4523-BEAD-BD45D345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A98FE8-F3F8-4931-A4C5-8E7AEA33BE80}"/>
                  </a:ext>
                </a:extLst>
              </p:cNvPr>
              <p:cNvSpPr txBox="1"/>
              <p:nvPr/>
            </p:nvSpPr>
            <p:spPr>
              <a:xfrm>
                <a:off x="-2836042" y="3606800"/>
                <a:ext cx="1495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A98FE8-F3F8-4931-A4C5-8E7AEA33B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36042" y="3606800"/>
                <a:ext cx="1495474" cy="369332"/>
              </a:xfrm>
              <a:prstGeom prst="rect">
                <a:avLst/>
              </a:prstGeom>
              <a:blipFill>
                <a:blip r:embed="rId4"/>
                <a:stretch>
                  <a:fillRect l="-2041" r="-6122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8B0ED2-D0F7-4853-AC64-2ADE4FB02D4C}"/>
                  </a:ext>
                </a:extLst>
              </p:cNvPr>
              <p:cNvSpPr txBox="1"/>
              <p:nvPr/>
            </p:nvSpPr>
            <p:spPr>
              <a:xfrm>
                <a:off x="-3278981" y="1802115"/>
                <a:ext cx="2478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𝑔𝑎𝑚𝑒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𝑝𝑜𝑖𝑛𝑡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8B0ED2-D0F7-4853-AC64-2ADE4FB02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78981" y="1802115"/>
                <a:ext cx="2478948" cy="276999"/>
              </a:xfrm>
              <a:prstGeom prst="rect">
                <a:avLst/>
              </a:prstGeom>
              <a:blipFill>
                <a:blip r:embed="rId5"/>
                <a:stretch>
                  <a:fillRect l="-3440" t="-2222" r="-73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A0A53B9B-6D75-412D-9A8F-EEB8BBB22242}"/>
              </a:ext>
            </a:extLst>
          </p:cNvPr>
          <p:cNvSpPr/>
          <p:nvPr/>
        </p:nvSpPr>
        <p:spPr>
          <a:xfrm rot="5400000">
            <a:off x="-2230404" y="2464741"/>
            <a:ext cx="381794" cy="15279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CEB971-1392-4281-9791-AEF96411A6D1}"/>
                  </a:ext>
                </a:extLst>
              </p:cNvPr>
              <p:cNvSpPr txBox="1"/>
              <p:nvPr/>
            </p:nvSpPr>
            <p:spPr>
              <a:xfrm>
                <a:off x="4741550" y="2575742"/>
                <a:ext cx="2704138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CEB971-1392-4281-9791-AEF96411A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50" y="2575742"/>
                <a:ext cx="2704138" cy="1369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5570F2-7298-4E1B-9B9D-D43068FEBB62}"/>
                  </a:ext>
                </a:extLst>
              </p:cNvPr>
              <p:cNvSpPr txBox="1"/>
              <p:nvPr/>
            </p:nvSpPr>
            <p:spPr>
              <a:xfrm>
                <a:off x="-6127353" y="2606822"/>
                <a:ext cx="2063770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5570F2-7298-4E1B-9B9D-D43068FEB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7353" y="2606822"/>
                <a:ext cx="2063770" cy="13694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DCFEAFCD-E627-4BD2-A535-4EBC912C27F6}"/>
              </a:ext>
            </a:extLst>
          </p:cNvPr>
          <p:cNvSpPr/>
          <p:nvPr/>
        </p:nvSpPr>
        <p:spPr>
          <a:xfrm>
            <a:off x="-2414822" y="3042007"/>
            <a:ext cx="838200" cy="4597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C8059B-D000-4943-BDEF-75E0106FA8EA}"/>
                  </a:ext>
                </a:extLst>
              </p:cNvPr>
              <p:cNvSpPr txBox="1"/>
              <p:nvPr/>
            </p:nvSpPr>
            <p:spPr>
              <a:xfrm>
                <a:off x="2085054" y="3006839"/>
                <a:ext cx="2656496" cy="494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𝑖𝑛𝑛𝑒𝑟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C8059B-D000-4943-BDEF-75E0106FA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054" y="3006839"/>
                <a:ext cx="2656496" cy="4949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5C971-F498-48C9-9AA4-041394366901}"/>
                  </a:ext>
                </a:extLst>
              </p:cNvPr>
              <p:cNvSpPr txBox="1"/>
              <p:nvPr/>
            </p:nvSpPr>
            <p:spPr>
              <a:xfrm>
                <a:off x="1626017" y="4236960"/>
                <a:ext cx="3115533" cy="494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𝑜𝑢𝑡𝑒𝑟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5C971-F498-48C9-9AA4-041394366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17" y="4236960"/>
                <a:ext cx="3115533" cy="4949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8AEAC-80CC-4D82-9CEC-16C22FBCE80F}"/>
                  </a:ext>
                </a:extLst>
              </p:cNvPr>
              <p:cNvSpPr txBox="1"/>
              <p:nvPr/>
            </p:nvSpPr>
            <p:spPr>
              <a:xfrm>
                <a:off x="5087846" y="4202047"/>
                <a:ext cx="4376391" cy="564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bSup>
                      <m:sPre>
                        <m:sPre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sPre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𝑡𝑒𝑎𝑚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𝑤𝑖𝑛𝑠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8AEAC-80CC-4D82-9CEC-16C22FBCE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46" y="4202047"/>
                <a:ext cx="4376391" cy="5647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74F78A9-A8AB-49F9-BA56-E290F50B1A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5924" y="4167134"/>
            <a:ext cx="349265" cy="5647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86D30A-E745-4DA8-B037-8829C72742FB}"/>
              </a:ext>
            </a:extLst>
          </p:cNvPr>
          <p:cNvSpPr/>
          <p:nvPr/>
        </p:nvSpPr>
        <p:spPr>
          <a:xfrm>
            <a:off x="1022590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B346977-F072-4AF0-9344-6C2AB84210C7}"/>
                  </a:ext>
                </a:extLst>
              </p:cNvPr>
              <p:cNvSpPr/>
              <p:nvPr/>
            </p:nvSpPr>
            <p:spPr>
              <a:xfrm>
                <a:off x="13212216" y="3418939"/>
                <a:ext cx="169616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𝑗𝑜𝑖𝑛𝑡𝑙𝑦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𝑜𝑝𝑡𝑖𝑚𝑖𝑠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B346977-F072-4AF0-9344-6C2AB8421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2216" y="3418939"/>
                <a:ext cx="1696169" cy="9541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7E1D3305-CF5B-4235-884B-B02311A30541}"/>
              </a:ext>
            </a:extLst>
          </p:cNvPr>
          <p:cNvSpPr/>
          <p:nvPr/>
        </p:nvSpPr>
        <p:spPr>
          <a:xfrm>
            <a:off x="12524446" y="2735023"/>
            <a:ext cx="703284" cy="2191075"/>
          </a:xfrm>
          <a:prstGeom prst="rightBrace">
            <a:avLst>
              <a:gd name="adj1" fmla="val 42796"/>
              <a:gd name="adj2" fmla="val 50000"/>
            </a:avLst>
          </a:prstGeom>
          <a:ln w="19050" cap="sq">
            <a:solidFill>
              <a:schemeClr val="tx1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8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F9E2C0-329F-4BB8-914C-B8A56D353D40}"/>
                  </a:ext>
                </a:extLst>
              </p:cNvPr>
              <p:cNvSpPr txBox="1"/>
              <p:nvPr/>
            </p:nvSpPr>
            <p:spPr>
              <a:xfrm>
                <a:off x="4311583" y="2575741"/>
                <a:ext cx="3110146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F9E2C0-329F-4BB8-914C-B8A56D353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83" y="2575741"/>
                <a:ext cx="3110146" cy="1369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9A51180E-0A0C-4EC1-B61D-D6D719DC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93226"/>
            <a:ext cx="3559969" cy="564014"/>
          </a:xfrm>
        </p:spPr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2D7259-7298-4523-BEAD-BD45D345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A98FE8-F3F8-4931-A4C5-8E7AEA33BE80}"/>
                  </a:ext>
                </a:extLst>
              </p:cNvPr>
              <p:cNvSpPr txBox="1"/>
              <p:nvPr/>
            </p:nvSpPr>
            <p:spPr>
              <a:xfrm>
                <a:off x="-2836042" y="3606800"/>
                <a:ext cx="1495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A98FE8-F3F8-4931-A4C5-8E7AEA33B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36042" y="3606800"/>
                <a:ext cx="1495474" cy="369332"/>
              </a:xfrm>
              <a:prstGeom prst="rect">
                <a:avLst/>
              </a:prstGeom>
              <a:blipFill>
                <a:blip r:embed="rId4"/>
                <a:stretch>
                  <a:fillRect l="-2041" r="-6122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8B0ED2-D0F7-4853-AC64-2ADE4FB02D4C}"/>
                  </a:ext>
                </a:extLst>
              </p:cNvPr>
              <p:cNvSpPr txBox="1"/>
              <p:nvPr/>
            </p:nvSpPr>
            <p:spPr>
              <a:xfrm>
                <a:off x="-3278981" y="1802115"/>
                <a:ext cx="2478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𝑔𝑎𝑚𝑒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𝑝𝑜𝑖𝑛𝑡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8B0ED2-D0F7-4853-AC64-2ADE4FB02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78981" y="1802115"/>
                <a:ext cx="2478948" cy="276999"/>
              </a:xfrm>
              <a:prstGeom prst="rect">
                <a:avLst/>
              </a:prstGeom>
              <a:blipFill>
                <a:blip r:embed="rId5"/>
                <a:stretch>
                  <a:fillRect l="-3440" t="-2222" r="-73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A0A53B9B-6D75-412D-9A8F-EEB8BBB22242}"/>
              </a:ext>
            </a:extLst>
          </p:cNvPr>
          <p:cNvSpPr/>
          <p:nvPr/>
        </p:nvSpPr>
        <p:spPr>
          <a:xfrm rot="5400000">
            <a:off x="-2230404" y="2464741"/>
            <a:ext cx="381794" cy="15279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5570F2-7298-4E1B-9B9D-D43068FEBB62}"/>
                  </a:ext>
                </a:extLst>
              </p:cNvPr>
              <p:cNvSpPr txBox="1"/>
              <p:nvPr/>
            </p:nvSpPr>
            <p:spPr>
              <a:xfrm>
                <a:off x="-6127353" y="2606822"/>
                <a:ext cx="2063770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5570F2-7298-4E1B-9B9D-D43068FEB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7353" y="2606822"/>
                <a:ext cx="2063770" cy="1369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DCFEAFCD-E627-4BD2-A535-4EBC912C27F6}"/>
              </a:ext>
            </a:extLst>
          </p:cNvPr>
          <p:cNvSpPr/>
          <p:nvPr/>
        </p:nvSpPr>
        <p:spPr>
          <a:xfrm>
            <a:off x="-2414822" y="3042007"/>
            <a:ext cx="838200" cy="4597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C8059B-D000-4943-BDEF-75E0106FA8EA}"/>
                  </a:ext>
                </a:extLst>
              </p:cNvPr>
              <p:cNvSpPr txBox="1"/>
              <p:nvPr/>
            </p:nvSpPr>
            <p:spPr>
              <a:xfrm>
                <a:off x="1655087" y="3006839"/>
                <a:ext cx="2656496" cy="494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𝑖𝑛𝑛𝑒𝑟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C8059B-D000-4943-BDEF-75E0106FA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087" y="3006839"/>
                <a:ext cx="2656496" cy="4949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5C971-F498-48C9-9AA4-041394366901}"/>
                  </a:ext>
                </a:extLst>
              </p:cNvPr>
              <p:cNvSpPr txBox="1"/>
              <p:nvPr/>
            </p:nvSpPr>
            <p:spPr>
              <a:xfrm>
                <a:off x="1196050" y="4236960"/>
                <a:ext cx="3115533" cy="494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𝑜𝑢𝑡𝑒𝑟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5C971-F498-48C9-9AA4-041394366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050" y="4236960"/>
                <a:ext cx="3115533" cy="4949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8AEAC-80CC-4D82-9CEC-16C22FBCE80F}"/>
                  </a:ext>
                </a:extLst>
              </p:cNvPr>
              <p:cNvSpPr txBox="1"/>
              <p:nvPr/>
            </p:nvSpPr>
            <p:spPr>
              <a:xfrm>
                <a:off x="4657879" y="4202047"/>
                <a:ext cx="4297843" cy="564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bSup>
                      <m:sPre>
                        <m:sPre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sPre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𝑡𝑒𝑎𝑚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𝑤𝑖𝑛𝑠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8AEAC-80CC-4D82-9CEC-16C22FBCE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879" y="4202047"/>
                <a:ext cx="4297843" cy="564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74F78A9-A8AB-49F9-BA56-E290F50B1A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5957" y="4167134"/>
            <a:ext cx="349265" cy="5647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86D30A-E745-4DA8-B037-8829C72742FB}"/>
              </a:ext>
            </a:extLst>
          </p:cNvPr>
          <p:cNvSpPr/>
          <p:nvPr/>
        </p:nvSpPr>
        <p:spPr>
          <a:xfrm>
            <a:off x="9874082" y="327541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B346977-F072-4AF0-9344-6C2AB84210C7}"/>
                  </a:ext>
                </a:extLst>
              </p:cNvPr>
              <p:cNvSpPr/>
              <p:nvPr/>
            </p:nvSpPr>
            <p:spPr>
              <a:xfrm>
                <a:off x="10110414" y="3317343"/>
                <a:ext cx="169616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𝑗𝑜𝑖𝑛𝑡𝑙𝑦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𝑜𝑝𝑡𝑖𝑚𝑖𝑠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B346977-F072-4AF0-9344-6C2AB8421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414" y="3317343"/>
                <a:ext cx="1696169" cy="9541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7E1D3305-CF5B-4235-884B-B02311A30541}"/>
              </a:ext>
            </a:extLst>
          </p:cNvPr>
          <p:cNvSpPr/>
          <p:nvPr/>
        </p:nvSpPr>
        <p:spPr>
          <a:xfrm>
            <a:off x="9264637" y="2637902"/>
            <a:ext cx="703284" cy="2191075"/>
          </a:xfrm>
          <a:prstGeom prst="rightBrace">
            <a:avLst>
              <a:gd name="adj1" fmla="val 42796"/>
              <a:gd name="adj2" fmla="val 50000"/>
            </a:avLst>
          </a:prstGeom>
          <a:ln w="19050" cap="sq">
            <a:solidFill>
              <a:schemeClr val="tx1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14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09F37-C73F-4B53-B9A1-F113A430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1ACE2E-87BE-4B2C-8D92-7192C609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94CB9-7DA2-4B32-9811-F336A4861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413" y="1244357"/>
            <a:ext cx="6858000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2857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BF1134-8ED2-40F6-B9DF-5243DE5CD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1F0B37-BF13-4028-A888-044F41AA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69EFE1-A3AF-4667-9B67-081E49A6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39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0BA2C-4691-48C6-AB09-BB005E64E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19" y="1157240"/>
            <a:ext cx="10744200" cy="53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844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Confused face with no fill">
            <a:extLst>
              <a:ext uri="{FF2B5EF4-FFF2-40B4-BE49-F238E27FC236}">
                <a16:creationId xmlns:a16="http://schemas.microsoft.com/office/drawing/2014/main" id="{59BDDAAA-5C93-471F-A3A0-A5DF2D86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554" y="2441852"/>
            <a:ext cx="1015555" cy="101555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370070-51C1-425D-9607-78DAD79B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784577" y="2382831"/>
            <a:ext cx="7116781" cy="564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Conflict between individual and collective interests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A6391A-AB4F-4A13-9AAF-7E2D4850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83212" y="1717561"/>
            <a:ext cx="3914053" cy="564014"/>
          </a:xfrm>
        </p:spPr>
        <p:txBody>
          <a:bodyPr/>
          <a:lstStyle/>
          <a:p>
            <a:r>
              <a:rPr lang="en-US" dirty="0"/>
              <a:t>Social Dilemmas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B086DD-7B48-491F-B9AD-6F55D0AEB975}"/>
              </a:ext>
            </a:extLst>
          </p:cNvPr>
          <p:cNvSpPr txBox="1">
            <a:spLocks/>
          </p:cNvSpPr>
          <p:nvPr/>
        </p:nvSpPr>
        <p:spPr>
          <a:xfrm>
            <a:off x="-8969385" y="4678169"/>
            <a:ext cx="5486400" cy="56401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Current decisions affect future options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b="1" dirty="0"/>
          </a:p>
          <a:p>
            <a:pPr marL="0" indent="0"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FF31221D-753A-4B0A-8316-2DDF885B22B5}"/>
              </a:ext>
            </a:extLst>
          </p:cNvPr>
          <p:cNvSpPr txBox="1">
            <a:spLocks/>
          </p:cNvSpPr>
          <p:nvPr/>
        </p:nvSpPr>
        <p:spPr bwMode="gray">
          <a:xfrm>
            <a:off x="-8435191" y="3982008"/>
            <a:ext cx="4419600" cy="564014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Intertemporal Choice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A37353-9945-47B4-9625-A5995F76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104BCFD-9338-4E93-A73D-E22BF664B899}"/>
              </a:ext>
            </a:extLst>
          </p:cNvPr>
          <p:cNvSpPr/>
          <p:nvPr/>
        </p:nvSpPr>
        <p:spPr>
          <a:xfrm>
            <a:off x="-2669381" y="1569908"/>
            <a:ext cx="1524000" cy="3718183"/>
          </a:xfrm>
          <a:prstGeom prst="rightBrace">
            <a:avLst>
              <a:gd name="adj1" fmla="val 47994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E2774756-BF22-4C6C-B296-9870A9565A34}"/>
              </a:ext>
            </a:extLst>
          </p:cNvPr>
          <p:cNvSpPr txBox="1">
            <a:spLocks/>
          </p:cNvSpPr>
          <p:nvPr/>
        </p:nvSpPr>
        <p:spPr bwMode="gray">
          <a:xfrm>
            <a:off x="191911" y="474754"/>
            <a:ext cx="7281532" cy="564014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Intertemporal Social Dilemma (ISD)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DA4C055-BD08-4BC5-BE5B-83F90BC52CBC}"/>
              </a:ext>
            </a:extLst>
          </p:cNvPr>
          <p:cNvSpPr/>
          <p:nvPr/>
        </p:nvSpPr>
        <p:spPr>
          <a:xfrm>
            <a:off x="1631390" y="3904449"/>
            <a:ext cx="1697544" cy="324408"/>
          </a:xfrm>
          <a:prstGeom prst="rightArrow">
            <a:avLst>
              <a:gd name="adj1" fmla="val 2651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F6FACF-E43D-4319-948C-5636A952DEEE}"/>
              </a:ext>
            </a:extLst>
          </p:cNvPr>
          <p:cNvSpPr txBox="1"/>
          <p:nvPr/>
        </p:nvSpPr>
        <p:spPr>
          <a:xfrm>
            <a:off x="3455791" y="3881987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pic>
        <p:nvPicPr>
          <p:cNvPr id="20" name="Graphic 19" descr="Smiling face with no fill">
            <a:extLst>
              <a:ext uri="{FF2B5EF4-FFF2-40B4-BE49-F238E27FC236}">
                <a16:creationId xmlns:a16="http://schemas.microsoft.com/office/drawing/2014/main" id="{4464F414-651E-4226-BF27-592D64963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8932" y="2416230"/>
            <a:ext cx="1066800" cy="1066800"/>
          </a:xfrm>
          <a:prstGeom prst="rect">
            <a:avLst/>
          </a:prstGeom>
        </p:spPr>
      </p:pic>
      <p:sp>
        <p:nvSpPr>
          <p:cNvPr id="23" name="Cloud 22">
            <a:extLst>
              <a:ext uri="{FF2B5EF4-FFF2-40B4-BE49-F238E27FC236}">
                <a16:creationId xmlns:a16="http://schemas.microsoft.com/office/drawing/2014/main" id="{83BDD342-0DBA-44E4-8EBD-C0489DA2B3A3}"/>
              </a:ext>
            </a:extLst>
          </p:cNvPr>
          <p:cNvSpPr/>
          <p:nvPr/>
        </p:nvSpPr>
        <p:spPr>
          <a:xfrm>
            <a:off x="1696252" y="1714417"/>
            <a:ext cx="1130523" cy="701812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 am selfish</a:t>
            </a:r>
          </a:p>
        </p:txBody>
      </p:sp>
      <p:pic>
        <p:nvPicPr>
          <p:cNvPr id="24" name="Graphic 23" descr="Confused face with no fill">
            <a:extLst>
              <a:ext uri="{FF2B5EF4-FFF2-40B4-BE49-F238E27FC236}">
                <a16:creationId xmlns:a16="http://schemas.microsoft.com/office/drawing/2014/main" id="{AED5C0AA-249E-4577-B885-EF85BA1C3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4554" y="4639798"/>
            <a:ext cx="576835" cy="576835"/>
          </a:xfrm>
          <a:prstGeom prst="rect">
            <a:avLst/>
          </a:prstGeom>
        </p:spPr>
      </p:pic>
      <p:pic>
        <p:nvPicPr>
          <p:cNvPr id="25" name="Graphic 24" descr="Confused face with no fill">
            <a:extLst>
              <a:ext uri="{FF2B5EF4-FFF2-40B4-BE49-F238E27FC236}">
                <a16:creationId xmlns:a16="http://schemas.microsoft.com/office/drawing/2014/main" id="{2BBD94A3-0542-4FFC-91B7-90E8D49BE4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71883" y="4813566"/>
            <a:ext cx="576835" cy="576835"/>
          </a:xfrm>
          <a:prstGeom prst="rect">
            <a:avLst/>
          </a:prstGeom>
        </p:spPr>
      </p:pic>
      <p:pic>
        <p:nvPicPr>
          <p:cNvPr id="26" name="Graphic 25" descr="Confused face with no fill">
            <a:extLst>
              <a:ext uri="{FF2B5EF4-FFF2-40B4-BE49-F238E27FC236}">
                <a16:creationId xmlns:a16="http://schemas.microsoft.com/office/drawing/2014/main" id="{5F627697-092A-416A-8A4B-0D8D85AC8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2971" y="5186801"/>
            <a:ext cx="576835" cy="576835"/>
          </a:xfrm>
          <a:prstGeom prst="rect">
            <a:avLst/>
          </a:prstGeom>
        </p:spPr>
      </p:pic>
      <p:sp>
        <p:nvSpPr>
          <p:cNvPr id="33" name="Arrow: Up-Down 32">
            <a:extLst>
              <a:ext uri="{FF2B5EF4-FFF2-40B4-BE49-F238E27FC236}">
                <a16:creationId xmlns:a16="http://schemas.microsoft.com/office/drawing/2014/main" id="{490F8BE5-A09E-4AB4-B2F7-162152BF1B20}"/>
              </a:ext>
            </a:extLst>
          </p:cNvPr>
          <p:cNvSpPr/>
          <p:nvPr/>
        </p:nvSpPr>
        <p:spPr>
          <a:xfrm>
            <a:off x="1347733" y="3557897"/>
            <a:ext cx="457200" cy="982168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7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298BF-9A32-463C-8FF1-25E668EF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FTW agent training progress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26B9D-E2FD-4C3F-AB84-B41D7DD5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40</a:t>
            </a:fld>
            <a:endParaRPr lang="en-GB" dirty="0"/>
          </a:p>
        </p:txBody>
      </p:sp>
      <p:pic>
        <p:nvPicPr>
          <p:cNvPr id="4" name="Online Media 3" title="Capture the Flag: FTW agents training progression">
            <a:hlinkClick r:id="" action="ppaction://media"/>
            <a:extLst>
              <a:ext uri="{FF2B5EF4-FFF2-40B4-BE49-F238E27FC236}">
                <a16:creationId xmlns:a16="http://schemas.microsoft.com/office/drawing/2014/main" id="{75DD3FCC-1E4A-43C1-9A0B-65C09D02F0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8425" y="1238706"/>
            <a:ext cx="9448800" cy="53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3919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96EEBE-9109-4FB3-9AB0-73BA9D80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FTW agents exceed win rate of humans</a:t>
            </a:r>
          </a:p>
          <a:p>
            <a:endParaRPr lang="en-US" dirty="0"/>
          </a:p>
          <a:p>
            <a:r>
              <a:rPr lang="en-US" dirty="0"/>
              <a:t>Humans were only able to win when paired up with a FTW agent (5%)</a:t>
            </a:r>
          </a:p>
          <a:p>
            <a:endParaRPr lang="en-US" dirty="0"/>
          </a:p>
          <a:p>
            <a:r>
              <a:rPr lang="en-US" dirty="0"/>
              <a:t>Exploitability of the FTW agent : 2 pros vs. 2 </a:t>
            </a:r>
            <a:r>
              <a:rPr lang="en-US" b="1" dirty="0"/>
              <a:t>fixed </a:t>
            </a:r>
            <a:r>
              <a:rPr lang="en-US" dirty="0"/>
              <a:t>FTW agents (25% after 12h)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F7A79C-8552-4DEC-A1A4-C80E83FB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B78074-4097-4542-A31E-358EE7E0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699623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2C1550-4643-48C0-B6A7-0D6015C5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– Agent Differences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8A6A59-D8C7-49B8-9282-230C8B86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42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3E9D8-9541-4A9C-9229-DA3845DAF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619" y="1994790"/>
            <a:ext cx="5867400" cy="4190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21D6DE-70D0-442B-8947-F5F9BA565B23}"/>
              </a:ext>
            </a:extLst>
          </p:cNvPr>
          <p:cNvSpPr/>
          <p:nvPr/>
        </p:nvSpPr>
        <p:spPr>
          <a:xfrm>
            <a:off x="36859" y="1471744"/>
            <a:ext cx="9561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artificially reduced FTW agents tagging accuracy</a:t>
            </a:r>
          </a:p>
        </p:txBody>
      </p:sp>
    </p:spTree>
    <p:extLst>
      <p:ext uri="{BB962C8B-B14F-4D97-AF65-F5344CB8AC3E}">
        <p14:creationId xmlns:p14="http://schemas.microsoft.com/office/powerpoint/2010/main" val="1594101014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79D3DB-A135-4881-8E3C-3194190DF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16" y="1447800"/>
            <a:ext cx="9295606" cy="314695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C5950-3256-46BB-A831-03CA7687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153925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8DBE7-4BD5-4027-8F1F-BCDA4756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44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402CB8-0574-4B6E-99C7-7D50A3A9C24C}"/>
              </a:ext>
            </a:extLst>
          </p:cNvPr>
          <p:cNvSpPr/>
          <p:nvPr/>
        </p:nvSpPr>
        <p:spPr>
          <a:xfrm>
            <a:off x="3731419" y="2690336"/>
            <a:ext cx="51540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Agent Visualization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https://www.youtube.com/watch?v=dltN4MxV1RI</a:t>
            </a:r>
            <a:endParaRPr lang="en-US" sz="2400" dirty="0"/>
          </a:p>
          <a:p>
            <a:r>
              <a:rPr lang="en-US" dirty="0"/>
              <a:t>from 02:21 to 02:51</a:t>
            </a:r>
          </a:p>
        </p:txBody>
      </p:sp>
    </p:spTree>
    <p:extLst>
      <p:ext uri="{BB962C8B-B14F-4D97-AF65-F5344CB8AC3E}">
        <p14:creationId xmlns:p14="http://schemas.microsoft.com/office/powerpoint/2010/main" val="2873171842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224035-140F-4206-8B00-EAD15F5D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813" y="1752600"/>
            <a:ext cx="6553200" cy="3352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Internal reward function</a:t>
            </a:r>
          </a:p>
          <a:p>
            <a:pPr marL="265113" lvl="1" indent="0">
              <a:buNone/>
            </a:pPr>
            <a:r>
              <a:rPr lang="en-US" dirty="0">
                <a:sym typeface="Wingdings" panose="05000000000000000000" pitchFamily="2" charset="2"/>
              </a:rPr>
              <a:t>	 to cope for hard credit assignment problem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Multi-timescale architecture</a:t>
            </a:r>
          </a:p>
          <a:p>
            <a:pPr marL="265113" lvl="1" indent="0">
              <a:buNone/>
            </a:pPr>
            <a:r>
              <a:rPr lang="en-US" dirty="0">
                <a:sym typeface="Wingdings" panose="05000000000000000000" pitchFamily="2" charset="2"/>
              </a:rPr>
              <a:t>	 to allow for high level CTF strategies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Concurrent training of diverse populations</a:t>
            </a:r>
          </a:p>
          <a:p>
            <a:pPr marL="265113" lvl="1" indent="0">
              <a:buNone/>
            </a:pPr>
            <a:r>
              <a:rPr lang="en-US" dirty="0">
                <a:sym typeface="Wingdings" panose="05000000000000000000" pitchFamily="2" charset="2"/>
              </a:rPr>
              <a:t>	 Generalizable skills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52544-3359-4122-BB44-819D78D9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Contributions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420AA6-10A4-4C16-AA61-D38EDE01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43633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AADF3-F985-4CF2-8457-E715B7B9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46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A33207-CEBA-4601-BEFB-F6081F18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34" y="2677863"/>
            <a:ext cx="5617369" cy="15022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Tournament Games:</a:t>
            </a:r>
          </a:p>
          <a:p>
            <a:pPr marL="0" indent="0">
              <a:buNone/>
            </a:pP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https://www.youtube.com/watch?v=dltN4MxV1RI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from 03:14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79188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FD46A-4F09-44B1-91E3-336F5A12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47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349CEE-3ED3-445A-B6F4-A70DBBA44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3" y="3422822"/>
            <a:ext cx="1828800" cy="6640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Questions?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A41687-C0B7-43AA-BE2C-050BFA1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023" y="1993822"/>
            <a:ext cx="5167191" cy="564014"/>
          </a:xfrm>
        </p:spPr>
        <p:txBody>
          <a:bodyPr/>
          <a:lstStyle/>
          <a:p>
            <a:r>
              <a:rPr lang="en-US" dirty="0"/>
              <a:t>Thanks for you attention!</a:t>
            </a:r>
          </a:p>
        </p:txBody>
      </p:sp>
    </p:spTree>
    <p:extLst>
      <p:ext uri="{BB962C8B-B14F-4D97-AF65-F5344CB8AC3E}">
        <p14:creationId xmlns:p14="http://schemas.microsoft.com/office/powerpoint/2010/main" val="42230159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Smiling face with no fill">
            <a:extLst>
              <a:ext uri="{FF2B5EF4-FFF2-40B4-BE49-F238E27FC236}">
                <a16:creationId xmlns:a16="http://schemas.microsoft.com/office/drawing/2014/main" id="{4464F414-651E-4226-BF27-592D64963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8641" y="2416229"/>
            <a:ext cx="1066800" cy="1066800"/>
          </a:xfrm>
          <a:prstGeom prst="rect">
            <a:avLst/>
          </a:prstGeom>
        </p:spPr>
      </p:pic>
      <p:pic>
        <p:nvPicPr>
          <p:cNvPr id="22" name="Graphic 21" descr="Confused face with no fill">
            <a:extLst>
              <a:ext uri="{FF2B5EF4-FFF2-40B4-BE49-F238E27FC236}">
                <a16:creationId xmlns:a16="http://schemas.microsoft.com/office/drawing/2014/main" id="{59BDDAAA-5C93-471F-A3A0-A5DF2D861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8455" y="2439067"/>
            <a:ext cx="1015555" cy="101555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370070-51C1-425D-9607-78DAD79B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784577" y="2382831"/>
            <a:ext cx="7116781" cy="564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Conflict between individual and collective interests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A6391A-AB4F-4A13-9AAF-7E2D4850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83212" y="1717561"/>
            <a:ext cx="3914053" cy="564014"/>
          </a:xfrm>
        </p:spPr>
        <p:txBody>
          <a:bodyPr/>
          <a:lstStyle/>
          <a:p>
            <a:r>
              <a:rPr lang="en-US" dirty="0"/>
              <a:t>Social Dilemmas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B086DD-7B48-491F-B9AD-6F55D0AEB975}"/>
              </a:ext>
            </a:extLst>
          </p:cNvPr>
          <p:cNvSpPr txBox="1">
            <a:spLocks/>
          </p:cNvSpPr>
          <p:nvPr/>
        </p:nvSpPr>
        <p:spPr>
          <a:xfrm>
            <a:off x="-8969385" y="4678169"/>
            <a:ext cx="5486400" cy="56401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Current decisions affect future options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b="1" dirty="0"/>
          </a:p>
          <a:p>
            <a:pPr marL="0" indent="0"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FF31221D-753A-4B0A-8316-2DDF885B22B5}"/>
              </a:ext>
            </a:extLst>
          </p:cNvPr>
          <p:cNvSpPr txBox="1">
            <a:spLocks/>
          </p:cNvSpPr>
          <p:nvPr/>
        </p:nvSpPr>
        <p:spPr bwMode="gray">
          <a:xfrm>
            <a:off x="-8435191" y="3982008"/>
            <a:ext cx="4419600" cy="564014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Intertemporal Choice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A37353-9945-47B4-9625-A5995F76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104BCFD-9338-4E93-A73D-E22BF664B899}"/>
              </a:ext>
            </a:extLst>
          </p:cNvPr>
          <p:cNvSpPr/>
          <p:nvPr/>
        </p:nvSpPr>
        <p:spPr>
          <a:xfrm>
            <a:off x="-2669381" y="1569908"/>
            <a:ext cx="1524000" cy="3718183"/>
          </a:xfrm>
          <a:prstGeom prst="rightBrace">
            <a:avLst>
              <a:gd name="adj1" fmla="val 47994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E2774756-BF22-4C6C-B296-9870A9565A34}"/>
              </a:ext>
            </a:extLst>
          </p:cNvPr>
          <p:cNvSpPr txBox="1">
            <a:spLocks/>
          </p:cNvSpPr>
          <p:nvPr/>
        </p:nvSpPr>
        <p:spPr bwMode="gray">
          <a:xfrm>
            <a:off x="191911" y="474754"/>
            <a:ext cx="7281532" cy="564014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Intertemporal Social Dilemma (ISD)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DA4C055-BD08-4BC5-BE5B-83F90BC52CBC}"/>
              </a:ext>
            </a:extLst>
          </p:cNvPr>
          <p:cNvSpPr/>
          <p:nvPr/>
        </p:nvSpPr>
        <p:spPr>
          <a:xfrm>
            <a:off x="-331777" y="3904449"/>
            <a:ext cx="10921196" cy="324408"/>
          </a:xfrm>
          <a:prstGeom prst="rightArrow">
            <a:avLst>
              <a:gd name="adj1" fmla="val 2651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F6FACF-E43D-4319-948C-5636A952DEEE}"/>
              </a:ext>
            </a:extLst>
          </p:cNvPr>
          <p:cNvSpPr txBox="1"/>
          <p:nvPr/>
        </p:nvSpPr>
        <p:spPr>
          <a:xfrm>
            <a:off x="10754846" y="3876748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83BDD342-0DBA-44E4-8EBD-C0489DA2B3A3}"/>
              </a:ext>
            </a:extLst>
          </p:cNvPr>
          <p:cNvSpPr/>
          <p:nvPr/>
        </p:nvSpPr>
        <p:spPr>
          <a:xfrm>
            <a:off x="8870153" y="1714417"/>
            <a:ext cx="1130523" cy="701812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 am selfish</a:t>
            </a:r>
          </a:p>
        </p:txBody>
      </p:sp>
      <p:pic>
        <p:nvPicPr>
          <p:cNvPr id="24" name="Graphic 23" descr="Confused face with no fill">
            <a:extLst>
              <a:ext uri="{FF2B5EF4-FFF2-40B4-BE49-F238E27FC236}">
                <a16:creationId xmlns:a16="http://schemas.microsoft.com/office/drawing/2014/main" id="{AED5C0AA-249E-4577-B885-EF85BA1C3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28455" y="4639798"/>
            <a:ext cx="576835" cy="576835"/>
          </a:xfrm>
          <a:prstGeom prst="rect">
            <a:avLst/>
          </a:prstGeom>
        </p:spPr>
      </p:pic>
      <p:pic>
        <p:nvPicPr>
          <p:cNvPr id="25" name="Graphic 24" descr="Confused face with no fill">
            <a:extLst>
              <a:ext uri="{FF2B5EF4-FFF2-40B4-BE49-F238E27FC236}">
                <a16:creationId xmlns:a16="http://schemas.microsoft.com/office/drawing/2014/main" id="{2BBD94A3-0542-4FFC-91B7-90E8D49BE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45784" y="4813566"/>
            <a:ext cx="576835" cy="576835"/>
          </a:xfrm>
          <a:prstGeom prst="rect">
            <a:avLst/>
          </a:prstGeom>
        </p:spPr>
      </p:pic>
      <p:pic>
        <p:nvPicPr>
          <p:cNvPr id="26" name="Graphic 25" descr="Confused face with no fill">
            <a:extLst>
              <a:ext uri="{FF2B5EF4-FFF2-40B4-BE49-F238E27FC236}">
                <a16:creationId xmlns:a16="http://schemas.microsoft.com/office/drawing/2014/main" id="{5F627697-092A-416A-8A4B-0D8D85AC8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6872" y="5186801"/>
            <a:ext cx="576835" cy="576835"/>
          </a:xfrm>
          <a:prstGeom prst="rect">
            <a:avLst/>
          </a:prstGeom>
        </p:spPr>
      </p:pic>
      <p:sp>
        <p:nvSpPr>
          <p:cNvPr id="33" name="Arrow: Up-Down 32">
            <a:extLst>
              <a:ext uri="{FF2B5EF4-FFF2-40B4-BE49-F238E27FC236}">
                <a16:creationId xmlns:a16="http://schemas.microsoft.com/office/drawing/2014/main" id="{490F8BE5-A09E-4AB4-B2F7-162152BF1B20}"/>
              </a:ext>
            </a:extLst>
          </p:cNvPr>
          <p:cNvSpPr/>
          <p:nvPr/>
        </p:nvSpPr>
        <p:spPr>
          <a:xfrm>
            <a:off x="-560377" y="3570330"/>
            <a:ext cx="457200" cy="982168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01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B745F5-BD1A-4257-ABA2-6635C79B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536" y="1706880"/>
            <a:ext cx="3451614" cy="564014"/>
          </a:xfrm>
        </p:spPr>
        <p:txBody>
          <a:bodyPr/>
          <a:lstStyle/>
          <a:p>
            <a:r>
              <a:rPr lang="en-US" dirty="0"/>
              <a:t>Why even care?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FDE5B3-B9E4-4E01-953C-126D60CC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96464-80DE-4E28-9B7E-558A60B08C9F}"/>
              </a:ext>
            </a:extLst>
          </p:cNvPr>
          <p:cNvSpPr txBox="1"/>
          <p:nvPr/>
        </p:nvSpPr>
        <p:spPr>
          <a:xfrm>
            <a:off x="3220883" y="2767280"/>
            <a:ext cx="5745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Cooperation</a:t>
            </a:r>
          </a:p>
        </p:txBody>
      </p:sp>
    </p:spTree>
    <p:extLst>
      <p:ext uri="{BB962C8B-B14F-4D97-AF65-F5344CB8AC3E}">
        <p14:creationId xmlns:p14="http://schemas.microsoft.com/office/powerpoint/2010/main" val="5423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083718-E5FA-4BE5-8D3C-885C3E27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19" y="2101529"/>
            <a:ext cx="7620000" cy="1327471"/>
          </a:xfrm>
        </p:spPr>
        <p:txBody>
          <a:bodyPr/>
          <a:lstStyle/>
          <a:p>
            <a:r>
              <a:rPr lang="en-US" sz="4000" dirty="0"/>
              <a:t>Evolving intrinsic motivations for altruistic behavior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B8C40-14A0-4B39-9CC8-2CD0E9E03C8D}"/>
              </a:ext>
            </a:extLst>
          </p:cNvPr>
          <p:cNvSpPr txBox="1"/>
          <p:nvPr/>
        </p:nvSpPr>
        <p:spPr>
          <a:xfrm>
            <a:off x="988219" y="344316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Wang, Jane X., et al. (2018)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9F920E-3912-4E18-8E6A-EA1CBAC0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6820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EE6F2-CBB5-4E7F-A253-C63D0663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0E41C3-9A6B-42E6-9DD5-F959D1D17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ym typeface="Wingdings" panose="05000000000000000000" pitchFamily="2" charset="2"/>
              </a:rPr>
              <a:t>Goal: </a:t>
            </a:r>
            <a:r>
              <a:rPr lang="en-US" dirty="0">
                <a:sym typeface="Wingdings" panose="05000000000000000000" pitchFamily="2" charset="2"/>
              </a:rPr>
              <a:t>Create agents that can solve ISDs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Current solutions: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Opponent modeling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Long-term planning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3DCE56-669C-4AF8-A82C-05203AFF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026FA-3347-4C0C-8918-85BFA920DD02}"/>
              </a:ext>
            </a:extLst>
          </p:cNvPr>
          <p:cNvSpPr txBox="1"/>
          <p:nvPr/>
        </p:nvSpPr>
        <p:spPr>
          <a:xfrm>
            <a:off x="4016760" y="3606800"/>
            <a:ext cx="41553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sz="2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 Remove hand crafting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85167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927961-E939-48F8-B20A-813A395F8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51533"/>
            <a:ext cx="8131969" cy="56401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Goal: </a:t>
            </a:r>
            <a:r>
              <a:rPr lang="en-US" dirty="0"/>
              <a:t>collect apples (+1 reward)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61CF8C-6F68-4B0B-8A95-C19FE16D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Cleanup Game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E106457-C6DD-41E3-A76F-0E84D0F46606}"/>
              </a:ext>
            </a:extLst>
          </p:cNvPr>
          <p:cNvSpPr txBox="1">
            <a:spLocks/>
          </p:cNvSpPr>
          <p:nvPr/>
        </p:nvSpPr>
        <p:spPr>
          <a:xfrm>
            <a:off x="323849" y="4730482"/>
            <a:ext cx="11204662" cy="459776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Dilemma: </a:t>
            </a:r>
            <a:r>
              <a:rPr lang="en-US" dirty="0"/>
              <a:t>For apples to spawn, agents need to clean river </a:t>
            </a:r>
            <a:r>
              <a:rPr lang="en-US" dirty="0">
                <a:sym typeface="Wingdings" panose="05000000000000000000" pitchFamily="2" charset="2"/>
              </a:rPr>
              <a:t> no direct reward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9F96D-D4C6-4DEF-A210-B8B448E69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600" y="593226"/>
            <a:ext cx="5130036" cy="2454774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CB8D202-091D-427A-9BB1-480C9A695211}"/>
              </a:ext>
            </a:extLst>
          </p:cNvPr>
          <p:cNvSpPr txBox="1">
            <a:spLocks/>
          </p:cNvSpPr>
          <p:nvPr/>
        </p:nvSpPr>
        <p:spPr>
          <a:xfrm>
            <a:off x="323849" y="3048000"/>
            <a:ext cx="9274969" cy="56401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Game mechanics:</a:t>
            </a:r>
          </a:p>
          <a:p>
            <a:pPr marL="0" indent="0">
              <a:buNone/>
            </a:pPr>
            <a:r>
              <a:rPr lang="en-US" dirty="0"/>
              <a:t>Spawn rate related to the cleanliness of a river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800B468-FC55-4D44-B64E-FCCA5890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0678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eth_praesentation_16zu9_en</Template>
  <TotalTime>10103</TotalTime>
  <Words>847</Words>
  <Application>Microsoft Office PowerPoint</Application>
  <PresentationFormat>Custom</PresentationFormat>
  <Paragraphs>290</Paragraphs>
  <Slides>47</Slides>
  <Notes>47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Cambria Math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Multi-Agent Deep Reinforcement Learning  </vt:lpstr>
      <vt:lpstr>Social Dilemmas </vt:lpstr>
      <vt:lpstr>Social Dilemmas </vt:lpstr>
      <vt:lpstr>Social Dilemmas </vt:lpstr>
      <vt:lpstr>Social Dilemmas </vt:lpstr>
      <vt:lpstr>Why even care?</vt:lpstr>
      <vt:lpstr>Evolving intrinsic motivations for altruistic behavior</vt:lpstr>
      <vt:lpstr>Introduction</vt:lpstr>
      <vt:lpstr>Cleanup Game</vt:lpstr>
      <vt:lpstr>Harvest Game</vt:lpstr>
      <vt:lpstr>Theory</vt:lpstr>
      <vt:lpstr>Theory</vt:lpstr>
      <vt:lpstr>Theory</vt:lpstr>
      <vt:lpstr>Reward aggregation</vt:lpstr>
      <vt:lpstr>Reward aggregation</vt:lpstr>
      <vt:lpstr>Training</vt:lpstr>
      <vt:lpstr>Matchmaking</vt:lpstr>
      <vt:lpstr>Shared reward network</vt:lpstr>
      <vt:lpstr>Results - Cleanup</vt:lpstr>
      <vt:lpstr>Results - Harvest</vt:lpstr>
      <vt:lpstr>Results – Random vs Assortative (retrospective)</vt:lpstr>
      <vt:lpstr>Results – Retrospective vs. Prospective</vt:lpstr>
      <vt:lpstr>Results – Equality</vt:lpstr>
      <vt:lpstr>Results - Tagging</vt:lpstr>
      <vt:lpstr>Recap</vt:lpstr>
      <vt:lpstr>Human-level performance in first-person multiplayer games with population-based deep reinforcement learning</vt:lpstr>
      <vt:lpstr>Introduction</vt:lpstr>
      <vt:lpstr>Quake III – Capture the Flag</vt:lpstr>
      <vt:lpstr>PowerPoint Presentation</vt:lpstr>
      <vt:lpstr>PowerPoint Presentation</vt:lpstr>
      <vt:lpstr>Problem</vt:lpstr>
      <vt:lpstr>Challenges</vt:lpstr>
      <vt:lpstr>FTW Agent</vt:lpstr>
      <vt:lpstr>Optimization</vt:lpstr>
      <vt:lpstr>Optimization</vt:lpstr>
      <vt:lpstr>Optimization</vt:lpstr>
      <vt:lpstr>Optimization</vt:lpstr>
      <vt:lpstr>Architecture</vt:lpstr>
      <vt:lpstr>Training Architecture </vt:lpstr>
      <vt:lpstr>FTW agent training progress </vt:lpstr>
      <vt:lpstr>Results</vt:lpstr>
      <vt:lpstr>Human – Agent Differences</vt:lpstr>
      <vt:lpstr>PowerPoint Presentation</vt:lpstr>
      <vt:lpstr>PowerPoint Presentation</vt:lpstr>
      <vt:lpstr>Key Contributions</vt:lpstr>
      <vt:lpstr>PowerPoint Presentation</vt:lpstr>
      <vt:lpstr>Thanks for you attention!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Seeber</dc:creator>
  <cp:lastModifiedBy>Michael Seeber</cp:lastModifiedBy>
  <cp:revision>25</cp:revision>
  <cp:lastPrinted>2013-06-08T11:22:51Z</cp:lastPrinted>
  <dcterms:created xsi:type="dcterms:W3CDTF">2018-10-16T11:36:14Z</dcterms:created>
  <dcterms:modified xsi:type="dcterms:W3CDTF">2019-04-30T10:37:26Z</dcterms:modified>
</cp:coreProperties>
</file>