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  <p:sldMasterId id="2147483650" r:id="rId2"/>
  </p:sldMasterIdLst>
  <p:notesMasterIdLst>
    <p:notesMasterId r:id="rId63"/>
  </p:notesMasterIdLst>
  <p:handoutMasterIdLst>
    <p:handoutMasterId r:id="rId64"/>
  </p:handoutMasterIdLst>
  <p:sldIdLst>
    <p:sldId id="418" r:id="rId3"/>
    <p:sldId id="463" r:id="rId4"/>
    <p:sldId id="509" r:id="rId5"/>
    <p:sldId id="464" r:id="rId6"/>
    <p:sldId id="472" r:id="rId7"/>
    <p:sldId id="465" r:id="rId8"/>
    <p:sldId id="419" r:id="rId9"/>
    <p:sldId id="467" r:id="rId10"/>
    <p:sldId id="469" r:id="rId11"/>
    <p:sldId id="475" r:id="rId12"/>
    <p:sldId id="480" r:id="rId13"/>
    <p:sldId id="473" r:id="rId14"/>
    <p:sldId id="471" r:id="rId15"/>
    <p:sldId id="508" r:id="rId16"/>
    <p:sldId id="484" r:id="rId17"/>
    <p:sldId id="478" r:id="rId18"/>
    <p:sldId id="427" r:id="rId19"/>
    <p:sldId id="421" r:id="rId20"/>
    <p:sldId id="490" r:id="rId21"/>
    <p:sldId id="420" r:id="rId22"/>
    <p:sldId id="533" r:id="rId23"/>
    <p:sldId id="534" r:id="rId24"/>
    <p:sldId id="557" r:id="rId25"/>
    <p:sldId id="558" r:id="rId26"/>
    <p:sldId id="559" r:id="rId27"/>
    <p:sldId id="560" r:id="rId28"/>
    <p:sldId id="561" r:id="rId29"/>
    <p:sldId id="562" r:id="rId30"/>
    <p:sldId id="563" r:id="rId31"/>
    <p:sldId id="572" r:id="rId32"/>
    <p:sldId id="573" r:id="rId33"/>
    <p:sldId id="574" r:id="rId34"/>
    <p:sldId id="575" r:id="rId35"/>
    <p:sldId id="549" r:id="rId36"/>
    <p:sldId id="548" r:id="rId37"/>
    <p:sldId id="551" r:id="rId38"/>
    <p:sldId id="550" r:id="rId39"/>
    <p:sldId id="553" r:id="rId40"/>
    <p:sldId id="554" r:id="rId41"/>
    <p:sldId id="555" r:id="rId42"/>
    <p:sldId id="556" r:id="rId43"/>
    <p:sldId id="538" r:id="rId44"/>
    <p:sldId id="539" r:id="rId45"/>
    <p:sldId id="540" r:id="rId46"/>
    <p:sldId id="541" r:id="rId47"/>
    <p:sldId id="535" r:id="rId48"/>
    <p:sldId id="536" r:id="rId49"/>
    <p:sldId id="537" r:id="rId50"/>
    <p:sldId id="543" r:id="rId51"/>
    <p:sldId id="544" r:id="rId52"/>
    <p:sldId id="545" r:id="rId53"/>
    <p:sldId id="542" r:id="rId54"/>
    <p:sldId id="564" r:id="rId55"/>
    <p:sldId id="565" r:id="rId56"/>
    <p:sldId id="566" r:id="rId57"/>
    <p:sldId id="567" r:id="rId58"/>
    <p:sldId id="568" r:id="rId59"/>
    <p:sldId id="569" r:id="rId60"/>
    <p:sldId id="570" r:id="rId61"/>
    <p:sldId id="571" r:id="rId62"/>
  </p:sldIdLst>
  <p:sldSz cx="9144000" cy="6858000" type="screen4x3"/>
  <p:notesSz cx="4279900" cy="5486400"/>
  <p:custDataLst>
    <p:tags r:id="rId65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A80F0"/>
    <a:srgbClr val="FD9B93"/>
    <a:srgbClr val="FD9D93"/>
    <a:srgbClr val="FECBA0"/>
    <a:srgbClr val="0E3A8A"/>
    <a:srgbClr val="FFFF99"/>
    <a:srgbClr val="0C469C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3" autoAdjust="0"/>
    <p:restoredTop sz="73833" autoAdjust="0"/>
  </p:normalViewPr>
  <p:slideViewPr>
    <p:cSldViewPr snapToGrid="0">
      <p:cViewPr varScale="1">
        <p:scale>
          <a:sx n="63" d="100"/>
          <a:sy n="63" d="100"/>
        </p:scale>
        <p:origin x="-2076" y="-114"/>
      </p:cViewPr>
      <p:guideLst>
        <p:guide orient="horz" pos="3422"/>
        <p:guide orient="horz" pos="2299"/>
        <p:guide pos="5445"/>
        <p:guide pos="5759"/>
        <p:guide pos="2878"/>
        <p:guide pos="3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46AB2-BF24-49E5-9C20-4053F4B51F08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880784-BDC1-402D-BB61-4223AF43EB6C}">
      <dgm:prSet phldrT="[Text]"/>
      <dgm:spPr/>
      <dgm:t>
        <a:bodyPr/>
        <a:lstStyle/>
        <a:p>
          <a:r>
            <a:rPr lang="en-GB" dirty="0" smtClean="0"/>
            <a:t>Ad Hoc &amp; Sensor Networks</a:t>
          </a:r>
          <a:endParaRPr lang="en-US" dirty="0"/>
        </a:p>
      </dgm:t>
    </dgm:pt>
    <dgm:pt modelId="{863AF266-FC45-4A93-8E33-7966DF3266B4}" type="parTrans" cxnId="{BE53058F-6197-4FCC-9A40-ED45CB037F7E}">
      <dgm:prSet/>
      <dgm:spPr/>
      <dgm:t>
        <a:bodyPr/>
        <a:lstStyle/>
        <a:p>
          <a:endParaRPr lang="en-US"/>
        </a:p>
      </dgm:t>
    </dgm:pt>
    <dgm:pt modelId="{E6E5B7BF-A701-460B-9354-00C6D2ABC648}" type="sibTrans" cxnId="{BE53058F-6197-4FCC-9A40-ED45CB037F7E}">
      <dgm:prSet/>
      <dgm:spPr/>
      <dgm:t>
        <a:bodyPr/>
        <a:lstStyle/>
        <a:p>
          <a:endParaRPr lang="en-US"/>
        </a:p>
      </dgm:t>
    </dgm:pt>
    <dgm:pt modelId="{03E829C5-AF14-4754-874F-5A4F5BC33095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GB" dirty="0" smtClean="0"/>
            <a:t>RFID</a:t>
          </a:r>
          <a:endParaRPr lang="en-US" dirty="0"/>
        </a:p>
      </dgm:t>
    </dgm:pt>
    <dgm:pt modelId="{35D8D432-002F-46BE-9A10-EA77155B10F3}" type="parTrans" cxnId="{9F8F84B3-525B-4BB7-A727-0AB91783A94D}">
      <dgm:prSet/>
      <dgm:spPr/>
      <dgm:t>
        <a:bodyPr/>
        <a:lstStyle/>
        <a:p>
          <a:endParaRPr lang="en-US"/>
        </a:p>
      </dgm:t>
    </dgm:pt>
    <dgm:pt modelId="{E31EFB6D-7D39-4F0D-A4D3-48E5F1802687}" type="sibTrans" cxnId="{9F8F84B3-525B-4BB7-A727-0AB91783A94D}">
      <dgm:prSet/>
      <dgm:spPr/>
      <dgm:t>
        <a:bodyPr/>
        <a:lstStyle/>
        <a:p>
          <a:endParaRPr lang="en-US"/>
        </a:p>
      </dgm:t>
    </dgm:pt>
    <dgm:pt modelId="{289F839B-3B0D-4B6B-928B-B546F9D58141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GB" dirty="0" smtClean="0"/>
            <a:t>Mobile</a:t>
          </a:r>
          <a:endParaRPr lang="en-US" dirty="0"/>
        </a:p>
      </dgm:t>
    </dgm:pt>
    <dgm:pt modelId="{431B90AA-4F73-4F5D-9E54-A7326CF9DFA1}" type="parTrans" cxnId="{0BDED9FE-D72D-4126-B631-0E7193476524}">
      <dgm:prSet/>
      <dgm:spPr/>
      <dgm:t>
        <a:bodyPr/>
        <a:lstStyle/>
        <a:p>
          <a:endParaRPr lang="en-US"/>
        </a:p>
      </dgm:t>
    </dgm:pt>
    <dgm:pt modelId="{AFE750BC-1531-47B0-9C75-8D98C0845A7A}" type="sibTrans" cxnId="{0BDED9FE-D72D-4126-B631-0E7193476524}">
      <dgm:prSet/>
      <dgm:spPr/>
      <dgm:t>
        <a:bodyPr/>
        <a:lstStyle/>
        <a:p>
          <a:endParaRPr lang="en-US"/>
        </a:p>
      </dgm:t>
    </dgm:pt>
    <dgm:pt modelId="{81865AD4-D296-4034-BA53-0DD4B8892245}">
      <dgm:prSet phldrT="[Text]"/>
      <dgm:spPr>
        <a:solidFill>
          <a:srgbClr val="FECBA0">
            <a:alpha val="49804"/>
          </a:srgbClr>
        </a:solidFill>
      </dgm:spPr>
      <dgm:t>
        <a:bodyPr/>
        <a:lstStyle/>
        <a:p>
          <a:r>
            <a:rPr lang="en-GB" dirty="0" smtClean="0"/>
            <a:t>Wireless</a:t>
          </a:r>
          <a:endParaRPr lang="en-US" dirty="0"/>
        </a:p>
      </dgm:t>
    </dgm:pt>
    <dgm:pt modelId="{404E2651-50FA-4AFD-8559-205DF52FC7B4}" type="parTrans" cxnId="{69C3CD5E-4354-42C1-AA70-B171E2E2C07D}">
      <dgm:prSet/>
      <dgm:spPr/>
      <dgm:t>
        <a:bodyPr/>
        <a:lstStyle/>
        <a:p>
          <a:endParaRPr lang="en-US"/>
        </a:p>
      </dgm:t>
    </dgm:pt>
    <dgm:pt modelId="{359F88F2-F0DF-453F-B3B6-93207D40DA67}" type="sibTrans" cxnId="{69C3CD5E-4354-42C1-AA70-B171E2E2C07D}">
      <dgm:prSet/>
      <dgm:spPr/>
      <dgm:t>
        <a:bodyPr/>
        <a:lstStyle/>
        <a:p>
          <a:endParaRPr lang="en-US"/>
        </a:p>
      </dgm:t>
    </dgm:pt>
    <dgm:pt modelId="{D3D2C9DD-CC2D-444A-BED6-2D6FAA2B9983}">
      <dgm:prSet phldrT="[Text]"/>
      <dgm:spPr>
        <a:solidFill>
          <a:srgbClr val="FD9B93">
            <a:alpha val="49804"/>
          </a:srgbClr>
        </a:solidFill>
      </dgm:spPr>
      <dgm:t>
        <a:bodyPr/>
        <a:lstStyle/>
        <a:p>
          <a:r>
            <a:rPr lang="en-GB" dirty="0" smtClean="0"/>
            <a:t>Wearable</a:t>
          </a:r>
          <a:endParaRPr lang="en-US" dirty="0"/>
        </a:p>
      </dgm:t>
    </dgm:pt>
    <dgm:pt modelId="{D2F814D1-BD63-468A-BBF7-C75936A861E9}" type="parTrans" cxnId="{622CA285-714A-4CE4-B385-EB615D01BAC3}">
      <dgm:prSet/>
      <dgm:spPr/>
      <dgm:t>
        <a:bodyPr/>
        <a:lstStyle/>
        <a:p>
          <a:endParaRPr lang="en-US"/>
        </a:p>
      </dgm:t>
    </dgm:pt>
    <dgm:pt modelId="{37AB4C2F-0DAC-46F6-8BBF-1F3A425112F6}" type="sibTrans" cxnId="{622CA285-714A-4CE4-B385-EB615D01BAC3}">
      <dgm:prSet/>
      <dgm:spPr/>
      <dgm:t>
        <a:bodyPr/>
        <a:lstStyle/>
        <a:p>
          <a:endParaRPr lang="en-US"/>
        </a:p>
      </dgm:t>
    </dgm:pt>
    <dgm:pt modelId="{159848E6-6D69-4BE9-9BCB-B2CF0268A64B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GB" dirty="0" smtClean="0"/>
            <a:t>…</a:t>
          </a:r>
          <a:endParaRPr lang="en-US" dirty="0"/>
        </a:p>
      </dgm:t>
    </dgm:pt>
    <dgm:pt modelId="{FEB70B80-68F5-4C8E-A692-BDB35C98505A}" type="parTrans" cxnId="{9B528A6C-3338-4DED-9EA1-C300D4114745}">
      <dgm:prSet/>
      <dgm:spPr/>
      <dgm:t>
        <a:bodyPr/>
        <a:lstStyle/>
        <a:p>
          <a:endParaRPr lang="en-US"/>
        </a:p>
      </dgm:t>
    </dgm:pt>
    <dgm:pt modelId="{9630B6DF-15F9-45EB-8549-1F37EDAA6AD9}" type="sibTrans" cxnId="{9B528A6C-3338-4DED-9EA1-C300D4114745}">
      <dgm:prSet/>
      <dgm:spPr/>
      <dgm:t>
        <a:bodyPr/>
        <a:lstStyle/>
        <a:p>
          <a:endParaRPr lang="en-US"/>
        </a:p>
      </dgm:t>
    </dgm:pt>
    <dgm:pt modelId="{34317058-5071-4BF6-BC32-8E7F55A65B6F}" type="pres">
      <dgm:prSet presAssocID="{48C46AB2-BF24-49E5-9C20-4053F4B51F0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89806D-3CD6-45EA-A63B-DA8CC39A53FE}" type="pres">
      <dgm:prSet presAssocID="{48C46AB2-BF24-49E5-9C20-4053F4B51F08}" presName="radial" presStyleCnt="0">
        <dgm:presLayoutVars>
          <dgm:animLvl val="ctr"/>
        </dgm:presLayoutVars>
      </dgm:prSet>
      <dgm:spPr/>
    </dgm:pt>
    <dgm:pt modelId="{1E595021-9B84-4F9A-A61F-580F362345FA}" type="pres">
      <dgm:prSet presAssocID="{01880784-BDC1-402D-BB61-4223AF43EB6C}" presName="centerShape" presStyleLbl="vennNode1" presStyleIdx="0" presStyleCnt="6" custScaleX="78873" custScaleY="77563" custLinFactNeighborX="-4850" custLinFactNeighborY="-21146"/>
      <dgm:spPr/>
      <dgm:t>
        <a:bodyPr/>
        <a:lstStyle/>
        <a:p>
          <a:endParaRPr lang="en-US"/>
        </a:p>
      </dgm:t>
    </dgm:pt>
    <dgm:pt modelId="{CFEBA885-CE2C-4E66-BA9D-BAE2613C3641}" type="pres">
      <dgm:prSet presAssocID="{03E829C5-AF14-4754-874F-5A4F5BC33095}" presName="node" presStyleLbl="vennNode1" presStyleIdx="1" presStyleCnt="6" custScaleX="117917" custScaleY="124232" custRadScaleRad="122879" custRadScaleInc="-78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B3A0B-F22B-48C8-8A5E-69A251266FDC}" type="pres">
      <dgm:prSet presAssocID="{159848E6-6D69-4BE9-9BCB-B2CF0268A64B}" presName="node" presStyleLbl="vennNode1" presStyleIdx="2" presStyleCnt="6" custScaleX="117917" custScaleY="124232" custRadScaleRad="88212" custRadScaleInc="5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2EBEB-2F8F-4A6E-A7F2-223BEB723D5A}" type="pres">
      <dgm:prSet presAssocID="{289F839B-3B0D-4B6B-928B-B546F9D58141}" presName="node" presStyleLbl="vennNode1" presStyleIdx="3" presStyleCnt="6" custScaleX="117917" custScaleY="124232" custRadScaleRad="55891" custRadScaleInc="-14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1330F-0EC1-4909-992B-6A0F9856DF51}" type="pres">
      <dgm:prSet presAssocID="{81865AD4-D296-4034-BA53-0DD4B8892245}" presName="node" presStyleLbl="vennNode1" presStyleIdx="4" presStyleCnt="6" custScaleX="117917" custScaleY="124232" custRadScaleRad="59551" custRadScaleInc="4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BB22E-C457-4280-9B3F-23866B95CB94}" type="pres">
      <dgm:prSet presAssocID="{D3D2C9DD-CC2D-444A-BED6-2D6FAA2B9983}" presName="node" presStyleLbl="vennNode1" presStyleIdx="5" presStyleCnt="6" custScaleX="117917" custScaleY="124232" custRadScaleRad="97028" custRadScaleInc="-24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D9FCC0-D93C-45A2-B5AA-35352370A075}" type="presOf" srcId="{48C46AB2-BF24-49E5-9C20-4053F4B51F08}" destId="{34317058-5071-4BF6-BC32-8E7F55A65B6F}" srcOrd="0" destOrd="0" presId="urn:microsoft.com/office/officeart/2005/8/layout/radial3"/>
    <dgm:cxn modelId="{6F2B6ED5-AB4E-4791-A7ED-67F4F71205EC}" type="presOf" srcId="{D3D2C9DD-CC2D-444A-BED6-2D6FAA2B9983}" destId="{E1BBB22E-C457-4280-9B3F-23866B95CB94}" srcOrd="0" destOrd="0" presId="urn:microsoft.com/office/officeart/2005/8/layout/radial3"/>
    <dgm:cxn modelId="{69C3CD5E-4354-42C1-AA70-B171E2E2C07D}" srcId="{01880784-BDC1-402D-BB61-4223AF43EB6C}" destId="{81865AD4-D296-4034-BA53-0DD4B8892245}" srcOrd="3" destOrd="0" parTransId="{404E2651-50FA-4AFD-8559-205DF52FC7B4}" sibTransId="{359F88F2-F0DF-453F-B3B6-93207D40DA67}"/>
    <dgm:cxn modelId="{09D39969-5F30-4530-B75B-FD1B12E5F26F}" type="presOf" srcId="{289F839B-3B0D-4B6B-928B-B546F9D58141}" destId="{5AF2EBEB-2F8F-4A6E-A7F2-223BEB723D5A}" srcOrd="0" destOrd="0" presId="urn:microsoft.com/office/officeart/2005/8/layout/radial3"/>
    <dgm:cxn modelId="{AE7380D6-EC76-4FCB-88B1-42845F723FD0}" type="presOf" srcId="{03E829C5-AF14-4754-874F-5A4F5BC33095}" destId="{CFEBA885-CE2C-4E66-BA9D-BAE2613C3641}" srcOrd="0" destOrd="0" presId="urn:microsoft.com/office/officeart/2005/8/layout/radial3"/>
    <dgm:cxn modelId="{622CA285-714A-4CE4-B385-EB615D01BAC3}" srcId="{01880784-BDC1-402D-BB61-4223AF43EB6C}" destId="{D3D2C9DD-CC2D-444A-BED6-2D6FAA2B9983}" srcOrd="4" destOrd="0" parTransId="{D2F814D1-BD63-468A-BBF7-C75936A861E9}" sibTransId="{37AB4C2F-0DAC-46F6-8BBF-1F3A425112F6}"/>
    <dgm:cxn modelId="{0BDED9FE-D72D-4126-B631-0E7193476524}" srcId="{01880784-BDC1-402D-BB61-4223AF43EB6C}" destId="{289F839B-3B0D-4B6B-928B-B546F9D58141}" srcOrd="2" destOrd="0" parTransId="{431B90AA-4F73-4F5D-9E54-A7326CF9DFA1}" sibTransId="{AFE750BC-1531-47B0-9C75-8D98C0845A7A}"/>
    <dgm:cxn modelId="{BE53058F-6197-4FCC-9A40-ED45CB037F7E}" srcId="{48C46AB2-BF24-49E5-9C20-4053F4B51F08}" destId="{01880784-BDC1-402D-BB61-4223AF43EB6C}" srcOrd="0" destOrd="0" parTransId="{863AF266-FC45-4A93-8E33-7966DF3266B4}" sibTransId="{E6E5B7BF-A701-460B-9354-00C6D2ABC648}"/>
    <dgm:cxn modelId="{9F8F84B3-525B-4BB7-A727-0AB91783A94D}" srcId="{01880784-BDC1-402D-BB61-4223AF43EB6C}" destId="{03E829C5-AF14-4754-874F-5A4F5BC33095}" srcOrd="0" destOrd="0" parTransId="{35D8D432-002F-46BE-9A10-EA77155B10F3}" sibTransId="{E31EFB6D-7D39-4F0D-A4D3-48E5F1802687}"/>
    <dgm:cxn modelId="{A6C33806-53ED-40F5-96DF-7BCA3BACBC91}" type="presOf" srcId="{01880784-BDC1-402D-BB61-4223AF43EB6C}" destId="{1E595021-9B84-4F9A-A61F-580F362345FA}" srcOrd="0" destOrd="0" presId="urn:microsoft.com/office/officeart/2005/8/layout/radial3"/>
    <dgm:cxn modelId="{B600A437-E7CF-4A94-9553-A00EA5F9BF91}" type="presOf" srcId="{81865AD4-D296-4034-BA53-0DD4B8892245}" destId="{E971330F-0EC1-4909-992B-6A0F9856DF51}" srcOrd="0" destOrd="0" presId="urn:microsoft.com/office/officeart/2005/8/layout/radial3"/>
    <dgm:cxn modelId="{08985DEE-40D1-4706-AEED-DB3BE8550878}" type="presOf" srcId="{159848E6-6D69-4BE9-9BCB-B2CF0268A64B}" destId="{C4BB3A0B-F22B-48C8-8A5E-69A251266FDC}" srcOrd="0" destOrd="0" presId="urn:microsoft.com/office/officeart/2005/8/layout/radial3"/>
    <dgm:cxn modelId="{9B528A6C-3338-4DED-9EA1-C300D4114745}" srcId="{01880784-BDC1-402D-BB61-4223AF43EB6C}" destId="{159848E6-6D69-4BE9-9BCB-B2CF0268A64B}" srcOrd="1" destOrd="0" parTransId="{FEB70B80-68F5-4C8E-A692-BDB35C98505A}" sibTransId="{9630B6DF-15F9-45EB-8549-1F37EDAA6AD9}"/>
    <dgm:cxn modelId="{2514EF43-3ACE-46F7-B090-6AEA63E994CE}" type="presParOf" srcId="{34317058-5071-4BF6-BC32-8E7F55A65B6F}" destId="{1289806D-3CD6-45EA-A63B-DA8CC39A53FE}" srcOrd="0" destOrd="0" presId="urn:microsoft.com/office/officeart/2005/8/layout/radial3"/>
    <dgm:cxn modelId="{9B63E20D-E039-4D9C-AA7A-D7AEC77ADA97}" type="presParOf" srcId="{1289806D-3CD6-45EA-A63B-DA8CC39A53FE}" destId="{1E595021-9B84-4F9A-A61F-580F362345FA}" srcOrd="0" destOrd="0" presId="urn:microsoft.com/office/officeart/2005/8/layout/radial3"/>
    <dgm:cxn modelId="{C21D9BAE-08CC-4246-9F3E-55D78579588A}" type="presParOf" srcId="{1289806D-3CD6-45EA-A63B-DA8CC39A53FE}" destId="{CFEBA885-CE2C-4E66-BA9D-BAE2613C3641}" srcOrd="1" destOrd="0" presId="urn:microsoft.com/office/officeart/2005/8/layout/radial3"/>
    <dgm:cxn modelId="{33239CDF-84AD-464B-8F85-BF1D1BBB4778}" type="presParOf" srcId="{1289806D-3CD6-45EA-A63B-DA8CC39A53FE}" destId="{C4BB3A0B-F22B-48C8-8A5E-69A251266FDC}" srcOrd="2" destOrd="0" presId="urn:microsoft.com/office/officeart/2005/8/layout/radial3"/>
    <dgm:cxn modelId="{A333A284-EE6C-4871-A191-7B821AA20CFE}" type="presParOf" srcId="{1289806D-3CD6-45EA-A63B-DA8CC39A53FE}" destId="{5AF2EBEB-2F8F-4A6E-A7F2-223BEB723D5A}" srcOrd="3" destOrd="0" presId="urn:microsoft.com/office/officeart/2005/8/layout/radial3"/>
    <dgm:cxn modelId="{439394C2-6200-4093-8817-001186C4DDA8}" type="presParOf" srcId="{1289806D-3CD6-45EA-A63B-DA8CC39A53FE}" destId="{E971330F-0EC1-4909-992B-6A0F9856DF51}" srcOrd="4" destOrd="0" presId="urn:microsoft.com/office/officeart/2005/8/layout/radial3"/>
    <dgm:cxn modelId="{4D23111D-25E7-475E-ABE2-474AC93C12A9}" type="presParOf" srcId="{1289806D-3CD6-45EA-A63B-DA8CC39A53FE}" destId="{E1BBB22E-C457-4280-9B3F-23866B95CB9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68ADB-B7AE-4C83-969F-8675784C2A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C62011-37B8-4E68-85D4-62EE064A0A00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2000" dirty="0" smtClean="0"/>
            <a:t>Application</a:t>
          </a:r>
          <a:endParaRPr lang="en-US" sz="2000" dirty="0"/>
        </a:p>
      </dgm:t>
    </dgm:pt>
    <dgm:pt modelId="{24A5180F-6057-4233-BA9E-A96F11A85345}" type="parTrans" cxnId="{5B0913AE-C2C7-4F45-A6EC-B7D8CDF44B7F}">
      <dgm:prSet/>
      <dgm:spPr/>
      <dgm:t>
        <a:bodyPr/>
        <a:lstStyle/>
        <a:p>
          <a:endParaRPr lang="en-US" sz="2000"/>
        </a:p>
      </dgm:t>
    </dgm:pt>
    <dgm:pt modelId="{D3E74324-8381-490A-A13F-B5EE699F5FAA}" type="sibTrans" cxnId="{5B0913AE-C2C7-4F45-A6EC-B7D8CDF44B7F}">
      <dgm:prSet/>
      <dgm:spPr/>
      <dgm:t>
        <a:bodyPr/>
        <a:lstStyle/>
        <a:p>
          <a:endParaRPr lang="en-US" sz="2000"/>
        </a:p>
      </dgm:t>
    </dgm:pt>
    <dgm:pt modelId="{1C1FEBC8-ED22-4B50-A308-7C3C6A0078A8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2000" dirty="0" smtClean="0"/>
            <a:t>Transport</a:t>
          </a:r>
          <a:endParaRPr lang="en-US" sz="2000" dirty="0"/>
        </a:p>
      </dgm:t>
    </dgm:pt>
    <dgm:pt modelId="{807B5123-6164-4321-AC51-F6F85C88BBE8}" type="parTrans" cxnId="{8BA1E15D-7978-4408-A6BF-2A2E4F45BF15}">
      <dgm:prSet/>
      <dgm:spPr/>
      <dgm:t>
        <a:bodyPr/>
        <a:lstStyle/>
        <a:p>
          <a:endParaRPr lang="en-US" sz="2000"/>
        </a:p>
      </dgm:t>
    </dgm:pt>
    <dgm:pt modelId="{44BDBAEB-E9E3-48C2-B5E4-2333B1792736}" type="sibTrans" cxnId="{8BA1E15D-7978-4408-A6BF-2A2E4F45BF15}">
      <dgm:prSet/>
      <dgm:spPr/>
      <dgm:t>
        <a:bodyPr/>
        <a:lstStyle/>
        <a:p>
          <a:endParaRPr lang="en-US" sz="2000"/>
        </a:p>
      </dgm:t>
    </dgm:pt>
    <dgm:pt modelId="{15AEAF11-79C9-4165-98C6-186BE91F579D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2000" dirty="0" smtClean="0"/>
            <a:t>Network</a:t>
          </a:r>
          <a:endParaRPr lang="en-US" sz="2000" dirty="0"/>
        </a:p>
      </dgm:t>
    </dgm:pt>
    <dgm:pt modelId="{BDAE7600-186B-42FE-A234-6220C4E97631}" type="parTrans" cxnId="{56F6DABE-7964-43D0-A4F4-C4645B784012}">
      <dgm:prSet/>
      <dgm:spPr/>
      <dgm:t>
        <a:bodyPr/>
        <a:lstStyle/>
        <a:p>
          <a:endParaRPr lang="en-US" sz="2000"/>
        </a:p>
      </dgm:t>
    </dgm:pt>
    <dgm:pt modelId="{80C3E127-4344-4C37-8585-E744953777E2}" type="sibTrans" cxnId="{56F6DABE-7964-43D0-A4F4-C4645B784012}">
      <dgm:prSet/>
      <dgm:spPr/>
      <dgm:t>
        <a:bodyPr/>
        <a:lstStyle/>
        <a:p>
          <a:endParaRPr lang="en-US" sz="2000"/>
        </a:p>
      </dgm:t>
    </dgm:pt>
    <dgm:pt modelId="{E42E13AB-5292-4A24-9BFE-39B8A9086A5C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2000" dirty="0" smtClean="0"/>
            <a:t>Link</a:t>
          </a:r>
          <a:endParaRPr lang="en-US" sz="2000" dirty="0"/>
        </a:p>
      </dgm:t>
    </dgm:pt>
    <dgm:pt modelId="{B2DC8605-F6E8-4175-9BAF-24B115F90850}" type="parTrans" cxnId="{668ED7F1-78FE-4EF3-8F56-BEEE14F5628C}">
      <dgm:prSet/>
      <dgm:spPr/>
      <dgm:t>
        <a:bodyPr/>
        <a:lstStyle/>
        <a:p>
          <a:endParaRPr lang="en-US" sz="2000"/>
        </a:p>
      </dgm:t>
    </dgm:pt>
    <dgm:pt modelId="{AFF69756-2855-4F31-B71B-40A16A366E4E}" type="sibTrans" cxnId="{668ED7F1-78FE-4EF3-8F56-BEEE14F5628C}">
      <dgm:prSet/>
      <dgm:spPr/>
      <dgm:t>
        <a:bodyPr/>
        <a:lstStyle/>
        <a:p>
          <a:endParaRPr lang="en-US" sz="2000"/>
        </a:p>
      </dgm:t>
    </dgm:pt>
    <dgm:pt modelId="{2177B46A-8D7B-495A-A12E-FF74B707311E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2000" dirty="0" smtClean="0"/>
            <a:t>Physical</a:t>
          </a:r>
          <a:endParaRPr lang="en-US" sz="2000" dirty="0"/>
        </a:p>
      </dgm:t>
    </dgm:pt>
    <dgm:pt modelId="{76E106AE-C1C3-4AA0-A738-08F0D64FEB22}" type="parTrans" cxnId="{ED1C721E-60AF-4ED6-ACB4-ECD6A43EFC0C}">
      <dgm:prSet/>
      <dgm:spPr/>
      <dgm:t>
        <a:bodyPr/>
        <a:lstStyle/>
        <a:p>
          <a:endParaRPr lang="en-US" sz="2000"/>
        </a:p>
      </dgm:t>
    </dgm:pt>
    <dgm:pt modelId="{F6603F7D-AB3C-4ACB-808B-D47DB4DC4D20}" type="sibTrans" cxnId="{ED1C721E-60AF-4ED6-ACB4-ECD6A43EFC0C}">
      <dgm:prSet/>
      <dgm:spPr/>
      <dgm:t>
        <a:bodyPr/>
        <a:lstStyle/>
        <a:p>
          <a:endParaRPr lang="en-US" sz="2000"/>
        </a:p>
      </dgm:t>
    </dgm:pt>
    <dgm:pt modelId="{ACF35D15-EA6D-45D5-A5DB-BEC2141EBD34}" type="pres">
      <dgm:prSet presAssocID="{68568ADB-B7AE-4C83-969F-8675784C2A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A8333F-3713-423A-A9BD-64AE61EDCFD2}" type="pres">
      <dgm:prSet presAssocID="{80C62011-37B8-4E68-85D4-62EE064A0A00}" presName="parentText" presStyleLbl="node1" presStyleIdx="0" presStyleCnt="5" custScaleY="59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33B20-6BEC-4BFF-B8F9-C67325570E32}" type="pres">
      <dgm:prSet presAssocID="{D3E74324-8381-490A-A13F-B5EE699F5FAA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FAD70F9-4BB3-477F-8C7B-4FA75061CEA3}" type="pres">
      <dgm:prSet presAssocID="{1C1FEBC8-ED22-4B50-A308-7C3C6A0078A8}" presName="parentText" presStyleLbl="node1" presStyleIdx="1" presStyleCnt="5" custScaleY="632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C4805-7D38-45F4-A8A3-486E7B48ABF8}" type="pres">
      <dgm:prSet presAssocID="{44BDBAEB-E9E3-48C2-B5E4-2333B1792736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4D8484F-C846-4850-BFAB-6895BD4DFF7F}" type="pres">
      <dgm:prSet presAssocID="{15AEAF11-79C9-4165-98C6-186BE91F579D}" presName="parentText" presStyleLbl="node1" presStyleIdx="2" presStyleCnt="5" custScaleY="1163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857F6-B095-4F3E-81D8-2DC51256AB63}" type="pres">
      <dgm:prSet presAssocID="{80C3E127-4344-4C37-8585-E744953777E2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4F3EACA-3093-4E14-9E65-D908A6D95E82}" type="pres">
      <dgm:prSet presAssocID="{E42E13AB-5292-4A24-9BFE-39B8A9086A5C}" presName="parentText" presStyleLbl="node1" presStyleIdx="3" presStyleCnt="5" custScaleY="1158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66BC0-FB1A-4A75-A722-5AC8C9CF6949}" type="pres">
      <dgm:prSet presAssocID="{AFF69756-2855-4F31-B71B-40A16A366E4E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71CF9A8-F39A-44F0-B74A-4F5A779BDD5B}" type="pres">
      <dgm:prSet presAssocID="{2177B46A-8D7B-495A-A12E-FF74B707311E}" presName="parentText" presStyleLbl="node1" presStyleIdx="4" presStyleCnt="5" custScaleY="622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8ED7F1-78FE-4EF3-8F56-BEEE14F5628C}" srcId="{68568ADB-B7AE-4C83-969F-8675784C2A84}" destId="{E42E13AB-5292-4A24-9BFE-39B8A9086A5C}" srcOrd="3" destOrd="0" parTransId="{B2DC8605-F6E8-4175-9BAF-24B115F90850}" sibTransId="{AFF69756-2855-4F31-B71B-40A16A366E4E}"/>
    <dgm:cxn modelId="{8BA1E15D-7978-4408-A6BF-2A2E4F45BF15}" srcId="{68568ADB-B7AE-4C83-969F-8675784C2A84}" destId="{1C1FEBC8-ED22-4B50-A308-7C3C6A0078A8}" srcOrd="1" destOrd="0" parTransId="{807B5123-6164-4321-AC51-F6F85C88BBE8}" sibTransId="{44BDBAEB-E9E3-48C2-B5E4-2333B1792736}"/>
    <dgm:cxn modelId="{5B0913AE-C2C7-4F45-A6EC-B7D8CDF44B7F}" srcId="{68568ADB-B7AE-4C83-969F-8675784C2A84}" destId="{80C62011-37B8-4E68-85D4-62EE064A0A00}" srcOrd="0" destOrd="0" parTransId="{24A5180F-6057-4233-BA9E-A96F11A85345}" sibTransId="{D3E74324-8381-490A-A13F-B5EE699F5FAA}"/>
    <dgm:cxn modelId="{56F6DABE-7964-43D0-A4F4-C4645B784012}" srcId="{68568ADB-B7AE-4C83-969F-8675784C2A84}" destId="{15AEAF11-79C9-4165-98C6-186BE91F579D}" srcOrd="2" destOrd="0" parTransId="{BDAE7600-186B-42FE-A234-6220C4E97631}" sibTransId="{80C3E127-4344-4C37-8585-E744953777E2}"/>
    <dgm:cxn modelId="{1E72B017-DC7F-4CA0-8375-9F66A0874A52}" type="presOf" srcId="{15AEAF11-79C9-4165-98C6-186BE91F579D}" destId="{34D8484F-C846-4850-BFAB-6895BD4DFF7F}" srcOrd="0" destOrd="0" presId="urn:microsoft.com/office/officeart/2005/8/layout/vList2"/>
    <dgm:cxn modelId="{498CA5AA-900C-4E23-8069-B84051D74C54}" type="presOf" srcId="{1C1FEBC8-ED22-4B50-A308-7C3C6A0078A8}" destId="{7FAD70F9-4BB3-477F-8C7B-4FA75061CEA3}" srcOrd="0" destOrd="0" presId="urn:microsoft.com/office/officeart/2005/8/layout/vList2"/>
    <dgm:cxn modelId="{2F3ED16D-C8D9-41E2-9DF6-6D045A3BC9FB}" type="presOf" srcId="{E42E13AB-5292-4A24-9BFE-39B8A9086A5C}" destId="{94F3EACA-3093-4E14-9E65-D908A6D95E82}" srcOrd="0" destOrd="0" presId="urn:microsoft.com/office/officeart/2005/8/layout/vList2"/>
    <dgm:cxn modelId="{77F58922-1D98-4943-B89E-FB0B5AFCABF1}" type="presOf" srcId="{68568ADB-B7AE-4C83-969F-8675784C2A84}" destId="{ACF35D15-EA6D-45D5-A5DB-BEC2141EBD34}" srcOrd="0" destOrd="0" presId="urn:microsoft.com/office/officeart/2005/8/layout/vList2"/>
    <dgm:cxn modelId="{B7D39839-1C7F-4A3D-B12C-104D06F65768}" type="presOf" srcId="{2177B46A-8D7B-495A-A12E-FF74B707311E}" destId="{571CF9A8-F39A-44F0-B74A-4F5A779BDD5B}" srcOrd="0" destOrd="0" presId="urn:microsoft.com/office/officeart/2005/8/layout/vList2"/>
    <dgm:cxn modelId="{C0FEA34C-05BE-4FCE-B314-5FE28CB2625B}" type="presOf" srcId="{80C62011-37B8-4E68-85D4-62EE064A0A00}" destId="{CCA8333F-3713-423A-A9BD-64AE61EDCFD2}" srcOrd="0" destOrd="0" presId="urn:microsoft.com/office/officeart/2005/8/layout/vList2"/>
    <dgm:cxn modelId="{ED1C721E-60AF-4ED6-ACB4-ECD6A43EFC0C}" srcId="{68568ADB-B7AE-4C83-969F-8675784C2A84}" destId="{2177B46A-8D7B-495A-A12E-FF74B707311E}" srcOrd="4" destOrd="0" parTransId="{76E106AE-C1C3-4AA0-A738-08F0D64FEB22}" sibTransId="{F6603F7D-AB3C-4ACB-808B-D47DB4DC4D20}"/>
    <dgm:cxn modelId="{14D410CA-468C-4905-80D8-D7A3EF75A02E}" type="presParOf" srcId="{ACF35D15-EA6D-45D5-A5DB-BEC2141EBD34}" destId="{CCA8333F-3713-423A-A9BD-64AE61EDCFD2}" srcOrd="0" destOrd="0" presId="urn:microsoft.com/office/officeart/2005/8/layout/vList2"/>
    <dgm:cxn modelId="{1F659CA9-03EE-48FE-9A5B-56C3E18B2874}" type="presParOf" srcId="{ACF35D15-EA6D-45D5-A5DB-BEC2141EBD34}" destId="{1D033B20-6BEC-4BFF-B8F9-C67325570E32}" srcOrd="1" destOrd="0" presId="urn:microsoft.com/office/officeart/2005/8/layout/vList2"/>
    <dgm:cxn modelId="{931CE11E-E765-4F32-A454-8EDFA8136A92}" type="presParOf" srcId="{ACF35D15-EA6D-45D5-A5DB-BEC2141EBD34}" destId="{7FAD70F9-4BB3-477F-8C7B-4FA75061CEA3}" srcOrd="2" destOrd="0" presId="urn:microsoft.com/office/officeart/2005/8/layout/vList2"/>
    <dgm:cxn modelId="{E89DF5D0-B286-41D5-8363-64A55E0E57C5}" type="presParOf" srcId="{ACF35D15-EA6D-45D5-A5DB-BEC2141EBD34}" destId="{D43C4805-7D38-45F4-A8A3-486E7B48ABF8}" srcOrd="3" destOrd="0" presId="urn:microsoft.com/office/officeart/2005/8/layout/vList2"/>
    <dgm:cxn modelId="{97230836-B06D-40B3-AE36-A8F274503575}" type="presParOf" srcId="{ACF35D15-EA6D-45D5-A5DB-BEC2141EBD34}" destId="{34D8484F-C846-4850-BFAB-6895BD4DFF7F}" srcOrd="4" destOrd="0" presId="urn:microsoft.com/office/officeart/2005/8/layout/vList2"/>
    <dgm:cxn modelId="{2CD29334-3B79-4A3E-B163-7D65C7C4CBD7}" type="presParOf" srcId="{ACF35D15-EA6D-45D5-A5DB-BEC2141EBD34}" destId="{08A857F6-B095-4F3E-81D8-2DC51256AB63}" srcOrd="5" destOrd="0" presId="urn:microsoft.com/office/officeart/2005/8/layout/vList2"/>
    <dgm:cxn modelId="{01AAE58F-D687-43FE-BF07-40C59ACDB3B4}" type="presParOf" srcId="{ACF35D15-EA6D-45D5-A5DB-BEC2141EBD34}" destId="{94F3EACA-3093-4E14-9E65-D908A6D95E82}" srcOrd="6" destOrd="0" presId="urn:microsoft.com/office/officeart/2005/8/layout/vList2"/>
    <dgm:cxn modelId="{F1A1EEE5-97D5-42C7-BB67-A6788E58EF8D}" type="presParOf" srcId="{ACF35D15-EA6D-45D5-A5DB-BEC2141EBD34}" destId="{89A66BC0-FB1A-4A75-A722-5AC8C9CF6949}" srcOrd="7" destOrd="0" presId="urn:microsoft.com/office/officeart/2005/8/layout/vList2"/>
    <dgm:cxn modelId="{7B4F3FB0-B9F9-4CB4-BCD5-5746F4EE82B5}" type="presParOf" srcId="{ACF35D15-EA6D-45D5-A5DB-BEC2141EBD34}" destId="{571CF9A8-F39A-44F0-B74A-4F5A779BDD5B}" srcOrd="8" destOrd="0" presId="urn:microsoft.com/office/officeart/2005/8/layout/vList2"/>
  </dgm:cxnLst>
  <dgm:bg>
    <a:noFill/>
    <a:effectLst>
      <a:innerShdw blurRad="63500" dist="50800" dir="13500000">
        <a:prstClr val="black">
          <a:alpha val="50000"/>
        </a:prstClr>
      </a:inn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95021-9B84-4F9A-A61F-580F362345FA}">
      <dsp:nvSpPr>
        <dsp:cNvPr id="0" name=""/>
        <dsp:cNvSpPr/>
      </dsp:nvSpPr>
      <dsp:spPr>
        <a:xfrm>
          <a:off x="2738827" y="867332"/>
          <a:ext cx="2548298" cy="25059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Ad Hoc &amp; Sensor Networks</a:t>
          </a:r>
          <a:endParaRPr lang="en-US" sz="3200" kern="1200" dirty="0"/>
        </a:p>
      </dsp:txBody>
      <dsp:txXfrm>
        <a:off x="3112017" y="1234323"/>
        <a:ext cx="1801918" cy="1771992"/>
      </dsp:txXfrm>
    </dsp:sp>
    <dsp:sp modelId="{CFEBA885-CE2C-4E66-BA9D-BAE2613C3641}">
      <dsp:nvSpPr>
        <dsp:cNvPr id="0" name=""/>
        <dsp:cNvSpPr/>
      </dsp:nvSpPr>
      <dsp:spPr>
        <a:xfrm>
          <a:off x="1114208" y="575062"/>
          <a:ext cx="1904883" cy="2006898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RFID</a:t>
          </a:r>
          <a:endParaRPr lang="en-US" sz="2300" kern="1200" dirty="0"/>
        </a:p>
      </dsp:txBody>
      <dsp:txXfrm>
        <a:off x="1393172" y="868965"/>
        <a:ext cx="1346955" cy="1419092"/>
      </dsp:txXfrm>
    </dsp:sp>
    <dsp:sp modelId="{C4BB3A0B-F22B-48C8-8A5E-69A251266FDC}">
      <dsp:nvSpPr>
        <dsp:cNvPr id="0" name=""/>
        <dsp:cNvSpPr/>
      </dsp:nvSpPr>
      <dsp:spPr>
        <a:xfrm>
          <a:off x="5064506" y="1561721"/>
          <a:ext cx="1904883" cy="2006898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…</a:t>
          </a:r>
          <a:endParaRPr lang="en-US" sz="2300" kern="1200" dirty="0"/>
        </a:p>
      </dsp:txBody>
      <dsp:txXfrm>
        <a:off x="5343470" y="1855624"/>
        <a:ext cx="1346955" cy="1419092"/>
      </dsp:txXfrm>
    </dsp:sp>
    <dsp:sp modelId="{5AF2EBEB-2F8F-4A6E-A7F2-223BEB723D5A}">
      <dsp:nvSpPr>
        <dsp:cNvPr id="0" name=""/>
        <dsp:cNvSpPr/>
      </dsp:nvSpPr>
      <dsp:spPr>
        <a:xfrm>
          <a:off x="4114724" y="2816296"/>
          <a:ext cx="1904883" cy="2006898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Mobile</a:t>
          </a:r>
          <a:endParaRPr lang="en-US" sz="2300" kern="1200" dirty="0"/>
        </a:p>
      </dsp:txBody>
      <dsp:txXfrm>
        <a:off x="4393688" y="3110199"/>
        <a:ext cx="1346955" cy="1419092"/>
      </dsp:txXfrm>
    </dsp:sp>
    <dsp:sp modelId="{E971330F-0EC1-4909-992B-6A0F9856DF51}">
      <dsp:nvSpPr>
        <dsp:cNvPr id="0" name=""/>
        <dsp:cNvSpPr/>
      </dsp:nvSpPr>
      <dsp:spPr>
        <a:xfrm>
          <a:off x="2478074" y="2979582"/>
          <a:ext cx="1904883" cy="2006898"/>
        </a:xfrm>
        <a:prstGeom prst="ellipse">
          <a:avLst/>
        </a:prstGeom>
        <a:solidFill>
          <a:srgbClr val="FECBA0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Wireless</a:t>
          </a:r>
          <a:endParaRPr lang="en-US" sz="2300" kern="1200" dirty="0"/>
        </a:p>
      </dsp:txBody>
      <dsp:txXfrm>
        <a:off x="2757038" y="3273485"/>
        <a:ext cx="1346955" cy="1419092"/>
      </dsp:txXfrm>
    </dsp:sp>
    <dsp:sp modelId="{E1BBB22E-C457-4280-9B3F-23866B95CB94}">
      <dsp:nvSpPr>
        <dsp:cNvPr id="0" name=""/>
        <dsp:cNvSpPr/>
      </dsp:nvSpPr>
      <dsp:spPr>
        <a:xfrm>
          <a:off x="1225067" y="2000337"/>
          <a:ext cx="1904883" cy="2006898"/>
        </a:xfrm>
        <a:prstGeom prst="ellipse">
          <a:avLst/>
        </a:prstGeom>
        <a:solidFill>
          <a:srgbClr val="FD9B93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Wearable</a:t>
          </a:r>
          <a:endParaRPr lang="en-US" sz="2300" kern="1200" dirty="0"/>
        </a:p>
      </dsp:txBody>
      <dsp:txXfrm>
        <a:off x="1504031" y="2294240"/>
        <a:ext cx="1346955" cy="1419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8333F-3713-423A-A9BD-64AE61EDCFD2}">
      <dsp:nvSpPr>
        <dsp:cNvPr id="0" name=""/>
        <dsp:cNvSpPr/>
      </dsp:nvSpPr>
      <dsp:spPr>
        <a:xfrm>
          <a:off x="0" y="11842"/>
          <a:ext cx="8239760" cy="57953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Application</a:t>
          </a:r>
          <a:endParaRPr lang="en-US" sz="2000" kern="1200" dirty="0"/>
        </a:p>
      </dsp:txBody>
      <dsp:txXfrm>
        <a:off x="28291" y="40133"/>
        <a:ext cx="8183178" cy="522955"/>
      </dsp:txXfrm>
    </dsp:sp>
    <dsp:sp modelId="{7FAD70F9-4BB3-477F-8C7B-4FA75061CEA3}">
      <dsp:nvSpPr>
        <dsp:cNvPr id="0" name=""/>
        <dsp:cNvSpPr/>
      </dsp:nvSpPr>
      <dsp:spPr>
        <a:xfrm>
          <a:off x="0" y="741139"/>
          <a:ext cx="8239760" cy="61536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Transport</a:t>
          </a:r>
          <a:endParaRPr lang="en-US" sz="2000" kern="1200" dirty="0"/>
        </a:p>
      </dsp:txBody>
      <dsp:txXfrm>
        <a:off x="30039" y="771178"/>
        <a:ext cx="8179682" cy="555282"/>
      </dsp:txXfrm>
    </dsp:sp>
    <dsp:sp modelId="{34D8484F-C846-4850-BFAB-6895BD4DFF7F}">
      <dsp:nvSpPr>
        <dsp:cNvPr id="0" name=""/>
        <dsp:cNvSpPr/>
      </dsp:nvSpPr>
      <dsp:spPr>
        <a:xfrm>
          <a:off x="0" y="1506259"/>
          <a:ext cx="8239760" cy="113298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Network</a:t>
          </a:r>
          <a:endParaRPr lang="en-US" sz="2000" kern="1200" dirty="0"/>
        </a:p>
      </dsp:txBody>
      <dsp:txXfrm>
        <a:off x="55308" y="1561567"/>
        <a:ext cx="8129144" cy="1022370"/>
      </dsp:txXfrm>
    </dsp:sp>
    <dsp:sp modelId="{94F3EACA-3093-4E14-9E65-D908A6D95E82}">
      <dsp:nvSpPr>
        <dsp:cNvPr id="0" name=""/>
        <dsp:cNvSpPr/>
      </dsp:nvSpPr>
      <dsp:spPr>
        <a:xfrm>
          <a:off x="0" y="2789006"/>
          <a:ext cx="8239760" cy="112745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Link</a:t>
          </a:r>
          <a:endParaRPr lang="en-US" sz="2000" kern="1200" dirty="0"/>
        </a:p>
      </dsp:txBody>
      <dsp:txXfrm>
        <a:off x="55038" y="2844044"/>
        <a:ext cx="8129684" cy="1017381"/>
      </dsp:txXfrm>
    </dsp:sp>
    <dsp:sp modelId="{571CF9A8-F39A-44F0-B74A-4F5A779BDD5B}">
      <dsp:nvSpPr>
        <dsp:cNvPr id="0" name=""/>
        <dsp:cNvSpPr/>
      </dsp:nvSpPr>
      <dsp:spPr>
        <a:xfrm>
          <a:off x="0" y="4066224"/>
          <a:ext cx="8239760" cy="605693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Physical</a:t>
          </a:r>
          <a:endParaRPr lang="en-US" sz="2000" kern="1200" dirty="0"/>
        </a:p>
      </dsp:txBody>
      <dsp:txXfrm>
        <a:off x="29567" y="4095791"/>
        <a:ext cx="8180626" cy="546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5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1854751" cy="27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56" tIns="24677" rIns="49356" bIns="24677" numCol="1" anchor="t" anchorCtr="0" compatLnSpc="1">
            <a:prstTxWarp prst="textNoShape">
              <a:avLst/>
            </a:prstTxWarp>
          </a:bodyPr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24194" y="1"/>
            <a:ext cx="1854751" cy="27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56" tIns="24677" rIns="49356" bIns="24677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5210678"/>
            <a:ext cx="1854751" cy="27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56" tIns="24677" rIns="49356" bIns="24677" numCol="1" anchor="b" anchorCtr="0" compatLnSpc="1">
            <a:prstTxWarp prst="textNoShape">
              <a:avLst/>
            </a:prstTxWarp>
          </a:bodyPr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24194" y="5210678"/>
            <a:ext cx="1854751" cy="27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56" tIns="24677" rIns="49356" bIns="24677" numCol="1" anchor="b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80DA2F1B-31D6-478C-9326-E121770B2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6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1854751" cy="27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56" tIns="24677" rIns="49356" bIns="24677" numCol="1" anchor="t" anchorCtr="0" compatLnSpc="1">
            <a:prstTxWarp prst="textNoShape">
              <a:avLst/>
            </a:prstTxWarp>
          </a:bodyPr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4194" y="1"/>
            <a:ext cx="1854751" cy="27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56" tIns="24677" rIns="49356" bIns="24677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411163"/>
            <a:ext cx="27432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800" y="2606616"/>
            <a:ext cx="3424303" cy="24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56" tIns="24677" rIns="49356" bIns="2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5210678"/>
            <a:ext cx="1854751" cy="27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56" tIns="24677" rIns="49356" bIns="24677" numCol="1" anchor="b" anchorCtr="0" compatLnSpc="1">
            <a:prstTxWarp prst="textNoShape">
              <a:avLst/>
            </a:prstTxWarp>
          </a:bodyPr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4194" y="5210678"/>
            <a:ext cx="1854751" cy="27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56" tIns="24677" rIns="49356" bIns="24677" numCol="1" anchor="b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56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AC371-341D-47DC-B0AB-7C4BD5C70A36}" type="slidenum">
              <a:rPr lang="en-US"/>
              <a:pPr/>
              <a:t>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390525"/>
            <a:ext cx="2781300" cy="2085975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572" y="2606616"/>
            <a:ext cx="3126662" cy="2476411"/>
          </a:xfrm>
        </p:spPr>
        <p:txBody>
          <a:bodyPr/>
          <a:lstStyle/>
          <a:p>
            <a:pPr marL="128793" indent="-128793">
              <a:buAutoNum type="arabicParenR"/>
            </a:pPr>
            <a:endParaRPr lang="de-C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0AD3A-CC05-4C6E-9FFF-C0FE4A930435}" type="slidenum">
              <a:rPr lang="en-US"/>
              <a:pPr/>
              <a:t>14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411163"/>
            <a:ext cx="2741612" cy="2055812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791" y="2605888"/>
            <a:ext cx="3424320" cy="246901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B4948-BB4A-4844-81B0-47764B77B402}" type="slidenum">
              <a:rPr lang="en-US"/>
              <a:pPr/>
              <a:t>17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68B0B-D00A-4649-B65B-A3042B2610B8}" type="slidenum">
              <a:rPr lang="en-US"/>
              <a:pPr/>
              <a:t>18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4827A4-1874-45A0-B028-C3DA28AEE936}" type="slidenum">
              <a:rPr lang="en-US"/>
              <a:pPr/>
              <a:t>2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8350" y="411163"/>
            <a:ext cx="2744788" cy="2057400"/>
          </a:xfrm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217" y="2606087"/>
            <a:ext cx="3421468" cy="246896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A336A-5651-4EBC-84B1-EAFD806734C8}" type="slidenum">
              <a:rPr lang="en-US"/>
              <a:pPr/>
              <a:t>20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30067" indent="-130067"/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13674-CD31-43DB-841F-1AAE9A4C2BEA}" type="slidenum">
              <a:rPr lang="en-US"/>
              <a:pPr/>
              <a:t>21</a:t>
            </a:fld>
            <a:endParaRPr lang="en-US"/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390525"/>
            <a:ext cx="2781300" cy="2085975"/>
          </a:xfrm>
          <a:ln/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485" y="2606615"/>
            <a:ext cx="3123791" cy="247641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Mobile Computing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Summer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Distributed Computing Group, Roger Wattenhofer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D3C98-3215-4365-B461-84BAC4B102CB}" type="slidenum">
              <a:rPr lang="en-US"/>
              <a:pPr/>
              <a:t>22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de-C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D6B88-C4AA-4CC0-9B60-F91F3AF13DDE}" type="slidenum">
              <a:rPr lang="en-US"/>
              <a:pPr/>
              <a:t>24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58B7B-1CB9-43C5-8D58-1B715C191771}" type="slidenum">
              <a:rPr lang="en-US"/>
              <a:pPr/>
              <a:t>25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58B7B-1CB9-43C5-8D58-1B715C191771}" type="slidenum">
              <a:rPr lang="en-US"/>
              <a:pPr/>
              <a:t>26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Mobile Computing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Summer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Distributed Computing Group, Roger Wattenhofer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DCF30-1217-4AA7-AAF9-2D8F0CCE9FF3}" type="slidenum">
              <a:rPr lang="en-US"/>
              <a:pPr/>
              <a:t>34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Mobile Computing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Summer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Distributed Computing Group, Roger Wattenhofer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D2C43-70FA-4D69-BF99-DCB8618C541C}" type="slidenum">
              <a:rPr lang="en-US"/>
              <a:pPr/>
              <a:t>35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Mobile Computing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Summer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Distributed Computing Group, Roger Wattenhofer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3B8B2-ED41-4DFF-ACB5-E047004C1EE4}" type="slidenum">
              <a:rPr lang="en-US"/>
              <a:pPr/>
              <a:t>36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Mobile Computing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Summer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Distributed Computing Group, Roger Wattenhofer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CC48F-DDCD-4F56-9047-42D1271CA30D}" type="slidenum">
              <a:rPr lang="en-US"/>
              <a:pPr/>
              <a:t>37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Mobile Computing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Summer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Distributed Computing Group, Roger Wattenhofer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368CE-6F4D-4C1C-A608-B8648CA946CE}" type="slidenum">
              <a:rPr lang="en-US"/>
              <a:pPr/>
              <a:t>38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Mobile Computing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Summer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Distributed Computing Group, Roger Wattenhofer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12829-9BC6-4E4B-95C6-2EFCC6CE028A}" type="slidenum">
              <a:rPr lang="en-US"/>
              <a:pPr/>
              <a:t>39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411163"/>
            <a:ext cx="2743200" cy="205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7793" y="2606327"/>
            <a:ext cx="3424315" cy="24685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Mobile Computing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Summer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Distributed Computing Group, Roger Wattenhofer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FA8ED-CAB8-412E-96B8-34F73532A69A}" type="slidenum">
              <a:rPr lang="en-US"/>
              <a:pPr/>
              <a:t>42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Mobile Computing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Summer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Distributed Computing Group, Roger Wattenhofer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580AE-C30B-4ACC-ADD3-DC4FF6A142EC}" type="slidenum">
              <a:rPr lang="en-US"/>
              <a:pPr/>
              <a:t>43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Mobile Computing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Summer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Distributed Computing Group, Roger Wattenhofer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3DAA7-17CD-4DD8-9430-EDF42900A87A}" type="slidenum">
              <a:rPr lang="en-US"/>
              <a:pPr/>
              <a:t>44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de-C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77472-AAA9-4063-ABBE-FF04F63CB24A}" type="slidenum">
              <a:rPr lang="en-US"/>
              <a:pPr/>
              <a:t>4</a:t>
            </a:fld>
            <a:endParaRPr lang="en-US"/>
          </a:p>
        </p:txBody>
      </p:sp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Mobile Computing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Summer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Distributed Computing Group, Roger Wattenhofer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C3E08-7C1B-49B3-A718-1D261DA5FAEB}" type="slidenum">
              <a:rPr lang="en-US"/>
              <a:pPr/>
              <a:t>45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649DD-86B5-43C7-91E8-16BBBB7D2065}" type="slidenum">
              <a:rPr lang="en-US"/>
              <a:pPr/>
              <a:t>46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30AED-F3DD-404B-A9CC-13ACF546A087}" type="slidenum">
              <a:rPr lang="en-US"/>
              <a:pPr/>
              <a:t>48</a:t>
            </a:fld>
            <a:endParaRPr lang="en-US"/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390525"/>
            <a:ext cx="2781300" cy="2085975"/>
          </a:xfrm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528" y="2605765"/>
            <a:ext cx="3124748" cy="2477263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Mobile Computing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Summer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Distributed Computing Group, Roger Wattenhofer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B8A62-67DC-40CA-967B-CD9C6ED16C96}" type="slidenum">
              <a:rPr lang="en-US"/>
              <a:pPr/>
              <a:t>49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Mobile Computing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Summer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Distributed Computing Group, Roger Wattenhofer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1632D-CC72-4655-8ABD-03E0C0B4CADD}" type="slidenum">
              <a:rPr lang="en-US"/>
              <a:pPr/>
              <a:t>50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Mobile Computing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Summer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Distributed Computing Group, Roger Wattenhofer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CEC17-82FF-4DAD-AC96-677AAB008E73}" type="slidenum">
              <a:rPr lang="en-US"/>
              <a:pPr/>
              <a:t>51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Mobile Computing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Summer 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Distributed Computing Group, Roger Wattenhofer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D14C7-BACD-4D08-BC34-4516845D1F2C}" type="slidenum">
              <a:rPr lang="en-US"/>
              <a:pPr/>
              <a:t>52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446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7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5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3F3DB-844A-49BF-979D-166A79AEE6E2}" type="slidenum">
              <a:rPr lang="en-US"/>
              <a:pPr/>
              <a:t>6</a:t>
            </a:fld>
            <a:endParaRPr lang="en-US"/>
          </a:p>
        </p:txBody>
      </p:sp>
      <p:sp>
        <p:nvSpPr>
          <p:cNvPr id="127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37DFE-7650-432E-A375-9A33682235F6}" type="slidenum">
              <a:rPr lang="en-US"/>
              <a:pPr/>
              <a:t>7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1/</a:t>
            </a:r>
            <a:fld id="{1CE11399-4A38-4A64-913A-03F37ECE49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6188" y="6315075"/>
            <a:ext cx="1008062" cy="325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4D3E62-ED86-47FD-B694-07F2819C1CDB}" type="slidenum">
              <a:rPr lang="de-CH"/>
              <a:pPr/>
              <a:t>‹#›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450" y="6315075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1613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1613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6188" y="6315075"/>
            <a:ext cx="1008062" cy="325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202C44-9448-45E0-92B7-3003148A3720}" type="slidenum">
              <a:rPr lang="de-CH"/>
              <a:pPr/>
              <a:t>‹#›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450" y="6315075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8313" y="836613"/>
            <a:ext cx="8207375" cy="53371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6188" y="6315075"/>
            <a:ext cx="1008062" cy="325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903671-2A9A-49D0-A5D1-BFEF565B8BFA}" type="slidenum">
              <a:rPr lang="de-CH"/>
              <a:pPr/>
              <a:t>‹#›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450" y="6315075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188" y="6315075"/>
            <a:ext cx="1008062" cy="325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07A539-7BF4-41BD-B3EB-CE9529F494D0}" type="slidenum">
              <a:rPr lang="de-CH"/>
              <a:pPr/>
              <a:t>‹#›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450" y="6315075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6613"/>
            <a:ext cx="4027488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57588"/>
            <a:ext cx="4027488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Distributed Computing Group    </a:t>
            </a:r>
            <a:r>
              <a:rPr lang="en-US" i="1"/>
              <a:t>MOBILE COMPUTING</a:t>
            </a:r>
            <a:r>
              <a:rPr lang="en-US"/>
              <a:t>    R. Wattenhofer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1/</a:t>
            </a:r>
            <a:fld id="{AD87104A-E277-42E3-A4DA-571B5C303F1E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836613"/>
            <a:ext cx="4027488" cy="52895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Distributed Computing Group    </a:t>
            </a:r>
            <a:r>
              <a:rPr lang="en-US" i="1"/>
              <a:t>MOBILE COMPUTING</a:t>
            </a:r>
            <a:r>
              <a:rPr lang="en-US"/>
              <a:t>    R. Wattenhofer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1/</a:t>
            </a:r>
            <a:fld id="{C83F6F90-6EBF-4BD5-AF24-E21D56BCA25A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836613"/>
            <a:ext cx="8207375" cy="5289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Distributed Computing Group    </a:t>
            </a:r>
            <a:r>
              <a:rPr lang="en-US" i="1"/>
              <a:t>MOBILE COMPUTING</a:t>
            </a:r>
            <a:r>
              <a:rPr lang="en-US"/>
              <a:t>    R. Wattenhofer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1/</a:t>
            </a:r>
            <a:fld id="{1B848405-2D78-4D4F-BE93-00DB0E84CF0A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185CEE-373D-41BA-9B78-2B45FCFC66B6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934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8228013" cy="2360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884613"/>
            <a:ext cx="8228013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1/</a:t>
            </a:r>
            <a:fld id="{1CE11399-4A38-4A64-913A-03F37ECE49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1613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1613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6188" y="6315075"/>
            <a:ext cx="1008062" cy="325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1F92FB-5802-4045-8E2E-EC6653FB9D2C}" type="slidenum">
              <a:rPr lang="de-CH"/>
              <a:pPr/>
              <a:t>‹#›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450" y="6315075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6613"/>
            <a:ext cx="4027488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57588"/>
            <a:ext cx="4027488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1/</a:t>
            </a:r>
            <a:fld id="{57E0956C-ED9F-4F91-82EB-F1F72CF33F14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1/</a:t>
            </a:r>
            <a:fld id="{4A548799-3E57-4D73-8EA3-0BA8876D7E0C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836613"/>
            <a:ext cx="4027488" cy="52895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1/</a:t>
            </a:r>
            <a:fld id="{7934756D-6A01-4B79-AB55-3BAC85556CAA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836613"/>
            <a:ext cx="8207375" cy="5289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1/</a:t>
            </a:r>
            <a:fld id="{F5FEAABD-B09D-4427-94A9-B71A0D0BCD9A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188" y="6315075"/>
            <a:ext cx="1008062" cy="325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169D8B-B165-4BF7-BCF8-8E4F9F72641A}" type="slidenum">
              <a:rPr lang="de-CH"/>
              <a:pPr/>
              <a:t>‹#›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450" y="6315075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596188" y="6315075"/>
            <a:ext cx="1008062" cy="325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86A7DF-0EBF-4FE7-BD6E-7657C5196BFB}" type="slidenum">
              <a:rPr lang="de-CH"/>
              <a:pPr/>
              <a:t>‹#›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87450" y="6315075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188" y="6315075"/>
            <a:ext cx="1008062" cy="325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669647-3464-4FCE-925E-0974468367C2}" type="slidenum">
              <a:rPr lang="de-CH"/>
              <a:pPr/>
              <a:t>‹#›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450" y="6315075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596188" y="6315075"/>
            <a:ext cx="1008062" cy="325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1924B-435B-464F-87EA-77C29BE9A270}" type="slidenum">
              <a:rPr lang="de-CH"/>
              <a:pPr/>
              <a:t>‹#›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87450" y="6315075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188" y="6315075"/>
            <a:ext cx="1008062" cy="325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A51042-B988-4658-903B-9F0195DFA45E}" type="slidenum">
              <a:rPr lang="de-CH"/>
              <a:pPr/>
              <a:t>‹#›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450" y="6315075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188" y="6315075"/>
            <a:ext cx="1008062" cy="325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461AA8-5C60-485A-AF45-96FAEA789FD9}" type="slidenum">
              <a:rPr lang="de-CH"/>
              <a:pPr/>
              <a:t>‹#›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7450" y="6315075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1" name="Picture 15" descr="border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16675" y="3455988"/>
            <a:ext cx="2727325" cy="3071812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</a:p>
        </p:txBody>
      </p:sp>
      <p:pic>
        <p:nvPicPr>
          <p:cNvPr id="29710" name="Picture 14" descr="Untitled-2"/>
          <p:cNvPicPr>
            <a:picLocks noChangeAspect="1" noChangeArrowheads="1"/>
          </p:cNvPicPr>
          <p:nvPr/>
        </p:nvPicPr>
        <p:blipFill>
          <a:blip r:embed="rId21" cstate="print"/>
          <a:srcRect t="32707" b="32707"/>
          <a:stretch>
            <a:fillRect/>
          </a:stretch>
        </p:blipFill>
        <p:spPr bwMode="auto">
          <a:xfrm>
            <a:off x="461963" y="730250"/>
            <a:ext cx="82296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1/</a:t>
            </a:r>
            <a:fld id="{1CE11399-4A38-4A64-913A-03F37ECE49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  <p:sldLayoutId id="2147483679" r:id="rId14"/>
    <p:sldLayoutId id="2147483680" r:id="rId15"/>
    <p:sldLayoutId id="2147483681" r:id="rId16"/>
    <p:sldLayoutId id="2147483682" r:id="rId17"/>
    <p:sldLayoutId id="2147483685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title style</a:t>
            </a:r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</a:p>
        </p:txBody>
      </p:sp>
      <p:pic>
        <p:nvPicPr>
          <p:cNvPr id="387079" name="Picture 7" descr="Untitled-2"/>
          <p:cNvPicPr>
            <a:picLocks noChangeAspect="1" noChangeArrowheads="1"/>
          </p:cNvPicPr>
          <p:nvPr/>
        </p:nvPicPr>
        <p:blipFill>
          <a:blip r:embed="rId17" cstate="print"/>
          <a:srcRect t="32707" b="32707"/>
          <a:stretch>
            <a:fillRect/>
          </a:stretch>
        </p:blipFill>
        <p:spPr bwMode="auto">
          <a:xfrm>
            <a:off x="461963" y="730250"/>
            <a:ext cx="82296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  <p:sldLayoutId id="2147483676" r:id="rId13"/>
    <p:sldLayoutId id="2147483677" r:id="rId14"/>
    <p:sldLayoutId id="2147483678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I:\Documents%20and%20Settings\Roger%20Wattenhofer\My%20Documents\Lectures\Ad%20Hoc%20and%20Sensor%20Networks%20HS09\asn\lectures\motedrop.mpg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I:\Documents%20and%20Settings\Roger%20Wattenhofer\My%20Documents\Lectures\Ad%20Hoc%20and%20Sensor%20Networks%20HS09\asn\lectures\virtual_fence.asf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47.png"/><Relationship Id="rId18" Type="http://schemas.openxmlformats.org/officeDocument/2006/relationships/oleObject" Target="../embeddings/oleObject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20" Type="http://schemas.openxmlformats.org/officeDocument/2006/relationships/image" Target="../media/image61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5" Type="http://schemas.openxmlformats.org/officeDocument/2006/relationships/image" Target="../media/image58.wmf"/><Relationship Id="rId10" Type="http://schemas.openxmlformats.org/officeDocument/2006/relationships/image" Target="../media/image55.wmf"/><Relationship Id="rId19" Type="http://schemas.openxmlformats.org/officeDocument/2006/relationships/image" Target="../media/image48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2.emf"/><Relationship Id="rId4" Type="http://schemas.openxmlformats.org/officeDocument/2006/relationships/oleObject" Target="../embeddings/Microsoft_Word_97_-_2003_Document1.doc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4.png"/><Relationship Id="rId4" Type="http://schemas.openxmlformats.org/officeDocument/2006/relationships/oleObject" Target="../embeddings/oleObject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9.png"/><Relationship Id="rId4" Type="http://schemas.openxmlformats.org/officeDocument/2006/relationships/oleObject" Target="../embeddings/oleObject6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85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8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8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video" Target="file:///I:\Documents%20and%20Settings\Roger%20Wattenhofer\My%20Documents\Lectures\Ad%20Hoc%20and%20Sensor%20Networks%20HS09\asn\lectures\kroellerfekete.mpe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86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3" name="Picture 7" descr="whitedunes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6075"/>
            <a:ext cx="9144000" cy="6178550"/>
          </a:xfrm>
          <a:prstGeom prst="rect">
            <a:avLst/>
          </a:prstGeom>
          <a:noFill/>
        </p:spPr>
      </p:pic>
      <p:pic>
        <p:nvPicPr>
          <p:cNvPr id="188421" name="Picture 5" descr="eth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47700" y="6019800"/>
            <a:ext cx="2830513" cy="790575"/>
          </a:xfrm>
          <a:prstGeom prst="rect">
            <a:avLst/>
          </a:prstGeom>
          <a:noFill/>
        </p:spPr>
      </p:pic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7350" y="1068388"/>
            <a:ext cx="8315325" cy="1435100"/>
          </a:xfrm>
        </p:spPr>
        <p:txBody>
          <a:bodyPr/>
          <a:lstStyle/>
          <a:p>
            <a:pPr algn="r"/>
            <a:r>
              <a:rPr lang="en-US" sz="4100" dirty="0" smtClean="0">
                <a:solidFill>
                  <a:schemeClr val="bg1"/>
                </a:solidFill>
              </a:rPr>
              <a:t>Introduction</a:t>
            </a:r>
            <a:r>
              <a:rPr lang="en-US" sz="400" dirty="0">
                <a:solidFill>
                  <a:schemeClr val="bg1"/>
                </a:solidFill>
              </a:rPr>
              <a:t/>
            </a:r>
            <a:br>
              <a:rPr lang="en-US" sz="4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Chapter 1</a:t>
            </a:r>
            <a:endParaRPr lang="de-C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otedrop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60613" y="2508637"/>
            <a:ext cx="3048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Tracking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4" y="836613"/>
            <a:ext cx="3904903" cy="52895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Sensor nodes (equipped with magnetometers) are packaged, and dropped from fully autonomous GPS controlled “toy” air plane</a:t>
            </a:r>
          </a:p>
          <a:p>
            <a:endParaRPr lang="en-US" dirty="0"/>
          </a:p>
          <a:p>
            <a:r>
              <a:rPr lang="en-US" dirty="0" smtClean="0"/>
              <a:t>Nodes know dropping order, and use that for initial position guess</a:t>
            </a:r>
          </a:p>
          <a:p>
            <a:endParaRPr lang="en-US" dirty="0"/>
          </a:p>
          <a:p>
            <a:r>
              <a:rPr lang="en-US" dirty="0" smtClean="0"/>
              <a:t>Nodes then</a:t>
            </a:r>
            <a:br>
              <a:rPr lang="en-US" dirty="0" smtClean="0"/>
            </a:br>
            <a:r>
              <a:rPr lang="en-US" dirty="0" smtClean="0"/>
              <a:t>track </a:t>
            </a:r>
            <a:br>
              <a:rPr lang="en-US" dirty="0" smtClean="0"/>
            </a:br>
            <a:r>
              <a:rPr lang="en-US" dirty="0" smtClean="0"/>
              <a:t>vehicles</a:t>
            </a:r>
            <a:br>
              <a:rPr lang="en-US" dirty="0" smtClean="0"/>
            </a:br>
            <a:r>
              <a:rPr lang="en-US" dirty="0" smtClean="0"/>
              <a:t>(trucks</a:t>
            </a:r>
            <a:br>
              <a:rPr lang="en-US" dirty="0" smtClean="0"/>
            </a:br>
            <a:r>
              <a:rPr lang="en-US" dirty="0" smtClean="0"/>
              <a:t>mostly)</a:t>
            </a:r>
          </a:p>
        </p:txBody>
      </p:sp>
      <p:pic>
        <p:nvPicPr>
          <p:cNvPr id="4567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4475" y="999877"/>
            <a:ext cx="2780969" cy="185397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9024" y="3978140"/>
            <a:ext cx="3679383" cy="239101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5670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2662" y="2524539"/>
            <a:ext cx="3048000" cy="2286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90104" y="2561018"/>
            <a:ext cx="4161196" cy="312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67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377" y="875983"/>
            <a:ext cx="3835693" cy="287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Spaces (Car Parking)</a:t>
            </a:r>
            <a:endParaRPr lang="en-US" dirty="0"/>
          </a:p>
        </p:txBody>
      </p:sp>
      <p:sp>
        <p:nvSpPr>
          <p:cNvPr id="653" name="Text Placeholder 65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good: Guide cars towards empty spots</a:t>
            </a:r>
          </a:p>
          <a:p>
            <a:endParaRPr lang="en-US" dirty="0" smtClean="0"/>
          </a:p>
          <a:p>
            <a:r>
              <a:rPr lang="en-US" dirty="0" smtClean="0"/>
              <a:t>The bad: Check which cars do not have any time remaining</a:t>
            </a:r>
          </a:p>
          <a:p>
            <a:endParaRPr lang="en-US" dirty="0" smtClean="0"/>
          </a:p>
          <a:p>
            <a:r>
              <a:rPr lang="en-US" dirty="0" smtClean="0"/>
              <a:t>The ugly: Meter running out: take picture and send fine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867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4631" y="870502"/>
            <a:ext cx="3877918" cy="304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4516340" y="3931746"/>
            <a:ext cx="4168471" cy="2333883"/>
            <a:chOff x="228600" y="1447800"/>
            <a:chExt cx="8686800" cy="4876800"/>
          </a:xfrm>
        </p:grpSpPr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228600" y="1447800"/>
              <a:ext cx="8686800" cy="4876800"/>
            </a:xfrm>
            <a:prstGeom prst="roundRect">
              <a:avLst>
                <a:gd name="adj" fmla="val 32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"/>
            <p:cNvSpPr>
              <a:spLocks noChangeArrowheads="1"/>
            </p:cNvSpPr>
            <p:nvPr/>
          </p:nvSpPr>
          <p:spPr bwMode="auto">
            <a:xfrm>
              <a:off x="2362200" y="2743200"/>
              <a:ext cx="431800" cy="1546225"/>
            </a:xfrm>
            <a:custGeom>
              <a:avLst/>
              <a:gdLst/>
              <a:ahLst/>
              <a:cxnLst>
                <a:cxn ang="0">
                  <a:pos x="299" y="4292"/>
                </a:cxn>
                <a:cxn ang="0">
                  <a:pos x="299" y="1073"/>
                </a:cxn>
                <a:cxn ang="0">
                  <a:pos x="0" y="1073"/>
                </a:cxn>
                <a:cxn ang="0">
                  <a:pos x="599" y="0"/>
                </a:cxn>
                <a:cxn ang="0">
                  <a:pos x="1199" y="1073"/>
                </a:cxn>
                <a:cxn ang="0">
                  <a:pos x="899" y="1073"/>
                </a:cxn>
                <a:cxn ang="0">
                  <a:pos x="899" y="4292"/>
                </a:cxn>
                <a:cxn ang="0">
                  <a:pos x="299" y="4292"/>
                </a:cxn>
              </a:cxnLst>
              <a:rect l="0" t="0" r="r" b="b"/>
              <a:pathLst>
                <a:path w="1200" h="4293">
                  <a:moveTo>
                    <a:pt x="299" y="4292"/>
                  </a:moveTo>
                  <a:lnTo>
                    <a:pt x="299" y="1073"/>
                  </a:lnTo>
                  <a:lnTo>
                    <a:pt x="0" y="1073"/>
                  </a:lnTo>
                  <a:lnTo>
                    <a:pt x="599" y="0"/>
                  </a:lnTo>
                  <a:lnTo>
                    <a:pt x="1199" y="1073"/>
                  </a:lnTo>
                  <a:lnTo>
                    <a:pt x="899" y="1073"/>
                  </a:lnTo>
                  <a:lnTo>
                    <a:pt x="899" y="4292"/>
                  </a:lnTo>
                  <a:lnTo>
                    <a:pt x="299" y="4292"/>
                  </a:lnTo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auto">
            <a:xfrm>
              <a:off x="457200" y="2819400"/>
              <a:ext cx="430213" cy="1544638"/>
            </a:xfrm>
            <a:custGeom>
              <a:avLst/>
              <a:gdLst/>
              <a:ahLst/>
              <a:cxnLst>
                <a:cxn ang="0">
                  <a:pos x="897" y="0"/>
                </a:cxn>
                <a:cxn ang="0">
                  <a:pos x="897" y="3218"/>
                </a:cxn>
                <a:cxn ang="0">
                  <a:pos x="1195" y="3218"/>
                </a:cxn>
                <a:cxn ang="0">
                  <a:pos x="598" y="4290"/>
                </a:cxn>
                <a:cxn ang="0">
                  <a:pos x="0" y="3218"/>
                </a:cxn>
                <a:cxn ang="0">
                  <a:pos x="299" y="3218"/>
                </a:cxn>
                <a:cxn ang="0">
                  <a:pos x="299" y="0"/>
                </a:cxn>
                <a:cxn ang="0">
                  <a:pos x="897" y="0"/>
                </a:cxn>
              </a:cxnLst>
              <a:rect l="0" t="0" r="r" b="b"/>
              <a:pathLst>
                <a:path w="1196" h="4291">
                  <a:moveTo>
                    <a:pt x="897" y="0"/>
                  </a:moveTo>
                  <a:lnTo>
                    <a:pt x="897" y="3218"/>
                  </a:lnTo>
                  <a:lnTo>
                    <a:pt x="1195" y="3218"/>
                  </a:lnTo>
                  <a:lnTo>
                    <a:pt x="598" y="4290"/>
                  </a:lnTo>
                  <a:lnTo>
                    <a:pt x="0" y="3218"/>
                  </a:lnTo>
                  <a:lnTo>
                    <a:pt x="299" y="3218"/>
                  </a:lnTo>
                  <a:lnTo>
                    <a:pt x="299" y="0"/>
                  </a:lnTo>
                  <a:lnTo>
                    <a:pt x="897" y="0"/>
                  </a:lnTo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3047999" y="2590804"/>
              <a:ext cx="2133600" cy="304801"/>
              <a:chOff x="1920" y="1632"/>
              <a:chExt cx="1344" cy="192"/>
            </a:xfrm>
          </p:grpSpPr>
          <p:sp>
            <p:nvSpPr>
              <p:cNvPr id="328" name="AutoShape 7"/>
              <p:cNvSpPr>
                <a:spLocks noChangeArrowheads="1"/>
              </p:cNvSpPr>
              <p:nvPr/>
            </p:nvSpPr>
            <p:spPr bwMode="auto">
              <a:xfrm>
                <a:off x="1920" y="1632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" name="AutoShape 8"/>
              <p:cNvSpPr>
                <a:spLocks noChangeArrowheads="1"/>
              </p:cNvSpPr>
              <p:nvPr/>
            </p:nvSpPr>
            <p:spPr bwMode="auto">
              <a:xfrm>
                <a:off x="2256" y="1632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" name="AutoShape 9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" name="AutoShape 10"/>
              <p:cNvSpPr>
                <a:spLocks noChangeArrowheads="1"/>
              </p:cNvSpPr>
              <p:nvPr/>
            </p:nvSpPr>
            <p:spPr bwMode="auto">
              <a:xfrm>
                <a:off x="2592" y="1632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6553198" y="2590804"/>
              <a:ext cx="2133600" cy="304801"/>
              <a:chOff x="4128" y="1632"/>
              <a:chExt cx="1344" cy="192"/>
            </a:xfrm>
          </p:grpSpPr>
          <p:sp>
            <p:nvSpPr>
              <p:cNvPr id="324" name="AutoShape 12"/>
              <p:cNvSpPr>
                <a:spLocks noChangeArrowheads="1"/>
              </p:cNvSpPr>
              <p:nvPr/>
            </p:nvSpPr>
            <p:spPr bwMode="auto">
              <a:xfrm>
                <a:off x="4128" y="1632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" name="AutoShape 13"/>
              <p:cNvSpPr>
                <a:spLocks noChangeArrowheads="1"/>
              </p:cNvSpPr>
              <p:nvPr/>
            </p:nvSpPr>
            <p:spPr bwMode="auto">
              <a:xfrm>
                <a:off x="4464" y="1632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" name="AutoShape 14"/>
              <p:cNvSpPr>
                <a:spLocks noChangeArrowheads="1"/>
              </p:cNvSpPr>
              <p:nvPr/>
            </p:nvSpPr>
            <p:spPr bwMode="auto">
              <a:xfrm>
                <a:off x="5136" y="1632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" name="AutoShape 15"/>
              <p:cNvSpPr>
                <a:spLocks noChangeArrowheads="1"/>
              </p:cNvSpPr>
              <p:nvPr/>
            </p:nvSpPr>
            <p:spPr bwMode="auto">
              <a:xfrm>
                <a:off x="4800" y="1632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971800" y="1447800"/>
              <a:ext cx="2260600" cy="1174750"/>
            </a:xfrm>
            <a:prstGeom prst="roundRect">
              <a:avLst>
                <a:gd name="adj" fmla="val 134"/>
              </a:avLst>
            </a:prstGeom>
            <a:solidFill>
              <a:srgbClr val="1700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6308725" y="1447800"/>
              <a:ext cx="2582863" cy="1174750"/>
            </a:xfrm>
            <a:prstGeom prst="roundRect">
              <a:avLst>
                <a:gd name="adj" fmla="val 134"/>
              </a:avLst>
            </a:prstGeom>
            <a:solidFill>
              <a:srgbClr val="1700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6308725" y="5783263"/>
              <a:ext cx="2582863" cy="541337"/>
            </a:xfrm>
            <a:prstGeom prst="roundRect">
              <a:avLst>
                <a:gd name="adj" fmla="val 292"/>
              </a:avLst>
            </a:prstGeom>
            <a:solidFill>
              <a:srgbClr val="1700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2971800" y="5783263"/>
              <a:ext cx="2260600" cy="541337"/>
            </a:xfrm>
            <a:prstGeom prst="roundRect">
              <a:avLst>
                <a:gd name="adj" fmla="val 292"/>
              </a:avLst>
            </a:prstGeom>
            <a:solidFill>
              <a:srgbClr val="1700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6629398" y="4953008"/>
              <a:ext cx="2133600" cy="304801"/>
              <a:chOff x="4176" y="3120"/>
              <a:chExt cx="1344" cy="192"/>
            </a:xfrm>
          </p:grpSpPr>
          <p:sp>
            <p:nvSpPr>
              <p:cNvPr id="320" name="AutoShape 21"/>
              <p:cNvSpPr>
                <a:spLocks noChangeArrowheads="1"/>
              </p:cNvSpPr>
              <p:nvPr/>
            </p:nvSpPr>
            <p:spPr bwMode="auto">
              <a:xfrm>
                <a:off x="4176" y="3120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" name="AutoShape 22"/>
              <p:cNvSpPr>
                <a:spLocks noChangeArrowheads="1"/>
              </p:cNvSpPr>
              <p:nvPr/>
            </p:nvSpPr>
            <p:spPr bwMode="auto">
              <a:xfrm>
                <a:off x="4512" y="3120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" name="AutoShape 23"/>
              <p:cNvSpPr>
                <a:spLocks noChangeArrowheads="1"/>
              </p:cNvSpPr>
              <p:nvPr/>
            </p:nvSpPr>
            <p:spPr bwMode="auto">
              <a:xfrm>
                <a:off x="5184" y="3120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" name="AutoShape 24"/>
              <p:cNvSpPr>
                <a:spLocks noChangeArrowheads="1"/>
              </p:cNvSpPr>
              <p:nvPr/>
            </p:nvSpPr>
            <p:spPr bwMode="auto">
              <a:xfrm>
                <a:off x="4848" y="3120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3047999" y="4953008"/>
              <a:ext cx="2133600" cy="304801"/>
              <a:chOff x="1920" y="3120"/>
              <a:chExt cx="1344" cy="192"/>
            </a:xfrm>
          </p:grpSpPr>
          <p:sp>
            <p:nvSpPr>
              <p:cNvPr id="316" name="AutoShape 26"/>
              <p:cNvSpPr>
                <a:spLocks noChangeArrowheads="1"/>
              </p:cNvSpPr>
              <p:nvPr/>
            </p:nvSpPr>
            <p:spPr bwMode="auto">
              <a:xfrm>
                <a:off x="1920" y="3120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" name="AutoShape 27"/>
              <p:cNvSpPr>
                <a:spLocks noChangeArrowheads="1"/>
              </p:cNvSpPr>
              <p:nvPr/>
            </p:nvSpPr>
            <p:spPr bwMode="auto">
              <a:xfrm>
                <a:off x="2256" y="3120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" name="AutoShape 28"/>
              <p:cNvSpPr>
                <a:spLocks noChangeArrowheads="1"/>
              </p:cNvSpPr>
              <p:nvPr/>
            </p:nvSpPr>
            <p:spPr bwMode="auto">
              <a:xfrm>
                <a:off x="2928" y="3120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" name="AutoShape 29"/>
              <p:cNvSpPr>
                <a:spLocks noChangeArrowheads="1"/>
              </p:cNvSpPr>
              <p:nvPr/>
            </p:nvSpPr>
            <p:spPr bwMode="auto">
              <a:xfrm>
                <a:off x="2592" y="3120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AutoShape 30"/>
            <p:cNvSpPr>
              <a:spLocks noChangeArrowheads="1"/>
            </p:cNvSpPr>
            <p:nvPr/>
          </p:nvSpPr>
          <p:spPr bwMode="auto">
            <a:xfrm>
              <a:off x="2971800" y="3887788"/>
              <a:ext cx="2260600" cy="1082675"/>
            </a:xfrm>
            <a:prstGeom prst="roundRect">
              <a:avLst>
                <a:gd name="adj" fmla="val 144"/>
              </a:avLst>
            </a:prstGeom>
            <a:solidFill>
              <a:srgbClr val="1700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" name="Group 31"/>
            <p:cNvGrpSpPr>
              <a:grpSpLocks/>
            </p:cNvGrpSpPr>
            <p:nvPr/>
          </p:nvGrpSpPr>
          <p:grpSpPr bwMode="auto">
            <a:xfrm>
              <a:off x="1905003" y="1447800"/>
              <a:ext cx="304801" cy="2133600"/>
              <a:chOff x="1200" y="912"/>
              <a:chExt cx="192" cy="1344"/>
            </a:xfrm>
          </p:grpSpPr>
          <p:sp>
            <p:nvSpPr>
              <p:cNvPr id="312" name="AutoShape 32"/>
              <p:cNvSpPr>
                <a:spLocks noChangeArrowheads="1"/>
              </p:cNvSpPr>
              <p:nvPr/>
            </p:nvSpPr>
            <p:spPr bwMode="auto">
              <a:xfrm rot="16200000">
                <a:off x="1128" y="1992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" name="AutoShape 33"/>
              <p:cNvSpPr>
                <a:spLocks noChangeArrowheads="1"/>
              </p:cNvSpPr>
              <p:nvPr/>
            </p:nvSpPr>
            <p:spPr bwMode="auto">
              <a:xfrm rot="16200000">
                <a:off x="1128" y="1656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" name="AutoShape 34"/>
              <p:cNvSpPr>
                <a:spLocks noChangeArrowheads="1"/>
              </p:cNvSpPr>
              <p:nvPr/>
            </p:nvSpPr>
            <p:spPr bwMode="auto">
              <a:xfrm rot="16200000">
                <a:off x="1128" y="984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" name="AutoShape 35"/>
              <p:cNvSpPr>
                <a:spLocks noChangeArrowheads="1"/>
              </p:cNvSpPr>
              <p:nvPr/>
            </p:nvSpPr>
            <p:spPr bwMode="auto">
              <a:xfrm rot="16200000">
                <a:off x="1128" y="1320"/>
                <a:ext cx="336" cy="192"/>
              </a:xfrm>
              <a:prstGeom prst="roundRect">
                <a:avLst>
                  <a:gd name="adj" fmla="val 519"/>
                </a:avLst>
              </a:prstGeom>
              <a:noFill/>
              <a:ln w="2844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AutoShape 36"/>
            <p:cNvSpPr>
              <a:spLocks noChangeArrowheads="1"/>
            </p:cNvSpPr>
            <p:nvPr/>
          </p:nvSpPr>
          <p:spPr bwMode="auto">
            <a:xfrm>
              <a:off x="6308725" y="3887788"/>
              <a:ext cx="2582863" cy="1082675"/>
            </a:xfrm>
            <a:prstGeom prst="roundRect">
              <a:avLst>
                <a:gd name="adj" fmla="val 144"/>
              </a:avLst>
            </a:prstGeom>
            <a:solidFill>
              <a:srgbClr val="1700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37"/>
            <p:cNvSpPr>
              <a:spLocks noChangeArrowheads="1"/>
            </p:cNvSpPr>
            <p:nvPr/>
          </p:nvSpPr>
          <p:spPr bwMode="auto">
            <a:xfrm rot="16200000">
              <a:off x="1790700" y="5294313"/>
              <a:ext cx="533400" cy="304800"/>
            </a:xfrm>
            <a:prstGeom prst="roundRect">
              <a:avLst>
                <a:gd name="adj" fmla="val 519"/>
              </a:avLst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38"/>
            <p:cNvSpPr>
              <a:spLocks noChangeArrowheads="1"/>
            </p:cNvSpPr>
            <p:nvPr/>
          </p:nvSpPr>
          <p:spPr bwMode="auto">
            <a:xfrm rot="16200000">
              <a:off x="1790700" y="4760913"/>
              <a:ext cx="533400" cy="304800"/>
            </a:xfrm>
            <a:prstGeom prst="roundRect">
              <a:avLst>
                <a:gd name="adj" fmla="val 519"/>
              </a:avLst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39"/>
            <p:cNvSpPr>
              <a:spLocks noChangeArrowheads="1"/>
            </p:cNvSpPr>
            <p:nvPr/>
          </p:nvSpPr>
          <p:spPr bwMode="auto">
            <a:xfrm rot="16200000">
              <a:off x="1790700" y="3694113"/>
              <a:ext cx="533400" cy="304800"/>
            </a:xfrm>
            <a:prstGeom prst="roundRect">
              <a:avLst>
                <a:gd name="adj" fmla="val 519"/>
              </a:avLst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40"/>
            <p:cNvSpPr>
              <a:spLocks noChangeArrowheads="1"/>
            </p:cNvSpPr>
            <p:nvPr/>
          </p:nvSpPr>
          <p:spPr bwMode="auto">
            <a:xfrm rot="16200000">
              <a:off x="1790700" y="4227513"/>
              <a:ext cx="533400" cy="304800"/>
            </a:xfrm>
            <a:prstGeom prst="roundRect">
              <a:avLst>
                <a:gd name="adj" fmla="val 519"/>
              </a:avLst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41"/>
            <p:cNvSpPr>
              <a:spLocks noChangeArrowheads="1"/>
            </p:cNvSpPr>
            <p:nvPr/>
          </p:nvSpPr>
          <p:spPr bwMode="auto">
            <a:xfrm rot="16200000">
              <a:off x="1790700" y="5829300"/>
              <a:ext cx="533400" cy="304800"/>
            </a:xfrm>
            <a:prstGeom prst="roundRect">
              <a:avLst>
                <a:gd name="adj" fmla="val 519"/>
              </a:avLst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42"/>
            <p:cNvSpPr>
              <a:spLocks noChangeArrowheads="1"/>
            </p:cNvSpPr>
            <p:nvPr/>
          </p:nvSpPr>
          <p:spPr bwMode="auto">
            <a:xfrm>
              <a:off x="5334000" y="5486400"/>
              <a:ext cx="1166813" cy="280988"/>
            </a:xfrm>
            <a:custGeom>
              <a:avLst/>
              <a:gdLst/>
              <a:ahLst/>
              <a:cxnLst>
                <a:cxn ang="0">
                  <a:pos x="3241" y="586"/>
                </a:cxn>
                <a:cxn ang="0">
                  <a:pos x="810" y="586"/>
                </a:cxn>
                <a:cxn ang="0">
                  <a:pos x="810" y="781"/>
                </a:cxn>
                <a:cxn ang="0">
                  <a:pos x="0" y="391"/>
                </a:cxn>
                <a:cxn ang="0">
                  <a:pos x="810" y="0"/>
                </a:cxn>
                <a:cxn ang="0">
                  <a:pos x="810" y="195"/>
                </a:cxn>
                <a:cxn ang="0">
                  <a:pos x="3241" y="195"/>
                </a:cxn>
                <a:cxn ang="0">
                  <a:pos x="3241" y="586"/>
                </a:cxn>
              </a:cxnLst>
              <a:rect l="0" t="0" r="r" b="b"/>
              <a:pathLst>
                <a:path w="3242" h="782">
                  <a:moveTo>
                    <a:pt x="3241" y="586"/>
                  </a:moveTo>
                  <a:lnTo>
                    <a:pt x="810" y="586"/>
                  </a:lnTo>
                  <a:lnTo>
                    <a:pt x="810" y="781"/>
                  </a:lnTo>
                  <a:lnTo>
                    <a:pt x="0" y="391"/>
                  </a:lnTo>
                  <a:lnTo>
                    <a:pt x="810" y="0"/>
                  </a:lnTo>
                  <a:lnTo>
                    <a:pt x="810" y="195"/>
                  </a:lnTo>
                  <a:lnTo>
                    <a:pt x="3241" y="195"/>
                  </a:lnTo>
                  <a:lnTo>
                    <a:pt x="3241" y="586"/>
                  </a:lnTo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3"/>
            <p:cNvSpPr>
              <a:spLocks noChangeArrowheads="1"/>
            </p:cNvSpPr>
            <p:nvPr/>
          </p:nvSpPr>
          <p:spPr bwMode="auto">
            <a:xfrm>
              <a:off x="5257800" y="3505200"/>
              <a:ext cx="1166813" cy="280988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2431" y="195"/>
                </a:cxn>
                <a:cxn ang="0">
                  <a:pos x="2431" y="0"/>
                </a:cxn>
                <a:cxn ang="0">
                  <a:pos x="3241" y="390"/>
                </a:cxn>
                <a:cxn ang="0">
                  <a:pos x="2431" y="781"/>
                </a:cxn>
                <a:cxn ang="0">
                  <a:pos x="2431" y="585"/>
                </a:cxn>
                <a:cxn ang="0">
                  <a:pos x="0" y="585"/>
                </a:cxn>
                <a:cxn ang="0">
                  <a:pos x="0" y="195"/>
                </a:cxn>
              </a:cxnLst>
              <a:rect l="0" t="0" r="r" b="b"/>
              <a:pathLst>
                <a:path w="3242" h="782">
                  <a:moveTo>
                    <a:pt x="0" y="195"/>
                  </a:moveTo>
                  <a:lnTo>
                    <a:pt x="2431" y="195"/>
                  </a:lnTo>
                  <a:lnTo>
                    <a:pt x="2431" y="0"/>
                  </a:lnTo>
                  <a:lnTo>
                    <a:pt x="3241" y="390"/>
                  </a:lnTo>
                  <a:lnTo>
                    <a:pt x="2431" y="781"/>
                  </a:lnTo>
                  <a:lnTo>
                    <a:pt x="2431" y="585"/>
                  </a:lnTo>
                  <a:lnTo>
                    <a:pt x="0" y="585"/>
                  </a:lnTo>
                  <a:lnTo>
                    <a:pt x="0" y="195"/>
                  </a:lnTo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44"/>
            <p:cNvSpPr>
              <a:spLocks noChangeArrowheads="1"/>
            </p:cNvSpPr>
            <p:nvPr/>
          </p:nvSpPr>
          <p:spPr bwMode="auto">
            <a:xfrm>
              <a:off x="5181600" y="2895600"/>
              <a:ext cx="1166813" cy="280988"/>
            </a:xfrm>
            <a:custGeom>
              <a:avLst/>
              <a:gdLst/>
              <a:ahLst/>
              <a:cxnLst>
                <a:cxn ang="0">
                  <a:pos x="3241" y="586"/>
                </a:cxn>
                <a:cxn ang="0">
                  <a:pos x="810" y="586"/>
                </a:cxn>
                <a:cxn ang="0">
                  <a:pos x="810" y="781"/>
                </a:cxn>
                <a:cxn ang="0">
                  <a:pos x="0" y="391"/>
                </a:cxn>
                <a:cxn ang="0">
                  <a:pos x="810" y="0"/>
                </a:cxn>
                <a:cxn ang="0">
                  <a:pos x="810" y="195"/>
                </a:cxn>
                <a:cxn ang="0">
                  <a:pos x="3241" y="195"/>
                </a:cxn>
                <a:cxn ang="0">
                  <a:pos x="3241" y="586"/>
                </a:cxn>
              </a:cxnLst>
              <a:rect l="0" t="0" r="r" b="b"/>
              <a:pathLst>
                <a:path w="3242" h="782">
                  <a:moveTo>
                    <a:pt x="3241" y="586"/>
                  </a:moveTo>
                  <a:lnTo>
                    <a:pt x="810" y="586"/>
                  </a:lnTo>
                  <a:lnTo>
                    <a:pt x="810" y="781"/>
                  </a:lnTo>
                  <a:lnTo>
                    <a:pt x="0" y="391"/>
                  </a:lnTo>
                  <a:lnTo>
                    <a:pt x="810" y="0"/>
                  </a:lnTo>
                  <a:lnTo>
                    <a:pt x="810" y="195"/>
                  </a:lnTo>
                  <a:lnTo>
                    <a:pt x="3241" y="195"/>
                  </a:lnTo>
                  <a:lnTo>
                    <a:pt x="3241" y="586"/>
                  </a:lnTo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45"/>
            <p:cNvSpPr>
              <a:spLocks noChangeArrowheads="1"/>
            </p:cNvSpPr>
            <p:nvPr/>
          </p:nvSpPr>
          <p:spPr bwMode="auto">
            <a:xfrm>
              <a:off x="5638800" y="3962400"/>
              <a:ext cx="280988" cy="1166813"/>
            </a:xfrm>
            <a:custGeom>
              <a:avLst/>
              <a:gdLst/>
              <a:ahLst/>
              <a:cxnLst>
                <a:cxn ang="0">
                  <a:pos x="195" y="3241"/>
                </a:cxn>
                <a:cxn ang="0">
                  <a:pos x="195" y="810"/>
                </a:cxn>
                <a:cxn ang="0">
                  <a:pos x="0" y="810"/>
                </a:cxn>
                <a:cxn ang="0">
                  <a:pos x="390" y="0"/>
                </a:cxn>
                <a:cxn ang="0">
                  <a:pos x="781" y="810"/>
                </a:cxn>
                <a:cxn ang="0">
                  <a:pos x="586" y="810"/>
                </a:cxn>
                <a:cxn ang="0">
                  <a:pos x="586" y="3241"/>
                </a:cxn>
                <a:cxn ang="0">
                  <a:pos x="195" y="3241"/>
                </a:cxn>
              </a:cxnLst>
              <a:rect l="0" t="0" r="r" b="b"/>
              <a:pathLst>
                <a:path w="782" h="3242">
                  <a:moveTo>
                    <a:pt x="195" y="3241"/>
                  </a:moveTo>
                  <a:lnTo>
                    <a:pt x="195" y="810"/>
                  </a:lnTo>
                  <a:lnTo>
                    <a:pt x="0" y="810"/>
                  </a:lnTo>
                  <a:lnTo>
                    <a:pt x="390" y="0"/>
                  </a:lnTo>
                  <a:lnTo>
                    <a:pt x="781" y="810"/>
                  </a:lnTo>
                  <a:lnTo>
                    <a:pt x="586" y="810"/>
                  </a:lnTo>
                  <a:lnTo>
                    <a:pt x="586" y="3241"/>
                  </a:lnTo>
                  <a:lnTo>
                    <a:pt x="195" y="3241"/>
                  </a:lnTo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46"/>
            <p:cNvSpPr>
              <a:spLocks noChangeArrowheads="1"/>
            </p:cNvSpPr>
            <p:nvPr/>
          </p:nvSpPr>
          <p:spPr bwMode="auto">
            <a:xfrm>
              <a:off x="5638800" y="1447800"/>
              <a:ext cx="280988" cy="1166813"/>
            </a:xfrm>
            <a:custGeom>
              <a:avLst/>
              <a:gdLst/>
              <a:ahLst/>
              <a:cxnLst>
                <a:cxn ang="0">
                  <a:pos x="195" y="3241"/>
                </a:cxn>
                <a:cxn ang="0">
                  <a:pos x="195" y="810"/>
                </a:cxn>
                <a:cxn ang="0">
                  <a:pos x="0" y="810"/>
                </a:cxn>
                <a:cxn ang="0">
                  <a:pos x="390" y="0"/>
                </a:cxn>
                <a:cxn ang="0">
                  <a:pos x="781" y="810"/>
                </a:cxn>
                <a:cxn ang="0">
                  <a:pos x="586" y="810"/>
                </a:cxn>
                <a:cxn ang="0">
                  <a:pos x="586" y="3241"/>
                </a:cxn>
                <a:cxn ang="0">
                  <a:pos x="195" y="3241"/>
                </a:cxn>
              </a:cxnLst>
              <a:rect l="0" t="0" r="r" b="b"/>
              <a:pathLst>
                <a:path w="782" h="3242">
                  <a:moveTo>
                    <a:pt x="195" y="3241"/>
                  </a:moveTo>
                  <a:lnTo>
                    <a:pt x="195" y="810"/>
                  </a:lnTo>
                  <a:lnTo>
                    <a:pt x="0" y="810"/>
                  </a:lnTo>
                  <a:lnTo>
                    <a:pt x="390" y="0"/>
                  </a:lnTo>
                  <a:lnTo>
                    <a:pt x="781" y="810"/>
                  </a:lnTo>
                  <a:lnTo>
                    <a:pt x="586" y="810"/>
                  </a:lnTo>
                  <a:lnTo>
                    <a:pt x="586" y="3241"/>
                  </a:lnTo>
                  <a:lnTo>
                    <a:pt x="195" y="3241"/>
                  </a:lnTo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47"/>
            <p:cNvSpPr>
              <a:spLocks noChangeArrowheads="1"/>
            </p:cNvSpPr>
            <p:nvPr/>
          </p:nvSpPr>
          <p:spPr bwMode="auto">
            <a:xfrm>
              <a:off x="1273175" y="1447800"/>
              <a:ext cx="646113" cy="4876800"/>
            </a:xfrm>
            <a:prstGeom prst="roundRect">
              <a:avLst>
                <a:gd name="adj" fmla="val 245"/>
              </a:avLst>
            </a:prstGeom>
            <a:solidFill>
              <a:srgbClr val="99FF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" name="Group 48"/>
            <p:cNvGrpSpPr>
              <a:grpSpLocks/>
            </p:cNvGrpSpPr>
            <p:nvPr/>
          </p:nvGrpSpPr>
          <p:grpSpPr bwMode="auto">
            <a:xfrm>
              <a:off x="1165226" y="4070369"/>
              <a:ext cx="862012" cy="673103"/>
              <a:chOff x="734" y="2564"/>
              <a:chExt cx="543" cy="424"/>
            </a:xfrm>
          </p:grpSpPr>
          <p:sp>
            <p:nvSpPr>
              <p:cNvPr id="308" name="Oval 49"/>
              <p:cNvSpPr>
                <a:spLocks noChangeArrowheads="1"/>
              </p:cNvSpPr>
              <p:nvPr/>
            </p:nvSpPr>
            <p:spPr bwMode="auto">
              <a:xfrm rot="19860000">
                <a:off x="734" y="2710"/>
                <a:ext cx="543" cy="241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" name="Oval 50"/>
              <p:cNvSpPr>
                <a:spLocks noChangeArrowheads="1"/>
              </p:cNvSpPr>
              <p:nvPr/>
            </p:nvSpPr>
            <p:spPr bwMode="auto">
              <a:xfrm rot="19860000">
                <a:off x="895" y="2746"/>
                <a:ext cx="340" cy="242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" name="Oval 51"/>
              <p:cNvSpPr>
                <a:spLocks noChangeArrowheads="1"/>
              </p:cNvSpPr>
              <p:nvPr/>
            </p:nvSpPr>
            <p:spPr bwMode="auto">
              <a:xfrm rot="19860000">
                <a:off x="738" y="2641"/>
                <a:ext cx="271" cy="181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" name="Oval 52"/>
              <p:cNvSpPr>
                <a:spLocks noChangeArrowheads="1"/>
              </p:cNvSpPr>
              <p:nvPr/>
            </p:nvSpPr>
            <p:spPr bwMode="auto">
              <a:xfrm rot="19860000">
                <a:off x="901" y="2564"/>
                <a:ext cx="272" cy="362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" name="Group 53"/>
            <p:cNvGrpSpPr>
              <a:grpSpLocks/>
            </p:cNvGrpSpPr>
            <p:nvPr/>
          </p:nvGrpSpPr>
          <p:grpSpPr bwMode="auto">
            <a:xfrm>
              <a:off x="1223963" y="5345113"/>
              <a:ext cx="762001" cy="727075"/>
              <a:chOff x="771" y="3367"/>
              <a:chExt cx="480" cy="458"/>
            </a:xfrm>
          </p:grpSpPr>
          <p:sp>
            <p:nvSpPr>
              <p:cNvPr id="304" name="Oval 54"/>
              <p:cNvSpPr>
                <a:spLocks noChangeArrowheads="1"/>
              </p:cNvSpPr>
              <p:nvPr/>
            </p:nvSpPr>
            <p:spPr bwMode="auto">
              <a:xfrm rot="4620000">
                <a:off x="739" y="3460"/>
                <a:ext cx="458" cy="271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" name="Oval 55"/>
              <p:cNvSpPr>
                <a:spLocks noChangeArrowheads="1"/>
              </p:cNvSpPr>
              <p:nvPr/>
            </p:nvSpPr>
            <p:spPr bwMode="auto">
              <a:xfrm rot="4620000">
                <a:off x="763" y="3505"/>
                <a:ext cx="287" cy="272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" name="Oval 56"/>
              <p:cNvSpPr>
                <a:spLocks noChangeArrowheads="1"/>
              </p:cNvSpPr>
              <p:nvPr/>
            </p:nvSpPr>
            <p:spPr bwMode="auto">
              <a:xfrm rot="4620000">
                <a:off x="1004" y="3401"/>
                <a:ext cx="229" cy="204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" name="Oval 57"/>
              <p:cNvSpPr>
                <a:spLocks noChangeArrowheads="1"/>
              </p:cNvSpPr>
              <p:nvPr/>
            </p:nvSpPr>
            <p:spPr bwMode="auto">
              <a:xfrm rot="4620000">
                <a:off x="933" y="3434"/>
                <a:ext cx="229" cy="407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58"/>
            <p:cNvGrpSpPr>
              <a:grpSpLocks/>
            </p:cNvGrpSpPr>
            <p:nvPr/>
          </p:nvGrpSpPr>
          <p:grpSpPr bwMode="auto">
            <a:xfrm>
              <a:off x="1143001" y="1752600"/>
              <a:ext cx="862013" cy="763588"/>
              <a:chOff x="720" y="1104"/>
              <a:chExt cx="543" cy="481"/>
            </a:xfrm>
          </p:grpSpPr>
          <p:sp>
            <p:nvSpPr>
              <p:cNvPr id="300" name="Oval 59"/>
              <p:cNvSpPr>
                <a:spLocks noChangeArrowheads="1"/>
              </p:cNvSpPr>
              <p:nvPr/>
            </p:nvSpPr>
            <p:spPr bwMode="auto">
              <a:xfrm>
                <a:off x="720" y="1241"/>
                <a:ext cx="543" cy="274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" name="Oval 60"/>
              <p:cNvSpPr>
                <a:spLocks noChangeArrowheads="1"/>
              </p:cNvSpPr>
              <p:nvPr/>
            </p:nvSpPr>
            <p:spPr bwMode="auto">
              <a:xfrm>
                <a:off x="856" y="1310"/>
                <a:ext cx="340" cy="275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Oval 61"/>
              <p:cNvSpPr>
                <a:spLocks noChangeArrowheads="1"/>
              </p:cNvSpPr>
              <p:nvPr/>
            </p:nvSpPr>
            <p:spPr bwMode="auto">
              <a:xfrm>
                <a:off x="788" y="1104"/>
                <a:ext cx="271" cy="206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" name="Oval 62"/>
              <p:cNvSpPr>
                <a:spLocks noChangeArrowheads="1"/>
              </p:cNvSpPr>
              <p:nvPr/>
            </p:nvSpPr>
            <p:spPr bwMode="auto">
              <a:xfrm>
                <a:off x="924" y="1104"/>
                <a:ext cx="272" cy="412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" name="Group 63"/>
            <p:cNvGrpSpPr>
              <a:grpSpLocks/>
            </p:cNvGrpSpPr>
            <p:nvPr/>
          </p:nvGrpSpPr>
          <p:grpSpPr bwMode="auto">
            <a:xfrm>
              <a:off x="1171576" y="2913063"/>
              <a:ext cx="831850" cy="762000"/>
              <a:chOff x="738" y="1835"/>
              <a:chExt cx="524" cy="480"/>
            </a:xfrm>
          </p:grpSpPr>
          <p:sp>
            <p:nvSpPr>
              <p:cNvPr id="296" name="Oval 64"/>
              <p:cNvSpPr>
                <a:spLocks noChangeArrowheads="1"/>
              </p:cNvSpPr>
              <p:nvPr/>
            </p:nvSpPr>
            <p:spPr bwMode="auto">
              <a:xfrm rot="4620000">
                <a:off x="713" y="1926"/>
                <a:ext cx="480" cy="298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" name="Oval 65"/>
              <p:cNvSpPr>
                <a:spLocks noChangeArrowheads="1"/>
              </p:cNvSpPr>
              <p:nvPr/>
            </p:nvSpPr>
            <p:spPr bwMode="auto">
              <a:xfrm rot="4620000">
                <a:off x="738" y="1972"/>
                <a:ext cx="300" cy="299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" name="Oval 66"/>
              <p:cNvSpPr>
                <a:spLocks noChangeArrowheads="1"/>
              </p:cNvSpPr>
              <p:nvPr/>
            </p:nvSpPr>
            <p:spPr bwMode="auto">
              <a:xfrm rot="4620000">
                <a:off x="1002" y="1864"/>
                <a:ext cx="240" cy="224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" name="Oval 67"/>
              <p:cNvSpPr>
                <a:spLocks noChangeArrowheads="1"/>
              </p:cNvSpPr>
              <p:nvPr/>
            </p:nvSpPr>
            <p:spPr bwMode="auto">
              <a:xfrm rot="4620000">
                <a:off x="918" y="1895"/>
                <a:ext cx="240" cy="448"/>
              </a:xfrm>
              <a:prstGeom prst="ellipse">
                <a:avLst/>
              </a:prstGeom>
              <a:solidFill>
                <a:srgbClr val="00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" name="Group 68"/>
            <p:cNvGrpSpPr>
              <a:grpSpLocks/>
            </p:cNvGrpSpPr>
            <p:nvPr/>
          </p:nvGrpSpPr>
          <p:grpSpPr bwMode="auto">
            <a:xfrm>
              <a:off x="4191005" y="5029211"/>
              <a:ext cx="381001" cy="228601"/>
              <a:chOff x="2640" y="3168"/>
              <a:chExt cx="240" cy="144"/>
            </a:xfrm>
          </p:grpSpPr>
          <p:sp>
            <p:nvSpPr>
              <p:cNvPr id="289" name="AutoShape 69"/>
              <p:cNvSpPr>
                <a:spLocks noChangeArrowheads="1"/>
              </p:cNvSpPr>
              <p:nvPr/>
            </p:nvSpPr>
            <p:spPr bwMode="auto">
              <a:xfrm>
                <a:off x="2640" y="3168"/>
                <a:ext cx="240" cy="144"/>
              </a:xfrm>
              <a:prstGeom prst="roundRect">
                <a:avLst>
                  <a:gd name="adj" fmla="val 50000"/>
                </a:avLst>
              </a:prstGeom>
              <a:solidFill>
                <a:srgbClr val="3366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Freeform 70"/>
              <p:cNvSpPr>
                <a:spLocks noChangeArrowheads="1"/>
              </p:cNvSpPr>
              <p:nvPr/>
            </p:nvSpPr>
            <p:spPr bwMode="auto">
              <a:xfrm>
                <a:off x="2698" y="3180"/>
                <a:ext cx="48" cy="120"/>
              </a:xfrm>
              <a:custGeom>
                <a:avLst/>
                <a:gdLst/>
                <a:ahLst/>
                <a:cxnLst>
                  <a:cxn ang="0">
                    <a:pos x="0" y="530"/>
                  </a:cxn>
                  <a:cxn ang="0">
                    <a:pos x="0" y="0"/>
                  </a:cxn>
                  <a:cxn ang="0">
                    <a:pos x="212" y="133"/>
                  </a:cxn>
                  <a:cxn ang="0">
                    <a:pos x="212" y="398"/>
                  </a:cxn>
                  <a:cxn ang="0">
                    <a:pos x="0" y="530"/>
                  </a:cxn>
                </a:cxnLst>
                <a:rect l="0" t="0" r="r" b="b"/>
                <a:pathLst>
                  <a:path w="213" h="531">
                    <a:moveTo>
                      <a:pt x="0" y="530"/>
                    </a:moveTo>
                    <a:lnTo>
                      <a:pt x="0" y="0"/>
                    </a:lnTo>
                    <a:lnTo>
                      <a:pt x="212" y="133"/>
                    </a:lnTo>
                    <a:lnTo>
                      <a:pt x="212" y="398"/>
                    </a:lnTo>
                    <a:lnTo>
                      <a:pt x="0" y="53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Freeform 71"/>
              <p:cNvSpPr>
                <a:spLocks noChangeArrowheads="1"/>
              </p:cNvSpPr>
              <p:nvPr/>
            </p:nvSpPr>
            <p:spPr bwMode="auto">
              <a:xfrm>
                <a:off x="2803" y="3180"/>
                <a:ext cx="29" cy="120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27" y="529"/>
                  </a:cxn>
                  <a:cxn ang="0">
                    <a:pos x="0" y="397"/>
                  </a:cxn>
                  <a:cxn ang="0">
                    <a:pos x="0" y="132"/>
                  </a:cxn>
                  <a:cxn ang="0">
                    <a:pos x="127" y="0"/>
                  </a:cxn>
                </a:cxnLst>
                <a:rect l="0" t="0" r="r" b="b"/>
                <a:pathLst>
                  <a:path w="128" h="530">
                    <a:moveTo>
                      <a:pt x="127" y="0"/>
                    </a:moveTo>
                    <a:lnTo>
                      <a:pt x="127" y="529"/>
                    </a:lnTo>
                    <a:lnTo>
                      <a:pt x="0" y="397"/>
                    </a:lnTo>
                    <a:lnTo>
                      <a:pt x="0" y="132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Freeform 72"/>
              <p:cNvSpPr>
                <a:spLocks noChangeArrowheads="1"/>
              </p:cNvSpPr>
              <p:nvPr/>
            </p:nvSpPr>
            <p:spPr bwMode="auto">
              <a:xfrm>
                <a:off x="2726" y="3180"/>
                <a:ext cx="96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3" y="0"/>
                  </a:cxn>
                  <a:cxn ang="0">
                    <a:pos x="317" y="106"/>
                  </a:cxn>
                  <a:cxn ang="0">
                    <a:pos x="106" y="106"/>
                  </a:cxn>
                  <a:cxn ang="0">
                    <a:pos x="0" y="0"/>
                  </a:cxn>
                </a:cxnLst>
                <a:rect l="0" t="0" r="r" b="b"/>
                <a:pathLst>
                  <a:path w="424" h="107">
                    <a:moveTo>
                      <a:pt x="0" y="0"/>
                    </a:moveTo>
                    <a:lnTo>
                      <a:pt x="423" y="0"/>
                    </a:lnTo>
                    <a:lnTo>
                      <a:pt x="317" y="106"/>
                    </a:lnTo>
                    <a:lnTo>
                      <a:pt x="106" y="10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3" name="Freeform 73"/>
              <p:cNvSpPr>
                <a:spLocks noChangeArrowheads="1"/>
              </p:cNvSpPr>
              <p:nvPr/>
            </p:nvSpPr>
            <p:spPr bwMode="auto">
              <a:xfrm>
                <a:off x="2726" y="3276"/>
                <a:ext cx="96" cy="24"/>
              </a:xfrm>
              <a:custGeom>
                <a:avLst/>
                <a:gdLst/>
                <a:ahLst/>
                <a:cxnLst>
                  <a:cxn ang="0">
                    <a:pos x="424" y="106"/>
                  </a:cxn>
                  <a:cxn ang="0">
                    <a:pos x="0" y="106"/>
                  </a:cxn>
                  <a:cxn ang="0">
                    <a:pos x="106" y="0"/>
                  </a:cxn>
                  <a:cxn ang="0">
                    <a:pos x="318" y="0"/>
                  </a:cxn>
                  <a:cxn ang="0">
                    <a:pos x="424" y="106"/>
                  </a:cxn>
                </a:cxnLst>
                <a:rect l="0" t="0" r="r" b="b"/>
                <a:pathLst>
                  <a:path w="425" h="107">
                    <a:moveTo>
                      <a:pt x="424" y="106"/>
                    </a:moveTo>
                    <a:lnTo>
                      <a:pt x="0" y="106"/>
                    </a:lnTo>
                    <a:lnTo>
                      <a:pt x="106" y="0"/>
                    </a:lnTo>
                    <a:lnTo>
                      <a:pt x="318" y="0"/>
                    </a:lnTo>
                    <a:lnTo>
                      <a:pt x="424" y="106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Oval 74"/>
              <p:cNvSpPr>
                <a:spLocks noChangeArrowheads="1"/>
              </p:cNvSpPr>
              <p:nvPr/>
            </p:nvSpPr>
            <p:spPr bwMode="auto">
              <a:xfrm>
                <a:off x="2650" y="3264"/>
                <a:ext cx="10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Oval 75"/>
              <p:cNvSpPr>
                <a:spLocks noChangeArrowheads="1"/>
              </p:cNvSpPr>
              <p:nvPr/>
            </p:nvSpPr>
            <p:spPr bwMode="auto">
              <a:xfrm>
                <a:off x="2650" y="3192"/>
                <a:ext cx="10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76"/>
            <p:cNvGrpSpPr>
              <a:grpSpLocks/>
            </p:cNvGrpSpPr>
            <p:nvPr/>
          </p:nvGrpSpPr>
          <p:grpSpPr bwMode="auto">
            <a:xfrm>
              <a:off x="1982792" y="3657605"/>
              <a:ext cx="228601" cy="381001"/>
              <a:chOff x="1249" y="2304"/>
              <a:chExt cx="144" cy="240"/>
            </a:xfrm>
          </p:grpSpPr>
          <p:sp>
            <p:nvSpPr>
              <p:cNvPr id="282" name="AutoShape 77"/>
              <p:cNvSpPr>
                <a:spLocks noChangeArrowheads="1"/>
              </p:cNvSpPr>
              <p:nvPr/>
            </p:nvSpPr>
            <p:spPr bwMode="auto">
              <a:xfrm rot="5400000">
                <a:off x="1201" y="2352"/>
                <a:ext cx="240" cy="144"/>
              </a:xfrm>
              <a:prstGeom prst="roundRect">
                <a:avLst>
                  <a:gd name="adj" fmla="val 50000"/>
                </a:avLst>
              </a:prstGeom>
              <a:solidFill>
                <a:srgbClr val="3366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" name="Freeform 78"/>
              <p:cNvSpPr>
                <a:spLocks noChangeArrowheads="1"/>
              </p:cNvSpPr>
              <p:nvPr/>
            </p:nvSpPr>
            <p:spPr bwMode="auto">
              <a:xfrm>
                <a:off x="1260" y="2362"/>
                <a:ext cx="120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0" y="0"/>
                  </a:cxn>
                  <a:cxn ang="0">
                    <a:pos x="397" y="212"/>
                  </a:cxn>
                  <a:cxn ang="0">
                    <a:pos x="132" y="212"/>
                  </a:cxn>
                  <a:cxn ang="0">
                    <a:pos x="0" y="0"/>
                  </a:cxn>
                </a:cxnLst>
                <a:rect l="0" t="0" r="r" b="b"/>
                <a:pathLst>
                  <a:path w="531" h="213">
                    <a:moveTo>
                      <a:pt x="0" y="0"/>
                    </a:moveTo>
                    <a:lnTo>
                      <a:pt x="530" y="0"/>
                    </a:lnTo>
                    <a:lnTo>
                      <a:pt x="397" y="212"/>
                    </a:lnTo>
                    <a:lnTo>
                      <a:pt x="132" y="2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" name="Freeform 79"/>
              <p:cNvSpPr>
                <a:spLocks noChangeArrowheads="1"/>
              </p:cNvSpPr>
              <p:nvPr/>
            </p:nvSpPr>
            <p:spPr bwMode="auto">
              <a:xfrm>
                <a:off x="1260" y="2467"/>
                <a:ext cx="120" cy="29"/>
              </a:xfrm>
              <a:custGeom>
                <a:avLst/>
                <a:gdLst/>
                <a:ahLst/>
                <a:cxnLst>
                  <a:cxn ang="0">
                    <a:pos x="529" y="127"/>
                  </a:cxn>
                  <a:cxn ang="0">
                    <a:pos x="0" y="127"/>
                  </a:cxn>
                  <a:cxn ang="0">
                    <a:pos x="132" y="0"/>
                  </a:cxn>
                  <a:cxn ang="0">
                    <a:pos x="397" y="0"/>
                  </a:cxn>
                  <a:cxn ang="0">
                    <a:pos x="529" y="127"/>
                  </a:cxn>
                </a:cxnLst>
                <a:rect l="0" t="0" r="r" b="b"/>
                <a:pathLst>
                  <a:path w="530" h="128">
                    <a:moveTo>
                      <a:pt x="529" y="127"/>
                    </a:moveTo>
                    <a:lnTo>
                      <a:pt x="0" y="127"/>
                    </a:lnTo>
                    <a:lnTo>
                      <a:pt x="132" y="0"/>
                    </a:lnTo>
                    <a:lnTo>
                      <a:pt x="397" y="0"/>
                    </a:lnTo>
                    <a:lnTo>
                      <a:pt x="529" y="127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80"/>
              <p:cNvSpPr>
                <a:spLocks noChangeArrowheads="1"/>
              </p:cNvSpPr>
              <p:nvPr/>
            </p:nvSpPr>
            <p:spPr bwMode="auto">
              <a:xfrm>
                <a:off x="1356" y="2390"/>
                <a:ext cx="24" cy="96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423"/>
                  </a:cxn>
                  <a:cxn ang="0">
                    <a:pos x="0" y="317"/>
                  </a:cxn>
                  <a:cxn ang="0">
                    <a:pos x="0" y="106"/>
                  </a:cxn>
                  <a:cxn ang="0">
                    <a:pos x="106" y="0"/>
                  </a:cxn>
                </a:cxnLst>
                <a:rect l="0" t="0" r="r" b="b"/>
                <a:pathLst>
                  <a:path w="107" h="424">
                    <a:moveTo>
                      <a:pt x="106" y="0"/>
                    </a:moveTo>
                    <a:lnTo>
                      <a:pt x="106" y="423"/>
                    </a:lnTo>
                    <a:lnTo>
                      <a:pt x="0" y="317"/>
                    </a:lnTo>
                    <a:lnTo>
                      <a:pt x="0" y="106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Freeform 81"/>
              <p:cNvSpPr>
                <a:spLocks noChangeArrowheads="1"/>
              </p:cNvSpPr>
              <p:nvPr/>
            </p:nvSpPr>
            <p:spPr bwMode="auto">
              <a:xfrm>
                <a:off x="1260" y="2390"/>
                <a:ext cx="24" cy="96"/>
              </a:xfrm>
              <a:custGeom>
                <a:avLst/>
                <a:gdLst/>
                <a:ahLst/>
                <a:cxnLst>
                  <a:cxn ang="0">
                    <a:pos x="0" y="424"/>
                  </a:cxn>
                  <a:cxn ang="0">
                    <a:pos x="0" y="0"/>
                  </a:cxn>
                  <a:cxn ang="0">
                    <a:pos x="106" y="106"/>
                  </a:cxn>
                  <a:cxn ang="0">
                    <a:pos x="106" y="318"/>
                  </a:cxn>
                  <a:cxn ang="0">
                    <a:pos x="0" y="424"/>
                  </a:cxn>
                </a:cxnLst>
                <a:rect l="0" t="0" r="r" b="b"/>
                <a:pathLst>
                  <a:path w="107" h="425">
                    <a:moveTo>
                      <a:pt x="0" y="424"/>
                    </a:moveTo>
                    <a:lnTo>
                      <a:pt x="0" y="0"/>
                    </a:lnTo>
                    <a:lnTo>
                      <a:pt x="106" y="106"/>
                    </a:lnTo>
                    <a:lnTo>
                      <a:pt x="106" y="318"/>
                    </a:lnTo>
                    <a:lnTo>
                      <a:pt x="0" y="424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Oval 82"/>
              <p:cNvSpPr>
                <a:spLocks noChangeArrowheads="1"/>
              </p:cNvSpPr>
              <p:nvPr/>
            </p:nvSpPr>
            <p:spPr bwMode="auto">
              <a:xfrm rot="5400000">
                <a:off x="1280" y="2308"/>
                <a:ext cx="10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Oval 83"/>
              <p:cNvSpPr>
                <a:spLocks noChangeArrowheads="1"/>
              </p:cNvSpPr>
              <p:nvPr/>
            </p:nvSpPr>
            <p:spPr bwMode="auto">
              <a:xfrm rot="5400000">
                <a:off x="1352" y="2308"/>
                <a:ext cx="10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" name="Group 84"/>
            <p:cNvGrpSpPr>
              <a:grpSpLocks/>
            </p:cNvGrpSpPr>
            <p:nvPr/>
          </p:nvGrpSpPr>
          <p:grpSpPr bwMode="auto">
            <a:xfrm>
              <a:off x="4724405" y="5029211"/>
              <a:ext cx="457201" cy="228601"/>
              <a:chOff x="2976" y="3168"/>
              <a:chExt cx="288" cy="144"/>
            </a:xfrm>
          </p:grpSpPr>
          <p:sp>
            <p:nvSpPr>
              <p:cNvPr id="268" name="AutoShape 85"/>
              <p:cNvSpPr>
                <a:spLocks noChangeArrowheads="1"/>
              </p:cNvSpPr>
              <p:nvPr/>
            </p:nvSpPr>
            <p:spPr bwMode="auto">
              <a:xfrm>
                <a:off x="2976" y="3168"/>
                <a:ext cx="288" cy="144"/>
              </a:xfrm>
              <a:prstGeom prst="roundRect">
                <a:avLst>
                  <a:gd name="adj" fmla="val 50000"/>
                </a:avLst>
              </a:prstGeom>
              <a:solidFill>
                <a:srgbClr val="00CC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Freeform 86"/>
              <p:cNvSpPr>
                <a:spLocks noChangeArrowheads="1"/>
              </p:cNvSpPr>
              <p:nvPr/>
            </p:nvSpPr>
            <p:spPr bwMode="auto">
              <a:xfrm>
                <a:off x="3045" y="3180"/>
                <a:ext cx="58" cy="120"/>
              </a:xfrm>
              <a:custGeom>
                <a:avLst/>
                <a:gdLst/>
                <a:ahLst/>
                <a:cxnLst>
                  <a:cxn ang="0">
                    <a:pos x="0" y="529"/>
                  </a:cxn>
                  <a:cxn ang="0">
                    <a:pos x="0" y="0"/>
                  </a:cxn>
                  <a:cxn ang="0">
                    <a:pos x="254" y="132"/>
                  </a:cxn>
                  <a:cxn ang="0">
                    <a:pos x="254" y="397"/>
                  </a:cxn>
                  <a:cxn ang="0">
                    <a:pos x="0" y="529"/>
                  </a:cxn>
                </a:cxnLst>
                <a:rect l="0" t="0" r="r" b="b"/>
                <a:pathLst>
                  <a:path w="255" h="530">
                    <a:moveTo>
                      <a:pt x="0" y="529"/>
                    </a:moveTo>
                    <a:lnTo>
                      <a:pt x="0" y="0"/>
                    </a:lnTo>
                    <a:lnTo>
                      <a:pt x="254" y="132"/>
                    </a:lnTo>
                    <a:lnTo>
                      <a:pt x="254" y="397"/>
                    </a:lnTo>
                    <a:lnTo>
                      <a:pt x="0" y="529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Freeform 87"/>
              <p:cNvSpPr>
                <a:spLocks noChangeArrowheads="1"/>
              </p:cNvSpPr>
              <p:nvPr/>
            </p:nvSpPr>
            <p:spPr bwMode="auto">
              <a:xfrm>
                <a:off x="3172" y="3180"/>
                <a:ext cx="35" cy="120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52" y="529"/>
                  </a:cxn>
                  <a:cxn ang="0">
                    <a:pos x="0" y="397"/>
                  </a:cxn>
                  <a:cxn ang="0">
                    <a:pos x="0" y="132"/>
                  </a:cxn>
                  <a:cxn ang="0">
                    <a:pos x="152" y="0"/>
                  </a:cxn>
                </a:cxnLst>
                <a:rect l="0" t="0" r="r" b="b"/>
                <a:pathLst>
                  <a:path w="153" h="530">
                    <a:moveTo>
                      <a:pt x="152" y="0"/>
                    </a:moveTo>
                    <a:lnTo>
                      <a:pt x="152" y="529"/>
                    </a:lnTo>
                    <a:lnTo>
                      <a:pt x="0" y="397"/>
                    </a:lnTo>
                    <a:lnTo>
                      <a:pt x="0" y="132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Freeform 88"/>
              <p:cNvSpPr>
                <a:spLocks noChangeArrowheads="1"/>
              </p:cNvSpPr>
              <p:nvPr/>
            </p:nvSpPr>
            <p:spPr bwMode="auto">
              <a:xfrm>
                <a:off x="3080" y="3180"/>
                <a:ext cx="115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8" y="0"/>
                  </a:cxn>
                  <a:cxn ang="0">
                    <a:pos x="381" y="106"/>
                  </a:cxn>
                  <a:cxn ang="0">
                    <a:pos x="127" y="106"/>
                  </a:cxn>
                  <a:cxn ang="0">
                    <a:pos x="0" y="0"/>
                  </a:cxn>
                </a:cxnLst>
                <a:rect l="0" t="0" r="r" b="b"/>
                <a:pathLst>
                  <a:path w="509" h="107">
                    <a:moveTo>
                      <a:pt x="0" y="0"/>
                    </a:moveTo>
                    <a:lnTo>
                      <a:pt x="508" y="0"/>
                    </a:lnTo>
                    <a:lnTo>
                      <a:pt x="381" y="106"/>
                    </a:lnTo>
                    <a:lnTo>
                      <a:pt x="127" y="10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Freeform 89"/>
              <p:cNvSpPr>
                <a:spLocks noChangeArrowheads="1"/>
              </p:cNvSpPr>
              <p:nvPr/>
            </p:nvSpPr>
            <p:spPr bwMode="auto">
              <a:xfrm>
                <a:off x="3080" y="3276"/>
                <a:ext cx="115" cy="24"/>
              </a:xfrm>
              <a:custGeom>
                <a:avLst/>
                <a:gdLst/>
                <a:ahLst/>
                <a:cxnLst>
                  <a:cxn ang="0">
                    <a:pos x="508" y="106"/>
                  </a:cxn>
                  <a:cxn ang="0">
                    <a:pos x="0" y="106"/>
                  </a:cxn>
                  <a:cxn ang="0">
                    <a:pos x="127" y="0"/>
                  </a:cxn>
                  <a:cxn ang="0">
                    <a:pos x="381" y="0"/>
                  </a:cxn>
                  <a:cxn ang="0">
                    <a:pos x="508" y="106"/>
                  </a:cxn>
                </a:cxnLst>
                <a:rect l="0" t="0" r="r" b="b"/>
                <a:pathLst>
                  <a:path w="509" h="107">
                    <a:moveTo>
                      <a:pt x="508" y="106"/>
                    </a:moveTo>
                    <a:lnTo>
                      <a:pt x="0" y="106"/>
                    </a:lnTo>
                    <a:lnTo>
                      <a:pt x="127" y="0"/>
                    </a:lnTo>
                    <a:lnTo>
                      <a:pt x="381" y="0"/>
                    </a:lnTo>
                    <a:lnTo>
                      <a:pt x="508" y="106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Oval 90"/>
              <p:cNvSpPr>
                <a:spLocks noChangeArrowheads="1"/>
              </p:cNvSpPr>
              <p:nvPr/>
            </p:nvSpPr>
            <p:spPr bwMode="auto">
              <a:xfrm>
                <a:off x="2987" y="3264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Oval 91"/>
              <p:cNvSpPr>
                <a:spLocks noChangeArrowheads="1"/>
              </p:cNvSpPr>
              <p:nvPr/>
            </p:nvSpPr>
            <p:spPr bwMode="auto">
              <a:xfrm>
                <a:off x="2987" y="3192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5" name="Group 92"/>
              <p:cNvGrpSpPr>
                <a:grpSpLocks/>
              </p:cNvGrpSpPr>
              <p:nvPr/>
            </p:nvGrpSpPr>
            <p:grpSpPr bwMode="auto">
              <a:xfrm>
                <a:off x="2984" y="3225"/>
                <a:ext cx="15" cy="30"/>
                <a:chOff x="2984" y="3225"/>
                <a:chExt cx="15" cy="30"/>
              </a:xfrm>
            </p:grpSpPr>
            <p:grpSp>
              <p:nvGrpSpPr>
                <p:cNvPr id="276" name="Group 93"/>
                <p:cNvGrpSpPr>
                  <a:grpSpLocks/>
                </p:cNvGrpSpPr>
                <p:nvPr/>
              </p:nvGrpSpPr>
              <p:grpSpPr bwMode="auto">
                <a:xfrm>
                  <a:off x="2990" y="3225"/>
                  <a:ext cx="9" cy="30"/>
                  <a:chOff x="2990" y="3225"/>
                  <a:chExt cx="9" cy="30"/>
                </a:xfrm>
              </p:grpSpPr>
              <p:sp>
                <p:nvSpPr>
                  <p:cNvPr id="278" name="Freeform 94"/>
                  <p:cNvSpPr>
                    <a:spLocks noChangeArrowheads="1"/>
                  </p:cNvSpPr>
                  <p:nvPr/>
                </p:nvSpPr>
                <p:spPr bwMode="auto">
                  <a:xfrm>
                    <a:off x="2993" y="3237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26" y="12"/>
                      </a:cxn>
                      <a:cxn ang="0">
                        <a:pos x="0" y="24"/>
                      </a:cxn>
                      <a:cxn ang="0">
                        <a:pos x="0" y="0"/>
                      </a:cxn>
                      <a:cxn ang="0">
                        <a:pos x="26" y="12"/>
                      </a:cxn>
                    </a:cxnLst>
                    <a:rect l="0" t="0" r="r" b="b"/>
                    <a:pathLst>
                      <a:path w="27" h="25">
                        <a:moveTo>
                          <a:pt x="26" y="12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26" y="12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95"/>
                  <p:cNvSpPr>
                    <a:spLocks noChangeArrowheads="1"/>
                  </p:cNvSpPr>
                  <p:nvPr/>
                </p:nvSpPr>
                <p:spPr bwMode="auto">
                  <a:xfrm>
                    <a:off x="2990" y="3225"/>
                    <a:ext cx="5" cy="1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" y="54"/>
                      </a:cxn>
                      <a:cxn ang="0">
                        <a:pos x="12" y="7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" h="71">
                        <a:moveTo>
                          <a:pt x="0" y="0"/>
                        </a:moveTo>
                        <a:lnTo>
                          <a:pt x="19" y="54"/>
                        </a:lnTo>
                        <a:lnTo>
                          <a:pt x="12" y="7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 96"/>
                  <p:cNvSpPr>
                    <a:spLocks noChangeArrowheads="1"/>
                  </p:cNvSpPr>
                  <p:nvPr/>
                </p:nvSpPr>
                <p:spPr bwMode="auto">
                  <a:xfrm>
                    <a:off x="2990" y="3239"/>
                    <a:ext cx="5" cy="16"/>
                  </a:xfrm>
                  <a:custGeom>
                    <a:avLst/>
                    <a:gdLst/>
                    <a:ahLst/>
                    <a:cxnLst>
                      <a:cxn ang="0">
                        <a:pos x="0" y="70"/>
                      </a:cxn>
                      <a:cxn ang="0">
                        <a:pos x="12" y="0"/>
                      </a:cxn>
                      <a:cxn ang="0">
                        <a:pos x="19" y="13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0" h="71">
                        <a:moveTo>
                          <a:pt x="0" y="70"/>
                        </a:moveTo>
                        <a:lnTo>
                          <a:pt x="12" y="0"/>
                        </a:lnTo>
                        <a:lnTo>
                          <a:pt x="19" y="13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1" name="AutoShape 9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994" y="3240"/>
                    <a:ext cx="3" cy="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7" name="Oval 98"/>
                <p:cNvSpPr>
                  <a:spLocks noChangeArrowheads="1"/>
                </p:cNvSpPr>
                <p:nvPr/>
              </p:nvSpPr>
              <p:spPr bwMode="auto">
                <a:xfrm>
                  <a:off x="2984" y="3230"/>
                  <a:ext cx="15" cy="21"/>
                </a:xfrm>
                <a:prstGeom prst="ellipse">
                  <a:avLst/>
                </a:prstGeom>
                <a:noFill/>
                <a:ln w="19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" name="Group 99"/>
            <p:cNvGrpSpPr>
              <a:grpSpLocks/>
            </p:cNvGrpSpPr>
            <p:nvPr/>
          </p:nvGrpSpPr>
          <p:grpSpPr bwMode="auto">
            <a:xfrm>
              <a:off x="1982792" y="2590803"/>
              <a:ext cx="228601" cy="457201"/>
              <a:chOff x="1249" y="1632"/>
              <a:chExt cx="144" cy="288"/>
            </a:xfrm>
          </p:grpSpPr>
          <p:sp>
            <p:nvSpPr>
              <p:cNvPr id="254" name="AutoShape 100"/>
              <p:cNvSpPr>
                <a:spLocks noChangeArrowheads="1"/>
              </p:cNvSpPr>
              <p:nvPr/>
            </p:nvSpPr>
            <p:spPr bwMode="auto">
              <a:xfrm rot="5400000">
                <a:off x="1177" y="1704"/>
                <a:ext cx="288" cy="144"/>
              </a:xfrm>
              <a:prstGeom prst="roundRect">
                <a:avLst>
                  <a:gd name="adj" fmla="val 50000"/>
                </a:avLst>
              </a:prstGeom>
              <a:solidFill>
                <a:srgbClr val="00CC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Freeform 101"/>
              <p:cNvSpPr>
                <a:spLocks noChangeArrowheads="1"/>
              </p:cNvSpPr>
              <p:nvPr/>
            </p:nvSpPr>
            <p:spPr bwMode="auto">
              <a:xfrm>
                <a:off x="1260" y="1701"/>
                <a:ext cx="12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9" y="0"/>
                  </a:cxn>
                  <a:cxn ang="0">
                    <a:pos x="397" y="254"/>
                  </a:cxn>
                  <a:cxn ang="0">
                    <a:pos x="132" y="254"/>
                  </a:cxn>
                  <a:cxn ang="0">
                    <a:pos x="0" y="0"/>
                  </a:cxn>
                </a:cxnLst>
                <a:rect l="0" t="0" r="r" b="b"/>
                <a:pathLst>
                  <a:path w="530" h="255">
                    <a:moveTo>
                      <a:pt x="0" y="0"/>
                    </a:moveTo>
                    <a:lnTo>
                      <a:pt x="529" y="0"/>
                    </a:lnTo>
                    <a:lnTo>
                      <a:pt x="397" y="254"/>
                    </a:lnTo>
                    <a:lnTo>
                      <a:pt x="132" y="2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Freeform 102"/>
              <p:cNvSpPr>
                <a:spLocks noChangeArrowheads="1"/>
              </p:cNvSpPr>
              <p:nvPr/>
            </p:nvSpPr>
            <p:spPr bwMode="auto">
              <a:xfrm>
                <a:off x="1260" y="1828"/>
                <a:ext cx="120" cy="35"/>
              </a:xfrm>
              <a:custGeom>
                <a:avLst/>
                <a:gdLst/>
                <a:ahLst/>
                <a:cxnLst>
                  <a:cxn ang="0">
                    <a:pos x="529" y="152"/>
                  </a:cxn>
                  <a:cxn ang="0">
                    <a:pos x="0" y="152"/>
                  </a:cxn>
                  <a:cxn ang="0">
                    <a:pos x="132" y="0"/>
                  </a:cxn>
                  <a:cxn ang="0">
                    <a:pos x="397" y="0"/>
                  </a:cxn>
                  <a:cxn ang="0">
                    <a:pos x="529" y="152"/>
                  </a:cxn>
                </a:cxnLst>
                <a:rect l="0" t="0" r="r" b="b"/>
                <a:pathLst>
                  <a:path w="530" h="153">
                    <a:moveTo>
                      <a:pt x="529" y="152"/>
                    </a:moveTo>
                    <a:lnTo>
                      <a:pt x="0" y="152"/>
                    </a:lnTo>
                    <a:lnTo>
                      <a:pt x="132" y="0"/>
                    </a:lnTo>
                    <a:lnTo>
                      <a:pt x="397" y="0"/>
                    </a:lnTo>
                    <a:lnTo>
                      <a:pt x="529" y="152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Freeform 103"/>
              <p:cNvSpPr>
                <a:spLocks noChangeArrowheads="1"/>
              </p:cNvSpPr>
              <p:nvPr/>
            </p:nvSpPr>
            <p:spPr bwMode="auto">
              <a:xfrm>
                <a:off x="1356" y="1736"/>
                <a:ext cx="24" cy="11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508"/>
                  </a:cxn>
                  <a:cxn ang="0">
                    <a:pos x="0" y="381"/>
                  </a:cxn>
                  <a:cxn ang="0">
                    <a:pos x="0" y="127"/>
                  </a:cxn>
                  <a:cxn ang="0">
                    <a:pos x="106" y="0"/>
                  </a:cxn>
                </a:cxnLst>
                <a:rect l="0" t="0" r="r" b="b"/>
                <a:pathLst>
                  <a:path w="107" h="509">
                    <a:moveTo>
                      <a:pt x="106" y="0"/>
                    </a:moveTo>
                    <a:lnTo>
                      <a:pt x="106" y="508"/>
                    </a:lnTo>
                    <a:lnTo>
                      <a:pt x="0" y="381"/>
                    </a:lnTo>
                    <a:lnTo>
                      <a:pt x="0" y="127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Freeform 104"/>
              <p:cNvSpPr>
                <a:spLocks noChangeArrowheads="1"/>
              </p:cNvSpPr>
              <p:nvPr/>
            </p:nvSpPr>
            <p:spPr bwMode="auto">
              <a:xfrm>
                <a:off x="1260" y="1736"/>
                <a:ext cx="24" cy="115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0" y="0"/>
                  </a:cxn>
                  <a:cxn ang="0">
                    <a:pos x="106" y="127"/>
                  </a:cxn>
                  <a:cxn ang="0">
                    <a:pos x="106" y="381"/>
                  </a:cxn>
                  <a:cxn ang="0">
                    <a:pos x="0" y="508"/>
                  </a:cxn>
                </a:cxnLst>
                <a:rect l="0" t="0" r="r" b="b"/>
                <a:pathLst>
                  <a:path w="107" h="509">
                    <a:moveTo>
                      <a:pt x="0" y="508"/>
                    </a:moveTo>
                    <a:lnTo>
                      <a:pt x="0" y="0"/>
                    </a:lnTo>
                    <a:lnTo>
                      <a:pt x="106" y="127"/>
                    </a:lnTo>
                    <a:lnTo>
                      <a:pt x="106" y="381"/>
                    </a:lnTo>
                    <a:lnTo>
                      <a:pt x="0" y="508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Oval 105"/>
              <p:cNvSpPr>
                <a:spLocks noChangeArrowheads="1"/>
              </p:cNvSpPr>
              <p:nvPr/>
            </p:nvSpPr>
            <p:spPr bwMode="auto">
              <a:xfrm rot="5400000">
                <a:off x="1279" y="1639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Oval 106"/>
              <p:cNvSpPr>
                <a:spLocks noChangeArrowheads="1"/>
              </p:cNvSpPr>
              <p:nvPr/>
            </p:nvSpPr>
            <p:spPr bwMode="auto">
              <a:xfrm rot="5400000">
                <a:off x="1351" y="1639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1" name="Group 107"/>
              <p:cNvGrpSpPr>
                <a:grpSpLocks/>
              </p:cNvGrpSpPr>
              <p:nvPr/>
            </p:nvGrpSpPr>
            <p:grpSpPr bwMode="auto">
              <a:xfrm>
                <a:off x="1304" y="1641"/>
                <a:ext cx="31" cy="15"/>
                <a:chOff x="1304" y="1641"/>
                <a:chExt cx="31" cy="15"/>
              </a:xfrm>
            </p:grpSpPr>
            <p:grpSp>
              <p:nvGrpSpPr>
                <p:cNvPr id="262" name="Group 108"/>
                <p:cNvGrpSpPr>
                  <a:grpSpLocks/>
                </p:cNvGrpSpPr>
                <p:nvPr/>
              </p:nvGrpSpPr>
              <p:grpSpPr bwMode="auto">
                <a:xfrm>
                  <a:off x="1304" y="1646"/>
                  <a:ext cx="31" cy="10"/>
                  <a:chOff x="1304" y="1646"/>
                  <a:chExt cx="31" cy="10"/>
                </a:xfrm>
              </p:grpSpPr>
              <p:sp>
                <p:nvSpPr>
                  <p:cNvPr id="264" name="Freeform 109"/>
                  <p:cNvSpPr>
                    <a:spLocks noChangeArrowheads="1"/>
                  </p:cNvSpPr>
                  <p:nvPr/>
                </p:nvSpPr>
                <p:spPr bwMode="auto">
                  <a:xfrm>
                    <a:off x="1317" y="1650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12" y="26"/>
                      </a:cxn>
                      <a:cxn ang="0">
                        <a:pos x="0" y="0"/>
                      </a:cxn>
                      <a:cxn ang="0">
                        <a:pos x="24" y="0"/>
                      </a:cxn>
                      <a:cxn ang="0">
                        <a:pos x="12" y="26"/>
                      </a:cxn>
                    </a:cxnLst>
                    <a:rect l="0" t="0" r="r" b="b"/>
                    <a:pathLst>
                      <a:path w="25" h="27">
                        <a:moveTo>
                          <a:pt x="12" y="26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  <a:lnTo>
                          <a:pt x="12" y="26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110"/>
                  <p:cNvSpPr>
                    <a:spLocks noChangeArrowheads="1"/>
                  </p:cNvSpPr>
                  <p:nvPr/>
                </p:nvSpPr>
                <p:spPr bwMode="auto">
                  <a:xfrm>
                    <a:off x="1318" y="1647"/>
                    <a:ext cx="17" cy="4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17" y="15"/>
                      </a:cxn>
                      <a:cxn ang="0">
                        <a:pos x="0" y="12"/>
                      </a:cxn>
                      <a:cxn ang="0">
                        <a:pos x="72" y="0"/>
                      </a:cxn>
                    </a:cxnLst>
                    <a:rect l="0" t="0" r="r" b="b"/>
                    <a:pathLst>
                      <a:path w="73" h="16">
                        <a:moveTo>
                          <a:pt x="72" y="0"/>
                        </a:moveTo>
                        <a:lnTo>
                          <a:pt x="17" y="15"/>
                        </a:lnTo>
                        <a:lnTo>
                          <a:pt x="0" y="12"/>
                        </a:lnTo>
                        <a:lnTo>
                          <a:pt x="72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 111"/>
                  <p:cNvSpPr>
                    <a:spLocks noChangeArrowheads="1"/>
                  </p:cNvSpPr>
                  <p:nvPr/>
                </p:nvSpPr>
                <p:spPr bwMode="auto">
                  <a:xfrm>
                    <a:off x="1304" y="1646"/>
                    <a:ext cx="17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3" y="11"/>
                      </a:cxn>
                      <a:cxn ang="0">
                        <a:pos x="59" y="1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4" h="20">
                        <a:moveTo>
                          <a:pt x="0" y="0"/>
                        </a:moveTo>
                        <a:lnTo>
                          <a:pt x="73" y="11"/>
                        </a:lnTo>
                        <a:lnTo>
                          <a:pt x="59" y="1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" name="AutoShape 112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319" y="1650"/>
                    <a:ext cx="3" cy="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3" name="Oval 113"/>
                <p:cNvSpPr>
                  <a:spLocks noChangeArrowheads="1"/>
                </p:cNvSpPr>
                <p:nvPr/>
              </p:nvSpPr>
              <p:spPr bwMode="auto">
                <a:xfrm rot="5400000">
                  <a:off x="1314" y="1638"/>
                  <a:ext cx="15" cy="21"/>
                </a:xfrm>
                <a:prstGeom prst="ellipse">
                  <a:avLst/>
                </a:prstGeom>
                <a:noFill/>
                <a:ln w="19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" name="Group 114"/>
            <p:cNvGrpSpPr>
              <a:grpSpLocks/>
            </p:cNvGrpSpPr>
            <p:nvPr/>
          </p:nvGrpSpPr>
          <p:grpSpPr bwMode="auto">
            <a:xfrm>
              <a:off x="1982792" y="2057402"/>
              <a:ext cx="228601" cy="457201"/>
              <a:chOff x="1249" y="1296"/>
              <a:chExt cx="144" cy="288"/>
            </a:xfrm>
          </p:grpSpPr>
          <p:sp>
            <p:nvSpPr>
              <p:cNvPr id="240" name="AutoShape 115"/>
              <p:cNvSpPr>
                <a:spLocks noChangeArrowheads="1"/>
              </p:cNvSpPr>
              <p:nvPr/>
            </p:nvSpPr>
            <p:spPr bwMode="auto">
              <a:xfrm rot="5400000">
                <a:off x="1177" y="1368"/>
                <a:ext cx="288" cy="144"/>
              </a:xfrm>
              <a:prstGeom prst="roundRect">
                <a:avLst>
                  <a:gd name="adj" fmla="val 50000"/>
                </a:avLst>
              </a:prstGeom>
              <a:solidFill>
                <a:srgbClr val="00CC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116"/>
              <p:cNvSpPr>
                <a:spLocks noChangeArrowheads="1"/>
              </p:cNvSpPr>
              <p:nvPr/>
            </p:nvSpPr>
            <p:spPr bwMode="auto">
              <a:xfrm>
                <a:off x="1260" y="1365"/>
                <a:ext cx="12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9" y="0"/>
                  </a:cxn>
                  <a:cxn ang="0">
                    <a:pos x="397" y="254"/>
                  </a:cxn>
                  <a:cxn ang="0">
                    <a:pos x="132" y="254"/>
                  </a:cxn>
                  <a:cxn ang="0">
                    <a:pos x="0" y="0"/>
                  </a:cxn>
                </a:cxnLst>
                <a:rect l="0" t="0" r="r" b="b"/>
                <a:pathLst>
                  <a:path w="530" h="255">
                    <a:moveTo>
                      <a:pt x="0" y="0"/>
                    </a:moveTo>
                    <a:lnTo>
                      <a:pt x="529" y="0"/>
                    </a:lnTo>
                    <a:lnTo>
                      <a:pt x="397" y="254"/>
                    </a:lnTo>
                    <a:lnTo>
                      <a:pt x="132" y="2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Freeform 117"/>
              <p:cNvSpPr>
                <a:spLocks noChangeArrowheads="1"/>
              </p:cNvSpPr>
              <p:nvPr/>
            </p:nvSpPr>
            <p:spPr bwMode="auto">
              <a:xfrm>
                <a:off x="1260" y="1492"/>
                <a:ext cx="120" cy="35"/>
              </a:xfrm>
              <a:custGeom>
                <a:avLst/>
                <a:gdLst/>
                <a:ahLst/>
                <a:cxnLst>
                  <a:cxn ang="0">
                    <a:pos x="529" y="152"/>
                  </a:cxn>
                  <a:cxn ang="0">
                    <a:pos x="0" y="152"/>
                  </a:cxn>
                  <a:cxn ang="0">
                    <a:pos x="132" y="0"/>
                  </a:cxn>
                  <a:cxn ang="0">
                    <a:pos x="397" y="0"/>
                  </a:cxn>
                  <a:cxn ang="0">
                    <a:pos x="529" y="152"/>
                  </a:cxn>
                </a:cxnLst>
                <a:rect l="0" t="0" r="r" b="b"/>
                <a:pathLst>
                  <a:path w="530" h="153">
                    <a:moveTo>
                      <a:pt x="529" y="152"/>
                    </a:moveTo>
                    <a:lnTo>
                      <a:pt x="0" y="152"/>
                    </a:lnTo>
                    <a:lnTo>
                      <a:pt x="132" y="0"/>
                    </a:lnTo>
                    <a:lnTo>
                      <a:pt x="397" y="0"/>
                    </a:lnTo>
                    <a:lnTo>
                      <a:pt x="529" y="152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Freeform 118"/>
              <p:cNvSpPr>
                <a:spLocks noChangeArrowheads="1"/>
              </p:cNvSpPr>
              <p:nvPr/>
            </p:nvSpPr>
            <p:spPr bwMode="auto">
              <a:xfrm>
                <a:off x="1356" y="1400"/>
                <a:ext cx="24" cy="11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508"/>
                  </a:cxn>
                  <a:cxn ang="0">
                    <a:pos x="0" y="381"/>
                  </a:cxn>
                  <a:cxn ang="0">
                    <a:pos x="0" y="127"/>
                  </a:cxn>
                  <a:cxn ang="0">
                    <a:pos x="106" y="0"/>
                  </a:cxn>
                </a:cxnLst>
                <a:rect l="0" t="0" r="r" b="b"/>
                <a:pathLst>
                  <a:path w="107" h="509">
                    <a:moveTo>
                      <a:pt x="106" y="0"/>
                    </a:moveTo>
                    <a:lnTo>
                      <a:pt x="106" y="508"/>
                    </a:lnTo>
                    <a:lnTo>
                      <a:pt x="0" y="381"/>
                    </a:lnTo>
                    <a:lnTo>
                      <a:pt x="0" y="127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119"/>
              <p:cNvSpPr>
                <a:spLocks noChangeArrowheads="1"/>
              </p:cNvSpPr>
              <p:nvPr/>
            </p:nvSpPr>
            <p:spPr bwMode="auto">
              <a:xfrm>
                <a:off x="1260" y="1400"/>
                <a:ext cx="24" cy="115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0" y="0"/>
                  </a:cxn>
                  <a:cxn ang="0">
                    <a:pos x="106" y="127"/>
                  </a:cxn>
                  <a:cxn ang="0">
                    <a:pos x="106" y="381"/>
                  </a:cxn>
                  <a:cxn ang="0">
                    <a:pos x="0" y="508"/>
                  </a:cxn>
                </a:cxnLst>
                <a:rect l="0" t="0" r="r" b="b"/>
                <a:pathLst>
                  <a:path w="107" h="509">
                    <a:moveTo>
                      <a:pt x="0" y="508"/>
                    </a:moveTo>
                    <a:lnTo>
                      <a:pt x="0" y="0"/>
                    </a:lnTo>
                    <a:lnTo>
                      <a:pt x="106" y="127"/>
                    </a:lnTo>
                    <a:lnTo>
                      <a:pt x="106" y="381"/>
                    </a:lnTo>
                    <a:lnTo>
                      <a:pt x="0" y="508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Oval 120"/>
              <p:cNvSpPr>
                <a:spLocks noChangeArrowheads="1"/>
              </p:cNvSpPr>
              <p:nvPr/>
            </p:nvSpPr>
            <p:spPr bwMode="auto">
              <a:xfrm rot="5400000">
                <a:off x="1279" y="1303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121"/>
              <p:cNvSpPr>
                <a:spLocks noChangeArrowheads="1"/>
              </p:cNvSpPr>
              <p:nvPr/>
            </p:nvSpPr>
            <p:spPr bwMode="auto">
              <a:xfrm rot="5400000">
                <a:off x="1351" y="1303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" name="Group 122"/>
              <p:cNvGrpSpPr>
                <a:grpSpLocks/>
              </p:cNvGrpSpPr>
              <p:nvPr/>
            </p:nvGrpSpPr>
            <p:grpSpPr bwMode="auto">
              <a:xfrm>
                <a:off x="1305" y="1305"/>
                <a:ext cx="29" cy="15"/>
                <a:chOff x="1305" y="1305"/>
                <a:chExt cx="29" cy="15"/>
              </a:xfrm>
            </p:grpSpPr>
            <p:grpSp>
              <p:nvGrpSpPr>
                <p:cNvPr id="248" name="Group 123"/>
                <p:cNvGrpSpPr>
                  <a:grpSpLocks/>
                </p:cNvGrpSpPr>
                <p:nvPr/>
              </p:nvGrpSpPr>
              <p:grpSpPr bwMode="auto">
                <a:xfrm>
                  <a:off x="1305" y="1310"/>
                  <a:ext cx="29" cy="9"/>
                  <a:chOff x="1305" y="1310"/>
                  <a:chExt cx="29" cy="9"/>
                </a:xfrm>
              </p:grpSpPr>
              <p:sp>
                <p:nvSpPr>
                  <p:cNvPr id="250" name="Freeform 124"/>
                  <p:cNvSpPr>
                    <a:spLocks noChangeArrowheads="1"/>
                  </p:cNvSpPr>
                  <p:nvPr/>
                </p:nvSpPr>
                <p:spPr bwMode="auto">
                  <a:xfrm>
                    <a:off x="1317" y="1313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12" y="26"/>
                      </a:cxn>
                      <a:cxn ang="0">
                        <a:pos x="0" y="0"/>
                      </a:cxn>
                      <a:cxn ang="0">
                        <a:pos x="24" y="0"/>
                      </a:cxn>
                      <a:cxn ang="0">
                        <a:pos x="12" y="26"/>
                      </a:cxn>
                    </a:cxnLst>
                    <a:rect l="0" t="0" r="r" b="b"/>
                    <a:pathLst>
                      <a:path w="25" h="27">
                        <a:moveTo>
                          <a:pt x="12" y="26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  <a:lnTo>
                          <a:pt x="12" y="26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125"/>
                  <p:cNvSpPr>
                    <a:spLocks noChangeArrowheads="1"/>
                  </p:cNvSpPr>
                  <p:nvPr/>
                </p:nvSpPr>
                <p:spPr bwMode="auto">
                  <a:xfrm>
                    <a:off x="1318" y="1310"/>
                    <a:ext cx="16" cy="5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15" y="19"/>
                      </a:cxn>
                      <a:cxn ang="0">
                        <a:pos x="0" y="12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1" h="20">
                        <a:moveTo>
                          <a:pt x="70" y="0"/>
                        </a:moveTo>
                        <a:lnTo>
                          <a:pt x="15" y="19"/>
                        </a:lnTo>
                        <a:lnTo>
                          <a:pt x="0" y="12"/>
                        </a:lnTo>
                        <a:lnTo>
                          <a:pt x="70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126"/>
                  <p:cNvSpPr>
                    <a:spLocks noChangeArrowheads="1"/>
                  </p:cNvSpPr>
                  <p:nvPr/>
                </p:nvSpPr>
                <p:spPr bwMode="auto">
                  <a:xfrm>
                    <a:off x="1305" y="1310"/>
                    <a:ext cx="16" cy="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9" y="12"/>
                      </a:cxn>
                      <a:cxn ang="0">
                        <a:pos x="59" y="1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0" h="19">
                        <a:moveTo>
                          <a:pt x="0" y="0"/>
                        </a:moveTo>
                        <a:lnTo>
                          <a:pt x="69" y="12"/>
                        </a:lnTo>
                        <a:lnTo>
                          <a:pt x="59" y="1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" name="AutoShape 127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319" y="1314"/>
                    <a:ext cx="3" cy="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" name="Oval 128"/>
                <p:cNvSpPr>
                  <a:spLocks noChangeArrowheads="1"/>
                </p:cNvSpPr>
                <p:nvPr/>
              </p:nvSpPr>
              <p:spPr bwMode="auto">
                <a:xfrm rot="5400000">
                  <a:off x="1314" y="1302"/>
                  <a:ext cx="15" cy="21"/>
                </a:xfrm>
                <a:prstGeom prst="ellipse">
                  <a:avLst/>
                </a:prstGeom>
                <a:noFill/>
                <a:ln w="19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" name="Group 129"/>
            <p:cNvGrpSpPr>
              <a:grpSpLocks/>
            </p:cNvGrpSpPr>
            <p:nvPr/>
          </p:nvGrpSpPr>
          <p:grpSpPr bwMode="auto">
            <a:xfrm>
              <a:off x="1982792" y="5257806"/>
              <a:ext cx="228601" cy="457201"/>
              <a:chOff x="1249" y="3312"/>
              <a:chExt cx="144" cy="288"/>
            </a:xfrm>
          </p:grpSpPr>
          <p:sp>
            <p:nvSpPr>
              <p:cNvPr id="226" name="AutoShape 130"/>
              <p:cNvSpPr>
                <a:spLocks noChangeArrowheads="1"/>
              </p:cNvSpPr>
              <p:nvPr/>
            </p:nvSpPr>
            <p:spPr bwMode="auto">
              <a:xfrm rot="5400000">
                <a:off x="1177" y="3384"/>
                <a:ext cx="288" cy="144"/>
              </a:xfrm>
              <a:prstGeom prst="roundRect">
                <a:avLst>
                  <a:gd name="adj" fmla="val 50000"/>
                </a:avLst>
              </a:prstGeom>
              <a:solidFill>
                <a:srgbClr val="00CC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Freeform 131"/>
              <p:cNvSpPr>
                <a:spLocks noChangeArrowheads="1"/>
              </p:cNvSpPr>
              <p:nvPr/>
            </p:nvSpPr>
            <p:spPr bwMode="auto">
              <a:xfrm>
                <a:off x="1260" y="3381"/>
                <a:ext cx="12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9" y="0"/>
                  </a:cxn>
                  <a:cxn ang="0">
                    <a:pos x="397" y="254"/>
                  </a:cxn>
                  <a:cxn ang="0">
                    <a:pos x="132" y="254"/>
                  </a:cxn>
                  <a:cxn ang="0">
                    <a:pos x="0" y="0"/>
                  </a:cxn>
                </a:cxnLst>
                <a:rect l="0" t="0" r="r" b="b"/>
                <a:pathLst>
                  <a:path w="530" h="255">
                    <a:moveTo>
                      <a:pt x="0" y="0"/>
                    </a:moveTo>
                    <a:lnTo>
                      <a:pt x="529" y="0"/>
                    </a:lnTo>
                    <a:lnTo>
                      <a:pt x="397" y="254"/>
                    </a:lnTo>
                    <a:lnTo>
                      <a:pt x="132" y="2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Freeform 132"/>
              <p:cNvSpPr>
                <a:spLocks noChangeArrowheads="1"/>
              </p:cNvSpPr>
              <p:nvPr/>
            </p:nvSpPr>
            <p:spPr bwMode="auto">
              <a:xfrm>
                <a:off x="1260" y="3508"/>
                <a:ext cx="120" cy="35"/>
              </a:xfrm>
              <a:custGeom>
                <a:avLst/>
                <a:gdLst/>
                <a:ahLst/>
                <a:cxnLst>
                  <a:cxn ang="0">
                    <a:pos x="529" y="152"/>
                  </a:cxn>
                  <a:cxn ang="0">
                    <a:pos x="0" y="152"/>
                  </a:cxn>
                  <a:cxn ang="0">
                    <a:pos x="132" y="0"/>
                  </a:cxn>
                  <a:cxn ang="0">
                    <a:pos x="397" y="0"/>
                  </a:cxn>
                  <a:cxn ang="0">
                    <a:pos x="529" y="152"/>
                  </a:cxn>
                </a:cxnLst>
                <a:rect l="0" t="0" r="r" b="b"/>
                <a:pathLst>
                  <a:path w="530" h="153">
                    <a:moveTo>
                      <a:pt x="529" y="152"/>
                    </a:moveTo>
                    <a:lnTo>
                      <a:pt x="0" y="152"/>
                    </a:lnTo>
                    <a:lnTo>
                      <a:pt x="132" y="0"/>
                    </a:lnTo>
                    <a:lnTo>
                      <a:pt x="397" y="0"/>
                    </a:lnTo>
                    <a:lnTo>
                      <a:pt x="529" y="152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133"/>
              <p:cNvSpPr>
                <a:spLocks noChangeArrowheads="1"/>
              </p:cNvSpPr>
              <p:nvPr/>
            </p:nvSpPr>
            <p:spPr bwMode="auto">
              <a:xfrm>
                <a:off x="1356" y="3416"/>
                <a:ext cx="24" cy="11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508"/>
                  </a:cxn>
                  <a:cxn ang="0">
                    <a:pos x="0" y="381"/>
                  </a:cxn>
                  <a:cxn ang="0">
                    <a:pos x="0" y="127"/>
                  </a:cxn>
                  <a:cxn ang="0">
                    <a:pos x="106" y="0"/>
                  </a:cxn>
                </a:cxnLst>
                <a:rect l="0" t="0" r="r" b="b"/>
                <a:pathLst>
                  <a:path w="107" h="509">
                    <a:moveTo>
                      <a:pt x="106" y="0"/>
                    </a:moveTo>
                    <a:lnTo>
                      <a:pt x="106" y="508"/>
                    </a:lnTo>
                    <a:lnTo>
                      <a:pt x="0" y="381"/>
                    </a:lnTo>
                    <a:lnTo>
                      <a:pt x="0" y="127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Freeform 134"/>
              <p:cNvSpPr>
                <a:spLocks noChangeArrowheads="1"/>
              </p:cNvSpPr>
              <p:nvPr/>
            </p:nvSpPr>
            <p:spPr bwMode="auto">
              <a:xfrm>
                <a:off x="1260" y="3416"/>
                <a:ext cx="24" cy="115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0" y="0"/>
                  </a:cxn>
                  <a:cxn ang="0">
                    <a:pos x="106" y="127"/>
                  </a:cxn>
                  <a:cxn ang="0">
                    <a:pos x="106" y="381"/>
                  </a:cxn>
                  <a:cxn ang="0">
                    <a:pos x="0" y="508"/>
                  </a:cxn>
                </a:cxnLst>
                <a:rect l="0" t="0" r="r" b="b"/>
                <a:pathLst>
                  <a:path w="107" h="509">
                    <a:moveTo>
                      <a:pt x="0" y="508"/>
                    </a:moveTo>
                    <a:lnTo>
                      <a:pt x="0" y="0"/>
                    </a:lnTo>
                    <a:lnTo>
                      <a:pt x="106" y="127"/>
                    </a:lnTo>
                    <a:lnTo>
                      <a:pt x="106" y="381"/>
                    </a:lnTo>
                    <a:lnTo>
                      <a:pt x="0" y="508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Oval 135"/>
              <p:cNvSpPr>
                <a:spLocks noChangeArrowheads="1"/>
              </p:cNvSpPr>
              <p:nvPr/>
            </p:nvSpPr>
            <p:spPr bwMode="auto">
              <a:xfrm rot="5400000">
                <a:off x="1279" y="3319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Oval 136"/>
              <p:cNvSpPr>
                <a:spLocks noChangeArrowheads="1"/>
              </p:cNvSpPr>
              <p:nvPr/>
            </p:nvSpPr>
            <p:spPr bwMode="auto">
              <a:xfrm rot="5400000">
                <a:off x="1351" y="3319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3" name="Group 137"/>
              <p:cNvGrpSpPr>
                <a:grpSpLocks/>
              </p:cNvGrpSpPr>
              <p:nvPr/>
            </p:nvGrpSpPr>
            <p:grpSpPr bwMode="auto">
              <a:xfrm>
                <a:off x="1305" y="3321"/>
                <a:ext cx="30" cy="15"/>
                <a:chOff x="1305" y="3321"/>
                <a:chExt cx="30" cy="15"/>
              </a:xfrm>
            </p:grpSpPr>
            <p:grpSp>
              <p:nvGrpSpPr>
                <p:cNvPr id="234" name="Group 138"/>
                <p:cNvGrpSpPr>
                  <a:grpSpLocks/>
                </p:cNvGrpSpPr>
                <p:nvPr/>
              </p:nvGrpSpPr>
              <p:grpSpPr bwMode="auto">
                <a:xfrm>
                  <a:off x="1305" y="3326"/>
                  <a:ext cx="30" cy="9"/>
                  <a:chOff x="1305" y="3326"/>
                  <a:chExt cx="30" cy="9"/>
                </a:xfrm>
              </p:grpSpPr>
              <p:sp>
                <p:nvSpPr>
                  <p:cNvPr id="236" name="Freeform 139"/>
                  <p:cNvSpPr>
                    <a:spLocks noChangeArrowheads="1"/>
                  </p:cNvSpPr>
                  <p:nvPr/>
                </p:nvSpPr>
                <p:spPr bwMode="auto">
                  <a:xfrm>
                    <a:off x="1317" y="3329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12" y="26"/>
                      </a:cxn>
                      <a:cxn ang="0">
                        <a:pos x="0" y="0"/>
                      </a:cxn>
                      <a:cxn ang="0">
                        <a:pos x="24" y="0"/>
                      </a:cxn>
                      <a:cxn ang="0">
                        <a:pos x="12" y="26"/>
                      </a:cxn>
                    </a:cxnLst>
                    <a:rect l="0" t="0" r="r" b="b"/>
                    <a:pathLst>
                      <a:path w="25" h="27">
                        <a:moveTo>
                          <a:pt x="12" y="26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  <a:lnTo>
                          <a:pt x="12" y="26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140"/>
                  <p:cNvSpPr>
                    <a:spLocks noChangeArrowheads="1"/>
                  </p:cNvSpPr>
                  <p:nvPr/>
                </p:nvSpPr>
                <p:spPr bwMode="auto">
                  <a:xfrm>
                    <a:off x="1318" y="3326"/>
                    <a:ext cx="17" cy="5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17" y="19"/>
                      </a:cxn>
                      <a:cxn ang="0">
                        <a:pos x="0" y="12"/>
                      </a:cxn>
                      <a:cxn ang="0">
                        <a:pos x="72" y="0"/>
                      </a:cxn>
                    </a:cxnLst>
                    <a:rect l="0" t="0" r="r" b="b"/>
                    <a:pathLst>
                      <a:path w="73" h="20">
                        <a:moveTo>
                          <a:pt x="72" y="0"/>
                        </a:moveTo>
                        <a:lnTo>
                          <a:pt x="17" y="19"/>
                        </a:lnTo>
                        <a:lnTo>
                          <a:pt x="0" y="12"/>
                        </a:lnTo>
                        <a:lnTo>
                          <a:pt x="72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141"/>
                  <p:cNvSpPr>
                    <a:spLocks noChangeArrowheads="1"/>
                  </p:cNvSpPr>
                  <p:nvPr/>
                </p:nvSpPr>
                <p:spPr bwMode="auto">
                  <a:xfrm>
                    <a:off x="1305" y="3326"/>
                    <a:ext cx="16" cy="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1" y="9"/>
                      </a:cxn>
                      <a:cxn ang="0">
                        <a:pos x="58" y="1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2" h="19">
                        <a:moveTo>
                          <a:pt x="0" y="0"/>
                        </a:moveTo>
                        <a:lnTo>
                          <a:pt x="71" y="9"/>
                        </a:lnTo>
                        <a:lnTo>
                          <a:pt x="58" y="1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" name="AutoShape 142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319" y="3330"/>
                    <a:ext cx="3" cy="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5" name="Oval 143"/>
                <p:cNvSpPr>
                  <a:spLocks noChangeArrowheads="1"/>
                </p:cNvSpPr>
                <p:nvPr/>
              </p:nvSpPr>
              <p:spPr bwMode="auto">
                <a:xfrm rot="5400000">
                  <a:off x="1314" y="3318"/>
                  <a:ext cx="15" cy="21"/>
                </a:xfrm>
                <a:prstGeom prst="ellipse">
                  <a:avLst/>
                </a:prstGeom>
                <a:noFill/>
                <a:ln w="19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7" name="Group 144"/>
            <p:cNvGrpSpPr>
              <a:grpSpLocks/>
            </p:cNvGrpSpPr>
            <p:nvPr/>
          </p:nvGrpSpPr>
          <p:grpSpPr bwMode="auto">
            <a:xfrm>
              <a:off x="3048003" y="5029211"/>
              <a:ext cx="457201" cy="228601"/>
              <a:chOff x="1920" y="3168"/>
              <a:chExt cx="288" cy="144"/>
            </a:xfrm>
          </p:grpSpPr>
          <p:sp>
            <p:nvSpPr>
              <p:cNvPr id="213" name="AutoShape 145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288" cy="144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Freeform 146"/>
              <p:cNvSpPr>
                <a:spLocks noChangeArrowheads="1"/>
              </p:cNvSpPr>
              <p:nvPr/>
            </p:nvSpPr>
            <p:spPr bwMode="auto">
              <a:xfrm>
                <a:off x="1989" y="3180"/>
                <a:ext cx="58" cy="120"/>
              </a:xfrm>
              <a:custGeom>
                <a:avLst/>
                <a:gdLst/>
                <a:ahLst/>
                <a:cxnLst>
                  <a:cxn ang="0">
                    <a:pos x="0" y="529"/>
                  </a:cxn>
                  <a:cxn ang="0">
                    <a:pos x="0" y="0"/>
                  </a:cxn>
                  <a:cxn ang="0">
                    <a:pos x="254" y="132"/>
                  </a:cxn>
                  <a:cxn ang="0">
                    <a:pos x="254" y="397"/>
                  </a:cxn>
                  <a:cxn ang="0">
                    <a:pos x="0" y="529"/>
                  </a:cxn>
                </a:cxnLst>
                <a:rect l="0" t="0" r="r" b="b"/>
                <a:pathLst>
                  <a:path w="255" h="530">
                    <a:moveTo>
                      <a:pt x="0" y="529"/>
                    </a:moveTo>
                    <a:lnTo>
                      <a:pt x="0" y="0"/>
                    </a:lnTo>
                    <a:lnTo>
                      <a:pt x="254" y="132"/>
                    </a:lnTo>
                    <a:lnTo>
                      <a:pt x="254" y="397"/>
                    </a:lnTo>
                    <a:lnTo>
                      <a:pt x="0" y="529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Freeform 147"/>
              <p:cNvSpPr>
                <a:spLocks noChangeArrowheads="1"/>
              </p:cNvSpPr>
              <p:nvPr/>
            </p:nvSpPr>
            <p:spPr bwMode="auto">
              <a:xfrm>
                <a:off x="2116" y="3180"/>
                <a:ext cx="35" cy="120"/>
              </a:xfrm>
              <a:custGeom>
                <a:avLst/>
                <a:gdLst/>
                <a:ahLst/>
                <a:cxnLst>
                  <a:cxn ang="0">
                    <a:pos x="153" y="0"/>
                  </a:cxn>
                  <a:cxn ang="0">
                    <a:pos x="153" y="529"/>
                  </a:cxn>
                  <a:cxn ang="0">
                    <a:pos x="0" y="397"/>
                  </a:cxn>
                  <a:cxn ang="0">
                    <a:pos x="0" y="132"/>
                  </a:cxn>
                  <a:cxn ang="0">
                    <a:pos x="153" y="0"/>
                  </a:cxn>
                </a:cxnLst>
                <a:rect l="0" t="0" r="r" b="b"/>
                <a:pathLst>
                  <a:path w="154" h="530">
                    <a:moveTo>
                      <a:pt x="153" y="0"/>
                    </a:moveTo>
                    <a:lnTo>
                      <a:pt x="153" y="529"/>
                    </a:lnTo>
                    <a:lnTo>
                      <a:pt x="0" y="397"/>
                    </a:lnTo>
                    <a:lnTo>
                      <a:pt x="0" y="132"/>
                    </a:lnTo>
                    <a:lnTo>
                      <a:pt x="153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Freeform 148"/>
              <p:cNvSpPr>
                <a:spLocks noChangeArrowheads="1"/>
              </p:cNvSpPr>
              <p:nvPr/>
            </p:nvSpPr>
            <p:spPr bwMode="auto">
              <a:xfrm>
                <a:off x="2024" y="3180"/>
                <a:ext cx="115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8" y="0"/>
                  </a:cxn>
                  <a:cxn ang="0">
                    <a:pos x="381" y="106"/>
                  </a:cxn>
                  <a:cxn ang="0">
                    <a:pos x="127" y="106"/>
                  </a:cxn>
                  <a:cxn ang="0">
                    <a:pos x="0" y="0"/>
                  </a:cxn>
                </a:cxnLst>
                <a:rect l="0" t="0" r="r" b="b"/>
                <a:pathLst>
                  <a:path w="509" h="107">
                    <a:moveTo>
                      <a:pt x="0" y="0"/>
                    </a:moveTo>
                    <a:lnTo>
                      <a:pt x="508" y="0"/>
                    </a:lnTo>
                    <a:lnTo>
                      <a:pt x="381" y="106"/>
                    </a:lnTo>
                    <a:lnTo>
                      <a:pt x="127" y="10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Freeform 149"/>
              <p:cNvSpPr>
                <a:spLocks noChangeArrowheads="1"/>
              </p:cNvSpPr>
              <p:nvPr/>
            </p:nvSpPr>
            <p:spPr bwMode="auto">
              <a:xfrm>
                <a:off x="2024" y="3276"/>
                <a:ext cx="115" cy="24"/>
              </a:xfrm>
              <a:custGeom>
                <a:avLst/>
                <a:gdLst/>
                <a:ahLst/>
                <a:cxnLst>
                  <a:cxn ang="0">
                    <a:pos x="508" y="106"/>
                  </a:cxn>
                  <a:cxn ang="0">
                    <a:pos x="0" y="106"/>
                  </a:cxn>
                  <a:cxn ang="0">
                    <a:pos x="127" y="0"/>
                  </a:cxn>
                  <a:cxn ang="0">
                    <a:pos x="381" y="0"/>
                  </a:cxn>
                  <a:cxn ang="0">
                    <a:pos x="508" y="106"/>
                  </a:cxn>
                </a:cxnLst>
                <a:rect l="0" t="0" r="r" b="b"/>
                <a:pathLst>
                  <a:path w="509" h="107">
                    <a:moveTo>
                      <a:pt x="508" y="106"/>
                    </a:moveTo>
                    <a:lnTo>
                      <a:pt x="0" y="106"/>
                    </a:lnTo>
                    <a:lnTo>
                      <a:pt x="127" y="0"/>
                    </a:lnTo>
                    <a:lnTo>
                      <a:pt x="381" y="0"/>
                    </a:lnTo>
                    <a:lnTo>
                      <a:pt x="508" y="106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Oval 150"/>
              <p:cNvSpPr>
                <a:spLocks noChangeArrowheads="1"/>
              </p:cNvSpPr>
              <p:nvPr/>
            </p:nvSpPr>
            <p:spPr bwMode="auto">
              <a:xfrm>
                <a:off x="1932" y="3264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Oval 151"/>
              <p:cNvSpPr>
                <a:spLocks noChangeArrowheads="1"/>
              </p:cNvSpPr>
              <p:nvPr/>
            </p:nvSpPr>
            <p:spPr bwMode="auto">
              <a:xfrm>
                <a:off x="1932" y="3192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0" name="Group 152"/>
              <p:cNvGrpSpPr>
                <a:grpSpLocks/>
              </p:cNvGrpSpPr>
              <p:nvPr/>
            </p:nvGrpSpPr>
            <p:grpSpPr bwMode="auto">
              <a:xfrm>
                <a:off x="1937" y="3233"/>
                <a:ext cx="17" cy="15"/>
                <a:chOff x="1937" y="3233"/>
                <a:chExt cx="17" cy="15"/>
              </a:xfrm>
            </p:grpSpPr>
            <p:sp>
              <p:nvSpPr>
                <p:cNvPr id="221" name="Oval 153"/>
                <p:cNvSpPr>
                  <a:spLocks noChangeArrowheads="1"/>
                </p:cNvSpPr>
                <p:nvPr/>
              </p:nvSpPr>
              <p:spPr bwMode="auto">
                <a:xfrm>
                  <a:off x="1939" y="3235"/>
                  <a:ext cx="11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2" name="Group 154"/>
                <p:cNvGrpSpPr>
                  <a:grpSpLocks/>
                </p:cNvGrpSpPr>
                <p:nvPr/>
              </p:nvGrpSpPr>
              <p:grpSpPr bwMode="auto">
                <a:xfrm>
                  <a:off x="1937" y="3233"/>
                  <a:ext cx="17" cy="15"/>
                  <a:chOff x="1937" y="3233"/>
                  <a:chExt cx="17" cy="15"/>
                </a:xfrm>
              </p:grpSpPr>
              <p:sp>
                <p:nvSpPr>
                  <p:cNvPr id="223" name="AutoShape 155"/>
                  <p:cNvSpPr>
                    <a:spLocks noChangeArrowheads="1"/>
                  </p:cNvSpPr>
                  <p:nvPr/>
                </p:nvSpPr>
                <p:spPr bwMode="auto">
                  <a:xfrm>
                    <a:off x="1940" y="3236"/>
                    <a:ext cx="5" cy="5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AutoShape 156"/>
                  <p:cNvSpPr>
                    <a:spLocks noChangeArrowheads="1"/>
                  </p:cNvSpPr>
                  <p:nvPr/>
                </p:nvSpPr>
                <p:spPr bwMode="auto">
                  <a:xfrm>
                    <a:off x="1945" y="3240"/>
                    <a:ext cx="5" cy="4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157"/>
                  <p:cNvSpPr>
                    <a:spLocks noChangeArrowheads="1"/>
                  </p:cNvSpPr>
                  <p:nvPr/>
                </p:nvSpPr>
                <p:spPr bwMode="auto">
                  <a:xfrm>
                    <a:off x="1937" y="3233"/>
                    <a:ext cx="17" cy="15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72" y="32"/>
                      </a:cxn>
                      <a:cxn ang="0">
                        <a:pos x="36" y="63"/>
                      </a:cxn>
                      <a:cxn ang="0">
                        <a:pos x="0" y="32"/>
                      </a:cxn>
                      <a:cxn ang="0">
                        <a:pos x="36" y="0"/>
                      </a:cxn>
                      <a:cxn ang="0">
                        <a:pos x="36" y="13"/>
                      </a:cxn>
                      <a:cxn ang="0">
                        <a:pos x="56" y="32"/>
                      </a:cxn>
                      <a:cxn ang="0">
                        <a:pos x="36" y="50"/>
                      </a:cxn>
                      <a:cxn ang="0">
                        <a:pos x="15" y="32"/>
                      </a:cxn>
                      <a:cxn ang="0">
                        <a:pos x="36" y="13"/>
                      </a:cxn>
                    </a:cxnLst>
                    <a:rect l="0" t="0" r="r" b="b"/>
                    <a:pathLst>
                      <a:path w="73" h="64">
                        <a:moveTo>
                          <a:pt x="36" y="0"/>
                        </a:moveTo>
                        <a:cubicBezTo>
                          <a:pt x="56" y="0"/>
                          <a:pt x="72" y="14"/>
                          <a:pt x="72" y="32"/>
                        </a:cubicBezTo>
                        <a:cubicBezTo>
                          <a:pt x="72" y="50"/>
                          <a:pt x="56" y="63"/>
                          <a:pt x="36" y="63"/>
                        </a:cubicBezTo>
                        <a:cubicBezTo>
                          <a:pt x="16" y="63"/>
                          <a:pt x="0" y="49"/>
                          <a:pt x="0" y="32"/>
                        </a:cubicBezTo>
                        <a:cubicBezTo>
                          <a:pt x="0" y="15"/>
                          <a:pt x="15" y="0"/>
                          <a:pt x="36" y="0"/>
                        </a:cubicBezTo>
                        <a:close/>
                        <a:moveTo>
                          <a:pt x="36" y="13"/>
                        </a:moveTo>
                        <a:cubicBezTo>
                          <a:pt x="48" y="13"/>
                          <a:pt x="56" y="21"/>
                          <a:pt x="56" y="32"/>
                        </a:cubicBezTo>
                        <a:cubicBezTo>
                          <a:pt x="56" y="43"/>
                          <a:pt x="48" y="50"/>
                          <a:pt x="36" y="50"/>
                        </a:cubicBezTo>
                        <a:cubicBezTo>
                          <a:pt x="24" y="50"/>
                          <a:pt x="15" y="42"/>
                          <a:pt x="15" y="32"/>
                        </a:cubicBezTo>
                        <a:cubicBezTo>
                          <a:pt x="15" y="22"/>
                          <a:pt x="24" y="13"/>
                          <a:pt x="36" y="1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8" name="Group 158"/>
            <p:cNvGrpSpPr>
              <a:grpSpLocks/>
            </p:cNvGrpSpPr>
            <p:nvPr/>
          </p:nvGrpSpPr>
          <p:grpSpPr bwMode="auto">
            <a:xfrm>
              <a:off x="2439993" y="4648205"/>
              <a:ext cx="228601" cy="457201"/>
              <a:chOff x="1537" y="2928"/>
              <a:chExt cx="144" cy="288"/>
            </a:xfrm>
          </p:grpSpPr>
          <p:sp>
            <p:nvSpPr>
              <p:cNvPr id="200" name="AutoShape 159"/>
              <p:cNvSpPr>
                <a:spLocks noChangeArrowheads="1"/>
              </p:cNvSpPr>
              <p:nvPr/>
            </p:nvSpPr>
            <p:spPr bwMode="auto">
              <a:xfrm rot="5400000">
                <a:off x="1465" y="3000"/>
                <a:ext cx="288" cy="144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Freeform 160"/>
              <p:cNvSpPr>
                <a:spLocks noChangeArrowheads="1"/>
              </p:cNvSpPr>
              <p:nvPr/>
            </p:nvSpPr>
            <p:spPr bwMode="auto">
              <a:xfrm>
                <a:off x="1548" y="2997"/>
                <a:ext cx="12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9" y="0"/>
                  </a:cxn>
                  <a:cxn ang="0">
                    <a:pos x="397" y="254"/>
                  </a:cxn>
                  <a:cxn ang="0">
                    <a:pos x="132" y="254"/>
                  </a:cxn>
                  <a:cxn ang="0">
                    <a:pos x="0" y="0"/>
                  </a:cxn>
                </a:cxnLst>
                <a:rect l="0" t="0" r="r" b="b"/>
                <a:pathLst>
                  <a:path w="530" h="255">
                    <a:moveTo>
                      <a:pt x="0" y="0"/>
                    </a:moveTo>
                    <a:lnTo>
                      <a:pt x="529" y="0"/>
                    </a:lnTo>
                    <a:lnTo>
                      <a:pt x="397" y="254"/>
                    </a:lnTo>
                    <a:lnTo>
                      <a:pt x="132" y="2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Freeform 161"/>
              <p:cNvSpPr>
                <a:spLocks noChangeArrowheads="1"/>
              </p:cNvSpPr>
              <p:nvPr/>
            </p:nvSpPr>
            <p:spPr bwMode="auto">
              <a:xfrm>
                <a:off x="1548" y="3124"/>
                <a:ext cx="120" cy="35"/>
              </a:xfrm>
              <a:custGeom>
                <a:avLst/>
                <a:gdLst/>
                <a:ahLst/>
                <a:cxnLst>
                  <a:cxn ang="0">
                    <a:pos x="529" y="153"/>
                  </a:cxn>
                  <a:cxn ang="0">
                    <a:pos x="0" y="153"/>
                  </a:cxn>
                  <a:cxn ang="0">
                    <a:pos x="132" y="0"/>
                  </a:cxn>
                  <a:cxn ang="0">
                    <a:pos x="397" y="0"/>
                  </a:cxn>
                  <a:cxn ang="0">
                    <a:pos x="529" y="153"/>
                  </a:cxn>
                </a:cxnLst>
                <a:rect l="0" t="0" r="r" b="b"/>
                <a:pathLst>
                  <a:path w="530" h="154">
                    <a:moveTo>
                      <a:pt x="529" y="153"/>
                    </a:moveTo>
                    <a:lnTo>
                      <a:pt x="0" y="153"/>
                    </a:lnTo>
                    <a:lnTo>
                      <a:pt x="132" y="0"/>
                    </a:lnTo>
                    <a:lnTo>
                      <a:pt x="397" y="0"/>
                    </a:lnTo>
                    <a:lnTo>
                      <a:pt x="529" y="153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Freeform 162"/>
              <p:cNvSpPr>
                <a:spLocks noChangeArrowheads="1"/>
              </p:cNvSpPr>
              <p:nvPr/>
            </p:nvSpPr>
            <p:spPr bwMode="auto">
              <a:xfrm>
                <a:off x="1644" y="3032"/>
                <a:ext cx="24" cy="11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508"/>
                  </a:cxn>
                  <a:cxn ang="0">
                    <a:pos x="0" y="381"/>
                  </a:cxn>
                  <a:cxn ang="0">
                    <a:pos x="0" y="127"/>
                  </a:cxn>
                  <a:cxn ang="0">
                    <a:pos x="106" y="0"/>
                  </a:cxn>
                </a:cxnLst>
                <a:rect l="0" t="0" r="r" b="b"/>
                <a:pathLst>
                  <a:path w="107" h="509">
                    <a:moveTo>
                      <a:pt x="106" y="0"/>
                    </a:moveTo>
                    <a:lnTo>
                      <a:pt x="106" y="508"/>
                    </a:lnTo>
                    <a:lnTo>
                      <a:pt x="0" y="381"/>
                    </a:lnTo>
                    <a:lnTo>
                      <a:pt x="0" y="127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Freeform 163"/>
              <p:cNvSpPr>
                <a:spLocks noChangeArrowheads="1"/>
              </p:cNvSpPr>
              <p:nvPr/>
            </p:nvSpPr>
            <p:spPr bwMode="auto">
              <a:xfrm>
                <a:off x="1548" y="3032"/>
                <a:ext cx="24" cy="115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0" y="0"/>
                  </a:cxn>
                  <a:cxn ang="0">
                    <a:pos x="106" y="127"/>
                  </a:cxn>
                  <a:cxn ang="0">
                    <a:pos x="106" y="381"/>
                  </a:cxn>
                  <a:cxn ang="0">
                    <a:pos x="0" y="508"/>
                  </a:cxn>
                </a:cxnLst>
                <a:rect l="0" t="0" r="r" b="b"/>
                <a:pathLst>
                  <a:path w="107" h="509">
                    <a:moveTo>
                      <a:pt x="0" y="508"/>
                    </a:moveTo>
                    <a:lnTo>
                      <a:pt x="0" y="0"/>
                    </a:lnTo>
                    <a:lnTo>
                      <a:pt x="106" y="127"/>
                    </a:lnTo>
                    <a:lnTo>
                      <a:pt x="106" y="381"/>
                    </a:lnTo>
                    <a:lnTo>
                      <a:pt x="0" y="508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Oval 164"/>
              <p:cNvSpPr>
                <a:spLocks noChangeArrowheads="1"/>
              </p:cNvSpPr>
              <p:nvPr/>
            </p:nvSpPr>
            <p:spPr bwMode="auto">
              <a:xfrm rot="5400000">
                <a:off x="1567" y="2935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Oval 165"/>
              <p:cNvSpPr>
                <a:spLocks noChangeArrowheads="1"/>
              </p:cNvSpPr>
              <p:nvPr/>
            </p:nvSpPr>
            <p:spPr bwMode="auto">
              <a:xfrm rot="5400000">
                <a:off x="1639" y="2935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7" name="Group 166"/>
              <p:cNvGrpSpPr>
                <a:grpSpLocks/>
              </p:cNvGrpSpPr>
              <p:nvPr/>
            </p:nvGrpSpPr>
            <p:grpSpPr bwMode="auto">
              <a:xfrm>
                <a:off x="1601" y="2945"/>
                <a:ext cx="15" cy="17"/>
                <a:chOff x="1601" y="2945"/>
                <a:chExt cx="15" cy="17"/>
              </a:xfrm>
            </p:grpSpPr>
            <p:sp>
              <p:nvSpPr>
                <p:cNvPr id="208" name="Oval 167"/>
                <p:cNvSpPr>
                  <a:spLocks noChangeArrowheads="1"/>
                </p:cNvSpPr>
                <p:nvPr/>
              </p:nvSpPr>
              <p:spPr bwMode="auto">
                <a:xfrm rot="5400000">
                  <a:off x="1603" y="2948"/>
                  <a:ext cx="11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9" name="Group 168"/>
                <p:cNvGrpSpPr>
                  <a:grpSpLocks/>
                </p:cNvGrpSpPr>
                <p:nvPr/>
              </p:nvGrpSpPr>
              <p:grpSpPr bwMode="auto">
                <a:xfrm>
                  <a:off x="1601" y="2945"/>
                  <a:ext cx="15" cy="17"/>
                  <a:chOff x="1601" y="2945"/>
                  <a:chExt cx="15" cy="17"/>
                </a:xfrm>
              </p:grpSpPr>
              <p:sp>
                <p:nvSpPr>
                  <p:cNvPr id="210" name="AutoShape 16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609" y="2948"/>
                    <a:ext cx="5" cy="5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" name="AutoShape 17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604" y="2954"/>
                    <a:ext cx="5" cy="4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1601" y="2945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63" y="36"/>
                      </a:cxn>
                      <a:cxn ang="0">
                        <a:pos x="31" y="72"/>
                      </a:cxn>
                      <a:cxn ang="0">
                        <a:pos x="0" y="36"/>
                      </a:cxn>
                      <a:cxn ang="0">
                        <a:pos x="31" y="0"/>
                      </a:cxn>
                      <a:cxn ang="0">
                        <a:pos x="63" y="36"/>
                      </a:cxn>
                      <a:cxn ang="0">
                        <a:pos x="50" y="36"/>
                      </a:cxn>
                      <a:cxn ang="0">
                        <a:pos x="31" y="56"/>
                      </a:cxn>
                      <a:cxn ang="0">
                        <a:pos x="13" y="36"/>
                      </a:cxn>
                      <a:cxn ang="0">
                        <a:pos x="31" y="15"/>
                      </a:cxn>
                      <a:cxn ang="0">
                        <a:pos x="50" y="36"/>
                      </a:cxn>
                    </a:cxnLst>
                    <a:rect l="0" t="0" r="r" b="b"/>
                    <a:pathLst>
                      <a:path w="64" h="73">
                        <a:moveTo>
                          <a:pt x="63" y="36"/>
                        </a:moveTo>
                        <a:cubicBezTo>
                          <a:pt x="63" y="56"/>
                          <a:pt x="49" y="72"/>
                          <a:pt x="31" y="72"/>
                        </a:cubicBezTo>
                        <a:cubicBezTo>
                          <a:pt x="13" y="72"/>
                          <a:pt x="0" y="56"/>
                          <a:pt x="0" y="36"/>
                        </a:cubicBezTo>
                        <a:cubicBezTo>
                          <a:pt x="0" y="16"/>
                          <a:pt x="14" y="0"/>
                          <a:pt x="31" y="0"/>
                        </a:cubicBezTo>
                        <a:cubicBezTo>
                          <a:pt x="48" y="0"/>
                          <a:pt x="63" y="15"/>
                          <a:pt x="63" y="36"/>
                        </a:cubicBezTo>
                        <a:close/>
                        <a:moveTo>
                          <a:pt x="50" y="36"/>
                        </a:moveTo>
                        <a:cubicBezTo>
                          <a:pt x="50" y="48"/>
                          <a:pt x="42" y="56"/>
                          <a:pt x="31" y="56"/>
                        </a:cubicBezTo>
                        <a:cubicBezTo>
                          <a:pt x="20" y="56"/>
                          <a:pt x="13" y="48"/>
                          <a:pt x="13" y="36"/>
                        </a:cubicBezTo>
                        <a:cubicBezTo>
                          <a:pt x="13" y="24"/>
                          <a:pt x="21" y="15"/>
                          <a:pt x="31" y="15"/>
                        </a:cubicBezTo>
                        <a:cubicBezTo>
                          <a:pt x="41" y="15"/>
                          <a:pt x="50" y="24"/>
                          <a:pt x="50" y="3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9" name="Group 172"/>
            <p:cNvGrpSpPr>
              <a:grpSpLocks/>
            </p:cNvGrpSpPr>
            <p:nvPr/>
          </p:nvGrpSpPr>
          <p:grpSpPr bwMode="auto">
            <a:xfrm>
              <a:off x="3657604" y="5029211"/>
              <a:ext cx="457201" cy="228601"/>
              <a:chOff x="2304" y="3168"/>
              <a:chExt cx="288" cy="144"/>
            </a:xfrm>
          </p:grpSpPr>
          <p:sp>
            <p:nvSpPr>
              <p:cNvPr id="187" name="AutoShape 173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288" cy="144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Freeform 174"/>
              <p:cNvSpPr>
                <a:spLocks noChangeArrowheads="1"/>
              </p:cNvSpPr>
              <p:nvPr/>
            </p:nvSpPr>
            <p:spPr bwMode="auto">
              <a:xfrm>
                <a:off x="2373" y="3180"/>
                <a:ext cx="58" cy="120"/>
              </a:xfrm>
              <a:custGeom>
                <a:avLst/>
                <a:gdLst/>
                <a:ahLst/>
                <a:cxnLst>
                  <a:cxn ang="0">
                    <a:pos x="0" y="529"/>
                  </a:cxn>
                  <a:cxn ang="0">
                    <a:pos x="0" y="0"/>
                  </a:cxn>
                  <a:cxn ang="0">
                    <a:pos x="254" y="132"/>
                  </a:cxn>
                  <a:cxn ang="0">
                    <a:pos x="254" y="397"/>
                  </a:cxn>
                  <a:cxn ang="0">
                    <a:pos x="0" y="529"/>
                  </a:cxn>
                </a:cxnLst>
                <a:rect l="0" t="0" r="r" b="b"/>
                <a:pathLst>
                  <a:path w="255" h="530">
                    <a:moveTo>
                      <a:pt x="0" y="529"/>
                    </a:moveTo>
                    <a:lnTo>
                      <a:pt x="0" y="0"/>
                    </a:lnTo>
                    <a:lnTo>
                      <a:pt x="254" y="132"/>
                    </a:lnTo>
                    <a:lnTo>
                      <a:pt x="254" y="397"/>
                    </a:lnTo>
                    <a:lnTo>
                      <a:pt x="0" y="529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Freeform 175"/>
              <p:cNvSpPr>
                <a:spLocks noChangeArrowheads="1"/>
              </p:cNvSpPr>
              <p:nvPr/>
            </p:nvSpPr>
            <p:spPr bwMode="auto">
              <a:xfrm>
                <a:off x="2500" y="3180"/>
                <a:ext cx="35" cy="120"/>
              </a:xfrm>
              <a:custGeom>
                <a:avLst/>
                <a:gdLst/>
                <a:ahLst/>
                <a:cxnLst>
                  <a:cxn ang="0">
                    <a:pos x="153" y="0"/>
                  </a:cxn>
                  <a:cxn ang="0">
                    <a:pos x="153" y="529"/>
                  </a:cxn>
                  <a:cxn ang="0">
                    <a:pos x="0" y="397"/>
                  </a:cxn>
                  <a:cxn ang="0">
                    <a:pos x="0" y="132"/>
                  </a:cxn>
                  <a:cxn ang="0">
                    <a:pos x="153" y="0"/>
                  </a:cxn>
                </a:cxnLst>
                <a:rect l="0" t="0" r="r" b="b"/>
                <a:pathLst>
                  <a:path w="154" h="530">
                    <a:moveTo>
                      <a:pt x="153" y="0"/>
                    </a:moveTo>
                    <a:lnTo>
                      <a:pt x="153" y="529"/>
                    </a:lnTo>
                    <a:lnTo>
                      <a:pt x="0" y="397"/>
                    </a:lnTo>
                    <a:lnTo>
                      <a:pt x="0" y="132"/>
                    </a:lnTo>
                    <a:lnTo>
                      <a:pt x="153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Freeform 176"/>
              <p:cNvSpPr>
                <a:spLocks noChangeArrowheads="1"/>
              </p:cNvSpPr>
              <p:nvPr/>
            </p:nvSpPr>
            <p:spPr bwMode="auto">
              <a:xfrm>
                <a:off x="2408" y="3180"/>
                <a:ext cx="115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8" y="0"/>
                  </a:cxn>
                  <a:cxn ang="0">
                    <a:pos x="381" y="106"/>
                  </a:cxn>
                  <a:cxn ang="0">
                    <a:pos x="127" y="106"/>
                  </a:cxn>
                  <a:cxn ang="0">
                    <a:pos x="0" y="0"/>
                  </a:cxn>
                </a:cxnLst>
                <a:rect l="0" t="0" r="r" b="b"/>
                <a:pathLst>
                  <a:path w="509" h="107">
                    <a:moveTo>
                      <a:pt x="0" y="0"/>
                    </a:moveTo>
                    <a:lnTo>
                      <a:pt x="508" y="0"/>
                    </a:lnTo>
                    <a:lnTo>
                      <a:pt x="381" y="106"/>
                    </a:lnTo>
                    <a:lnTo>
                      <a:pt x="127" y="10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Freeform 177"/>
              <p:cNvSpPr>
                <a:spLocks noChangeArrowheads="1"/>
              </p:cNvSpPr>
              <p:nvPr/>
            </p:nvSpPr>
            <p:spPr bwMode="auto">
              <a:xfrm>
                <a:off x="2408" y="3276"/>
                <a:ext cx="115" cy="24"/>
              </a:xfrm>
              <a:custGeom>
                <a:avLst/>
                <a:gdLst/>
                <a:ahLst/>
                <a:cxnLst>
                  <a:cxn ang="0">
                    <a:pos x="508" y="106"/>
                  </a:cxn>
                  <a:cxn ang="0">
                    <a:pos x="0" y="106"/>
                  </a:cxn>
                  <a:cxn ang="0">
                    <a:pos x="127" y="0"/>
                  </a:cxn>
                  <a:cxn ang="0">
                    <a:pos x="381" y="0"/>
                  </a:cxn>
                  <a:cxn ang="0">
                    <a:pos x="508" y="106"/>
                  </a:cxn>
                </a:cxnLst>
                <a:rect l="0" t="0" r="r" b="b"/>
                <a:pathLst>
                  <a:path w="509" h="107">
                    <a:moveTo>
                      <a:pt x="508" y="106"/>
                    </a:moveTo>
                    <a:lnTo>
                      <a:pt x="0" y="106"/>
                    </a:lnTo>
                    <a:lnTo>
                      <a:pt x="127" y="0"/>
                    </a:lnTo>
                    <a:lnTo>
                      <a:pt x="381" y="0"/>
                    </a:lnTo>
                    <a:lnTo>
                      <a:pt x="508" y="106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Oval 178"/>
              <p:cNvSpPr>
                <a:spLocks noChangeArrowheads="1"/>
              </p:cNvSpPr>
              <p:nvPr/>
            </p:nvSpPr>
            <p:spPr bwMode="auto">
              <a:xfrm>
                <a:off x="2316" y="3264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Oval 179"/>
              <p:cNvSpPr>
                <a:spLocks noChangeArrowheads="1"/>
              </p:cNvSpPr>
              <p:nvPr/>
            </p:nvSpPr>
            <p:spPr bwMode="auto">
              <a:xfrm>
                <a:off x="2316" y="3192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" name="Group 180"/>
              <p:cNvGrpSpPr>
                <a:grpSpLocks/>
              </p:cNvGrpSpPr>
              <p:nvPr/>
            </p:nvGrpSpPr>
            <p:grpSpPr bwMode="auto">
              <a:xfrm>
                <a:off x="2321" y="3233"/>
                <a:ext cx="17" cy="15"/>
                <a:chOff x="2321" y="3233"/>
                <a:chExt cx="17" cy="15"/>
              </a:xfrm>
            </p:grpSpPr>
            <p:sp>
              <p:nvSpPr>
                <p:cNvPr id="195" name="Oval 181"/>
                <p:cNvSpPr>
                  <a:spLocks noChangeArrowheads="1"/>
                </p:cNvSpPr>
                <p:nvPr/>
              </p:nvSpPr>
              <p:spPr bwMode="auto">
                <a:xfrm>
                  <a:off x="2323" y="3235"/>
                  <a:ext cx="11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6" name="Group 182"/>
                <p:cNvGrpSpPr>
                  <a:grpSpLocks/>
                </p:cNvGrpSpPr>
                <p:nvPr/>
              </p:nvGrpSpPr>
              <p:grpSpPr bwMode="auto">
                <a:xfrm>
                  <a:off x="2321" y="3233"/>
                  <a:ext cx="17" cy="15"/>
                  <a:chOff x="2321" y="3233"/>
                  <a:chExt cx="17" cy="15"/>
                </a:xfrm>
              </p:grpSpPr>
              <p:sp>
                <p:nvSpPr>
                  <p:cNvPr id="197" name="AutoShape 183"/>
                  <p:cNvSpPr>
                    <a:spLocks noChangeArrowheads="1"/>
                  </p:cNvSpPr>
                  <p:nvPr/>
                </p:nvSpPr>
                <p:spPr bwMode="auto">
                  <a:xfrm>
                    <a:off x="2324" y="3236"/>
                    <a:ext cx="5" cy="5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" name="AutoShape 184"/>
                  <p:cNvSpPr>
                    <a:spLocks noChangeArrowheads="1"/>
                  </p:cNvSpPr>
                  <p:nvPr/>
                </p:nvSpPr>
                <p:spPr bwMode="auto">
                  <a:xfrm>
                    <a:off x="2329" y="3240"/>
                    <a:ext cx="5" cy="4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185"/>
                  <p:cNvSpPr>
                    <a:spLocks noChangeArrowheads="1"/>
                  </p:cNvSpPr>
                  <p:nvPr/>
                </p:nvSpPr>
                <p:spPr bwMode="auto">
                  <a:xfrm>
                    <a:off x="2321" y="3233"/>
                    <a:ext cx="17" cy="15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72" y="32"/>
                      </a:cxn>
                      <a:cxn ang="0">
                        <a:pos x="36" y="63"/>
                      </a:cxn>
                      <a:cxn ang="0">
                        <a:pos x="0" y="32"/>
                      </a:cxn>
                      <a:cxn ang="0">
                        <a:pos x="36" y="0"/>
                      </a:cxn>
                      <a:cxn ang="0">
                        <a:pos x="36" y="13"/>
                      </a:cxn>
                      <a:cxn ang="0">
                        <a:pos x="56" y="32"/>
                      </a:cxn>
                      <a:cxn ang="0">
                        <a:pos x="36" y="50"/>
                      </a:cxn>
                      <a:cxn ang="0">
                        <a:pos x="15" y="32"/>
                      </a:cxn>
                      <a:cxn ang="0">
                        <a:pos x="36" y="13"/>
                      </a:cxn>
                    </a:cxnLst>
                    <a:rect l="0" t="0" r="r" b="b"/>
                    <a:pathLst>
                      <a:path w="73" h="64">
                        <a:moveTo>
                          <a:pt x="36" y="0"/>
                        </a:moveTo>
                        <a:cubicBezTo>
                          <a:pt x="56" y="0"/>
                          <a:pt x="72" y="14"/>
                          <a:pt x="72" y="32"/>
                        </a:cubicBezTo>
                        <a:cubicBezTo>
                          <a:pt x="72" y="50"/>
                          <a:pt x="56" y="63"/>
                          <a:pt x="36" y="63"/>
                        </a:cubicBezTo>
                        <a:cubicBezTo>
                          <a:pt x="16" y="63"/>
                          <a:pt x="0" y="49"/>
                          <a:pt x="0" y="32"/>
                        </a:cubicBezTo>
                        <a:cubicBezTo>
                          <a:pt x="0" y="15"/>
                          <a:pt x="15" y="0"/>
                          <a:pt x="36" y="0"/>
                        </a:cubicBezTo>
                        <a:close/>
                        <a:moveTo>
                          <a:pt x="36" y="13"/>
                        </a:moveTo>
                        <a:cubicBezTo>
                          <a:pt x="48" y="13"/>
                          <a:pt x="56" y="21"/>
                          <a:pt x="56" y="32"/>
                        </a:cubicBezTo>
                        <a:cubicBezTo>
                          <a:pt x="56" y="43"/>
                          <a:pt x="48" y="50"/>
                          <a:pt x="36" y="50"/>
                        </a:cubicBezTo>
                        <a:cubicBezTo>
                          <a:pt x="24" y="50"/>
                          <a:pt x="15" y="42"/>
                          <a:pt x="15" y="32"/>
                        </a:cubicBezTo>
                        <a:cubicBezTo>
                          <a:pt x="15" y="22"/>
                          <a:pt x="24" y="13"/>
                          <a:pt x="36" y="1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0" name="Group 186"/>
            <p:cNvGrpSpPr>
              <a:grpSpLocks/>
            </p:cNvGrpSpPr>
            <p:nvPr/>
          </p:nvGrpSpPr>
          <p:grpSpPr bwMode="auto">
            <a:xfrm>
              <a:off x="1982792" y="3124203"/>
              <a:ext cx="228601" cy="457201"/>
              <a:chOff x="1249" y="1968"/>
              <a:chExt cx="144" cy="288"/>
            </a:xfrm>
          </p:grpSpPr>
          <p:sp>
            <p:nvSpPr>
              <p:cNvPr id="174" name="AutoShape 187"/>
              <p:cNvSpPr>
                <a:spLocks noChangeArrowheads="1"/>
              </p:cNvSpPr>
              <p:nvPr/>
            </p:nvSpPr>
            <p:spPr bwMode="auto">
              <a:xfrm rot="5400000">
                <a:off x="1177" y="2040"/>
                <a:ext cx="288" cy="144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Freeform 188"/>
              <p:cNvSpPr>
                <a:spLocks noChangeArrowheads="1"/>
              </p:cNvSpPr>
              <p:nvPr/>
            </p:nvSpPr>
            <p:spPr bwMode="auto">
              <a:xfrm>
                <a:off x="1260" y="2037"/>
                <a:ext cx="12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9" y="0"/>
                  </a:cxn>
                  <a:cxn ang="0">
                    <a:pos x="397" y="254"/>
                  </a:cxn>
                  <a:cxn ang="0">
                    <a:pos x="132" y="254"/>
                  </a:cxn>
                  <a:cxn ang="0">
                    <a:pos x="0" y="0"/>
                  </a:cxn>
                </a:cxnLst>
                <a:rect l="0" t="0" r="r" b="b"/>
                <a:pathLst>
                  <a:path w="530" h="255">
                    <a:moveTo>
                      <a:pt x="0" y="0"/>
                    </a:moveTo>
                    <a:lnTo>
                      <a:pt x="529" y="0"/>
                    </a:lnTo>
                    <a:lnTo>
                      <a:pt x="397" y="254"/>
                    </a:lnTo>
                    <a:lnTo>
                      <a:pt x="132" y="2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Freeform 189"/>
              <p:cNvSpPr>
                <a:spLocks noChangeArrowheads="1"/>
              </p:cNvSpPr>
              <p:nvPr/>
            </p:nvSpPr>
            <p:spPr bwMode="auto">
              <a:xfrm>
                <a:off x="1260" y="2164"/>
                <a:ext cx="120" cy="35"/>
              </a:xfrm>
              <a:custGeom>
                <a:avLst/>
                <a:gdLst/>
                <a:ahLst/>
                <a:cxnLst>
                  <a:cxn ang="0">
                    <a:pos x="529" y="153"/>
                  </a:cxn>
                  <a:cxn ang="0">
                    <a:pos x="0" y="153"/>
                  </a:cxn>
                  <a:cxn ang="0">
                    <a:pos x="132" y="0"/>
                  </a:cxn>
                  <a:cxn ang="0">
                    <a:pos x="397" y="0"/>
                  </a:cxn>
                  <a:cxn ang="0">
                    <a:pos x="529" y="153"/>
                  </a:cxn>
                </a:cxnLst>
                <a:rect l="0" t="0" r="r" b="b"/>
                <a:pathLst>
                  <a:path w="530" h="154">
                    <a:moveTo>
                      <a:pt x="529" y="153"/>
                    </a:moveTo>
                    <a:lnTo>
                      <a:pt x="0" y="153"/>
                    </a:lnTo>
                    <a:lnTo>
                      <a:pt x="132" y="0"/>
                    </a:lnTo>
                    <a:lnTo>
                      <a:pt x="397" y="0"/>
                    </a:lnTo>
                    <a:lnTo>
                      <a:pt x="529" y="153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Freeform 190"/>
              <p:cNvSpPr>
                <a:spLocks noChangeArrowheads="1"/>
              </p:cNvSpPr>
              <p:nvPr/>
            </p:nvSpPr>
            <p:spPr bwMode="auto">
              <a:xfrm>
                <a:off x="1356" y="2072"/>
                <a:ext cx="24" cy="11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508"/>
                  </a:cxn>
                  <a:cxn ang="0">
                    <a:pos x="0" y="381"/>
                  </a:cxn>
                  <a:cxn ang="0">
                    <a:pos x="0" y="127"/>
                  </a:cxn>
                  <a:cxn ang="0">
                    <a:pos x="106" y="0"/>
                  </a:cxn>
                </a:cxnLst>
                <a:rect l="0" t="0" r="r" b="b"/>
                <a:pathLst>
                  <a:path w="107" h="509">
                    <a:moveTo>
                      <a:pt x="106" y="0"/>
                    </a:moveTo>
                    <a:lnTo>
                      <a:pt x="106" y="508"/>
                    </a:lnTo>
                    <a:lnTo>
                      <a:pt x="0" y="381"/>
                    </a:lnTo>
                    <a:lnTo>
                      <a:pt x="0" y="127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Freeform 191"/>
              <p:cNvSpPr>
                <a:spLocks noChangeArrowheads="1"/>
              </p:cNvSpPr>
              <p:nvPr/>
            </p:nvSpPr>
            <p:spPr bwMode="auto">
              <a:xfrm>
                <a:off x="1260" y="2072"/>
                <a:ext cx="24" cy="115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0" y="0"/>
                  </a:cxn>
                  <a:cxn ang="0">
                    <a:pos x="106" y="127"/>
                  </a:cxn>
                  <a:cxn ang="0">
                    <a:pos x="106" y="381"/>
                  </a:cxn>
                  <a:cxn ang="0">
                    <a:pos x="0" y="508"/>
                  </a:cxn>
                </a:cxnLst>
                <a:rect l="0" t="0" r="r" b="b"/>
                <a:pathLst>
                  <a:path w="107" h="509">
                    <a:moveTo>
                      <a:pt x="0" y="508"/>
                    </a:moveTo>
                    <a:lnTo>
                      <a:pt x="0" y="0"/>
                    </a:lnTo>
                    <a:lnTo>
                      <a:pt x="106" y="127"/>
                    </a:lnTo>
                    <a:lnTo>
                      <a:pt x="106" y="381"/>
                    </a:lnTo>
                    <a:lnTo>
                      <a:pt x="0" y="508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Oval 192"/>
              <p:cNvSpPr>
                <a:spLocks noChangeArrowheads="1"/>
              </p:cNvSpPr>
              <p:nvPr/>
            </p:nvSpPr>
            <p:spPr bwMode="auto">
              <a:xfrm rot="5400000">
                <a:off x="1279" y="1974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Oval 193"/>
              <p:cNvSpPr>
                <a:spLocks noChangeArrowheads="1"/>
              </p:cNvSpPr>
              <p:nvPr/>
            </p:nvSpPr>
            <p:spPr bwMode="auto">
              <a:xfrm rot="5400000">
                <a:off x="1351" y="1974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1" name="Group 194"/>
              <p:cNvGrpSpPr>
                <a:grpSpLocks/>
              </p:cNvGrpSpPr>
              <p:nvPr/>
            </p:nvGrpSpPr>
            <p:grpSpPr bwMode="auto">
              <a:xfrm>
                <a:off x="1313" y="1984"/>
                <a:ext cx="15" cy="17"/>
                <a:chOff x="1313" y="1984"/>
                <a:chExt cx="15" cy="17"/>
              </a:xfrm>
            </p:grpSpPr>
            <p:sp>
              <p:nvSpPr>
                <p:cNvPr id="182" name="Oval 195"/>
                <p:cNvSpPr>
                  <a:spLocks noChangeArrowheads="1"/>
                </p:cNvSpPr>
                <p:nvPr/>
              </p:nvSpPr>
              <p:spPr bwMode="auto">
                <a:xfrm rot="5400000">
                  <a:off x="1315" y="1988"/>
                  <a:ext cx="11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3" name="Group 196"/>
                <p:cNvGrpSpPr>
                  <a:grpSpLocks/>
                </p:cNvGrpSpPr>
                <p:nvPr/>
              </p:nvGrpSpPr>
              <p:grpSpPr bwMode="auto">
                <a:xfrm>
                  <a:off x="1313" y="1984"/>
                  <a:ext cx="15" cy="17"/>
                  <a:chOff x="1313" y="1984"/>
                  <a:chExt cx="15" cy="17"/>
                </a:xfrm>
              </p:grpSpPr>
              <p:sp>
                <p:nvSpPr>
                  <p:cNvPr id="184" name="AutoShape 19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21" y="1988"/>
                    <a:ext cx="5" cy="5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" name="AutoShape 19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16" y="1994"/>
                    <a:ext cx="5" cy="4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99"/>
                  <p:cNvSpPr>
                    <a:spLocks noChangeArrowheads="1"/>
                  </p:cNvSpPr>
                  <p:nvPr/>
                </p:nvSpPr>
                <p:spPr bwMode="auto">
                  <a:xfrm>
                    <a:off x="1313" y="1984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63" y="36"/>
                      </a:cxn>
                      <a:cxn ang="0">
                        <a:pos x="31" y="72"/>
                      </a:cxn>
                      <a:cxn ang="0">
                        <a:pos x="0" y="36"/>
                      </a:cxn>
                      <a:cxn ang="0">
                        <a:pos x="31" y="0"/>
                      </a:cxn>
                      <a:cxn ang="0">
                        <a:pos x="63" y="36"/>
                      </a:cxn>
                      <a:cxn ang="0">
                        <a:pos x="50" y="36"/>
                      </a:cxn>
                      <a:cxn ang="0">
                        <a:pos x="31" y="56"/>
                      </a:cxn>
                      <a:cxn ang="0">
                        <a:pos x="13" y="36"/>
                      </a:cxn>
                      <a:cxn ang="0">
                        <a:pos x="31" y="15"/>
                      </a:cxn>
                      <a:cxn ang="0">
                        <a:pos x="50" y="36"/>
                      </a:cxn>
                    </a:cxnLst>
                    <a:rect l="0" t="0" r="r" b="b"/>
                    <a:pathLst>
                      <a:path w="64" h="73">
                        <a:moveTo>
                          <a:pt x="63" y="36"/>
                        </a:moveTo>
                        <a:cubicBezTo>
                          <a:pt x="63" y="56"/>
                          <a:pt x="49" y="72"/>
                          <a:pt x="31" y="72"/>
                        </a:cubicBezTo>
                        <a:cubicBezTo>
                          <a:pt x="13" y="72"/>
                          <a:pt x="0" y="56"/>
                          <a:pt x="0" y="36"/>
                        </a:cubicBezTo>
                        <a:cubicBezTo>
                          <a:pt x="0" y="16"/>
                          <a:pt x="14" y="0"/>
                          <a:pt x="31" y="0"/>
                        </a:cubicBezTo>
                        <a:cubicBezTo>
                          <a:pt x="48" y="0"/>
                          <a:pt x="63" y="15"/>
                          <a:pt x="63" y="36"/>
                        </a:cubicBezTo>
                        <a:close/>
                        <a:moveTo>
                          <a:pt x="50" y="36"/>
                        </a:moveTo>
                        <a:cubicBezTo>
                          <a:pt x="50" y="48"/>
                          <a:pt x="42" y="56"/>
                          <a:pt x="31" y="56"/>
                        </a:cubicBezTo>
                        <a:cubicBezTo>
                          <a:pt x="20" y="56"/>
                          <a:pt x="13" y="48"/>
                          <a:pt x="13" y="36"/>
                        </a:cubicBezTo>
                        <a:cubicBezTo>
                          <a:pt x="13" y="24"/>
                          <a:pt x="21" y="15"/>
                          <a:pt x="31" y="15"/>
                        </a:cubicBezTo>
                        <a:cubicBezTo>
                          <a:pt x="41" y="15"/>
                          <a:pt x="50" y="24"/>
                          <a:pt x="50" y="3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" name="Group 200"/>
            <p:cNvGrpSpPr>
              <a:grpSpLocks/>
            </p:cNvGrpSpPr>
            <p:nvPr/>
          </p:nvGrpSpPr>
          <p:grpSpPr bwMode="auto">
            <a:xfrm>
              <a:off x="1982792" y="1447802"/>
              <a:ext cx="228601" cy="457201"/>
              <a:chOff x="1249" y="912"/>
              <a:chExt cx="144" cy="288"/>
            </a:xfrm>
          </p:grpSpPr>
          <p:sp>
            <p:nvSpPr>
              <p:cNvPr id="161" name="AutoShape 201"/>
              <p:cNvSpPr>
                <a:spLocks noChangeArrowheads="1"/>
              </p:cNvSpPr>
              <p:nvPr/>
            </p:nvSpPr>
            <p:spPr bwMode="auto">
              <a:xfrm rot="5400000">
                <a:off x="1177" y="984"/>
                <a:ext cx="288" cy="144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Freeform 202"/>
              <p:cNvSpPr>
                <a:spLocks noChangeArrowheads="1"/>
              </p:cNvSpPr>
              <p:nvPr/>
            </p:nvSpPr>
            <p:spPr bwMode="auto">
              <a:xfrm>
                <a:off x="1260" y="981"/>
                <a:ext cx="12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9" y="0"/>
                  </a:cxn>
                  <a:cxn ang="0">
                    <a:pos x="397" y="254"/>
                  </a:cxn>
                  <a:cxn ang="0">
                    <a:pos x="132" y="254"/>
                  </a:cxn>
                  <a:cxn ang="0">
                    <a:pos x="0" y="0"/>
                  </a:cxn>
                </a:cxnLst>
                <a:rect l="0" t="0" r="r" b="b"/>
                <a:pathLst>
                  <a:path w="530" h="255">
                    <a:moveTo>
                      <a:pt x="0" y="0"/>
                    </a:moveTo>
                    <a:lnTo>
                      <a:pt x="529" y="0"/>
                    </a:lnTo>
                    <a:lnTo>
                      <a:pt x="397" y="254"/>
                    </a:lnTo>
                    <a:lnTo>
                      <a:pt x="132" y="2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Freeform 203"/>
              <p:cNvSpPr>
                <a:spLocks noChangeArrowheads="1"/>
              </p:cNvSpPr>
              <p:nvPr/>
            </p:nvSpPr>
            <p:spPr bwMode="auto">
              <a:xfrm>
                <a:off x="1260" y="1108"/>
                <a:ext cx="120" cy="35"/>
              </a:xfrm>
              <a:custGeom>
                <a:avLst/>
                <a:gdLst/>
                <a:ahLst/>
                <a:cxnLst>
                  <a:cxn ang="0">
                    <a:pos x="529" y="153"/>
                  </a:cxn>
                  <a:cxn ang="0">
                    <a:pos x="0" y="153"/>
                  </a:cxn>
                  <a:cxn ang="0">
                    <a:pos x="132" y="0"/>
                  </a:cxn>
                  <a:cxn ang="0">
                    <a:pos x="397" y="0"/>
                  </a:cxn>
                  <a:cxn ang="0">
                    <a:pos x="529" y="153"/>
                  </a:cxn>
                </a:cxnLst>
                <a:rect l="0" t="0" r="r" b="b"/>
                <a:pathLst>
                  <a:path w="530" h="154">
                    <a:moveTo>
                      <a:pt x="529" y="153"/>
                    </a:moveTo>
                    <a:lnTo>
                      <a:pt x="0" y="153"/>
                    </a:lnTo>
                    <a:lnTo>
                      <a:pt x="132" y="0"/>
                    </a:lnTo>
                    <a:lnTo>
                      <a:pt x="397" y="0"/>
                    </a:lnTo>
                    <a:lnTo>
                      <a:pt x="529" y="153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Freeform 204"/>
              <p:cNvSpPr>
                <a:spLocks noChangeArrowheads="1"/>
              </p:cNvSpPr>
              <p:nvPr/>
            </p:nvSpPr>
            <p:spPr bwMode="auto">
              <a:xfrm>
                <a:off x="1356" y="1016"/>
                <a:ext cx="24" cy="11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508"/>
                  </a:cxn>
                  <a:cxn ang="0">
                    <a:pos x="0" y="381"/>
                  </a:cxn>
                  <a:cxn ang="0">
                    <a:pos x="0" y="127"/>
                  </a:cxn>
                  <a:cxn ang="0">
                    <a:pos x="106" y="0"/>
                  </a:cxn>
                </a:cxnLst>
                <a:rect l="0" t="0" r="r" b="b"/>
                <a:pathLst>
                  <a:path w="107" h="509">
                    <a:moveTo>
                      <a:pt x="106" y="0"/>
                    </a:moveTo>
                    <a:lnTo>
                      <a:pt x="106" y="508"/>
                    </a:lnTo>
                    <a:lnTo>
                      <a:pt x="0" y="381"/>
                    </a:lnTo>
                    <a:lnTo>
                      <a:pt x="0" y="127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Freeform 205"/>
              <p:cNvSpPr>
                <a:spLocks noChangeArrowheads="1"/>
              </p:cNvSpPr>
              <p:nvPr/>
            </p:nvSpPr>
            <p:spPr bwMode="auto">
              <a:xfrm>
                <a:off x="1260" y="1016"/>
                <a:ext cx="24" cy="115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0" y="0"/>
                  </a:cxn>
                  <a:cxn ang="0">
                    <a:pos x="106" y="127"/>
                  </a:cxn>
                  <a:cxn ang="0">
                    <a:pos x="106" y="381"/>
                  </a:cxn>
                  <a:cxn ang="0">
                    <a:pos x="0" y="508"/>
                  </a:cxn>
                </a:cxnLst>
                <a:rect l="0" t="0" r="r" b="b"/>
                <a:pathLst>
                  <a:path w="107" h="509">
                    <a:moveTo>
                      <a:pt x="0" y="508"/>
                    </a:moveTo>
                    <a:lnTo>
                      <a:pt x="0" y="0"/>
                    </a:lnTo>
                    <a:lnTo>
                      <a:pt x="106" y="127"/>
                    </a:lnTo>
                    <a:lnTo>
                      <a:pt x="106" y="381"/>
                    </a:lnTo>
                    <a:lnTo>
                      <a:pt x="0" y="508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Oval 206"/>
              <p:cNvSpPr>
                <a:spLocks noChangeArrowheads="1"/>
              </p:cNvSpPr>
              <p:nvPr/>
            </p:nvSpPr>
            <p:spPr bwMode="auto">
              <a:xfrm rot="5400000">
                <a:off x="1279" y="919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Oval 207"/>
              <p:cNvSpPr>
                <a:spLocks noChangeArrowheads="1"/>
              </p:cNvSpPr>
              <p:nvPr/>
            </p:nvSpPr>
            <p:spPr bwMode="auto">
              <a:xfrm rot="5400000">
                <a:off x="1351" y="919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8" name="Group 208"/>
              <p:cNvGrpSpPr>
                <a:grpSpLocks/>
              </p:cNvGrpSpPr>
              <p:nvPr/>
            </p:nvGrpSpPr>
            <p:grpSpPr bwMode="auto">
              <a:xfrm>
                <a:off x="1313" y="929"/>
                <a:ext cx="15" cy="17"/>
                <a:chOff x="1313" y="929"/>
                <a:chExt cx="15" cy="17"/>
              </a:xfrm>
            </p:grpSpPr>
            <p:sp>
              <p:nvSpPr>
                <p:cNvPr id="169" name="Oval 209"/>
                <p:cNvSpPr>
                  <a:spLocks noChangeArrowheads="1"/>
                </p:cNvSpPr>
                <p:nvPr/>
              </p:nvSpPr>
              <p:spPr bwMode="auto">
                <a:xfrm rot="5400000">
                  <a:off x="1315" y="932"/>
                  <a:ext cx="11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0" name="Group 210"/>
                <p:cNvGrpSpPr>
                  <a:grpSpLocks/>
                </p:cNvGrpSpPr>
                <p:nvPr/>
              </p:nvGrpSpPr>
              <p:grpSpPr bwMode="auto">
                <a:xfrm>
                  <a:off x="1313" y="929"/>
                  <a:ext cx="15" cy="17"/>
                  <a:chOff x="1313" y="929"/>
                  <a:chExt cx="15" cy="17"/>
                </a:xfrm>
              </p:grpSpPr>
              <p:sp>
                <p:nvSpPr>
                  <p:cNvPr id="171" name="AutoShape 21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21" y="932"/>
                    <a:ext cx="5" cy="5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" name="AutoShape 21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16" y="938"/>
                    <a:ext cx="5" cy="4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213"/>
                  <p:cNvSpPr>
                    <a:spLocks noChangeArrowheads="1"/>
                  </p:cNvSpPr>
                  <p:nvPr/>
                </p:nvSpPr>
                <p:spPr bwMode="auto">
                  <a:xfrm>
                    <a:off x="1313" y="929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63" y="36"/>
                      </a:cxn>
                      <a:cxn ang="0">
                        <a:pos x="31" y="72"/>
                      </a:cxn>
                      <a:cxn ang="0">
                        <a:pos x="0" y="36"/>
                      </a:cxn>
                      <a:cxn ang="0">
                        <a:pos x="31" y="0"/>
                      </a:cxn>
                      <a:cxn ang="0">
                        <a:pos x="63" y="36"/>
                      </a:cxn>
                      <a:cxn ang="0">
                        <a:pos x="50" y="36"/>
                      </a:cxn>
                      <a:cxn ang="0">
                        <a:pos x="31" y="56"/>
                      </a:cxn>
                      <a:cxn ang="0">
                        <a:pos x="13" y="36"/>
                      </a:cxn>
                      <a:cxn ang="0">
                        <a:pos x="31" y="15"/>
                      </a:cxn>
                      <a:cxn ang="0">
                        <a:pos x="50" y="36"/>
                      </a:cxn>
                    </a:cxnLst>
                    <a:rect l="0" t="0" r="r" b="b"/>
                    <a:pathLst>
                      <a:path w="64" h="73">
                        <a:moveTo>
                          <a:pt x="63" y="36"/>
                        </a:moveTo>
                        <a:cubicBezTo>
                          <a:pt x="63" y="56"/>
                          <a:pt x="49" y="72"/>
                          <a:pt x="31" y="72"/>
                        </a:cubicBezTo>
                        <a:cubicBezTo>
                          <a:pt x="13" y="72"/>
                          <a:pt x="0" y="56"/>
                          <a:pt x="0" y="36"/>
                        </a:cubicBezTo>
                        <a:cubicBezTo>
                          <a:pt x="0" y="16"/>
                          <a:pt x="14" y="0"/>
                          <a:pt x="31" y="0"/>
                        </a:cubicBezTo>
                        <a:cubicBezTo>
                          <a:pt x="48" y="0"/>
                          <a:pt x="63" y="15"/>
                          <a:pt x="63" y="36"/>
                        </a:cubicBezTo>
                        <a:close/>
                        <a:moveTo>
                          <a:pt x="50" y="36"/>
                        </a:moveTo>
                        <a:cubicBezTo>
                          <a:pt x="50" y="48"/>
                          <a:pt x="42" y="56"/>
                          <a:pt x="31" y="56"/>
                        </a:cubicBezTo>
                        <a:cubicBezTo>
                          <a:pt x="20" y="56"/>
                          <a:pt x="13" y="48"/>
                          <a:pt x="13" y="36"/>
                        </a:cubicBezTo>
                        <a:cubicBezTo>
                          <a:pt x="13" y="24"/>
                          <a:pt x="21" y="15"/>
                          <a:pt x="31" y="15"/>
                        </a:cubicBezTo>
                        <a:cubicBezTo>
                          <a:pt x="41" y="15"/>
                          <a:pt x="50" y="24"/>
                          <a:pt x="50" y="3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2" name="Group 214"/>
            <p:cNvGrpSpPr>
              <a:grpSpLocks/>
            </p:cNvGrpSpPr>
            <p:nvPr/>
          </p:nvGrpSpPr>
          <p:grpSpPr bwMode="auto">
            <a:xfrm>
              <a:off x="1982792" y="5791206"/>
              <a:ext cx="228601" cy="457201"/>
              <a:chOff x="1249" y="3648"/>
              <a:chExt cx="144" cy="288"/>
            </a:xfrm>
          </p:grpSpPr>
          <p:sp>
            <p:nvSpPr>
              <p:cNvPr id="148" name="AutoShape 215"/>
              <p:cNvSpPr>
                <a:spLocks noChangeArrowheads="1"/>
              </p:cNvSpPr>
              <p:nvPr/>
            </p:nvSpPr>
            <p:spPr bwMode="auto">
              <a:xfrm rot="5400000">
                <a:off x="1177" y="3720"/>
                <a:ext cx="288" cy="144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Freeform 216"/>
              <p:cNvSpPr>
                <a:spLocks noChangeArrowheads="1"/>
              </p:cNvSpPr>
              <p:nvPr/>
            </p:nvSpPr>
            <p:spPr bwMode="auto">
              <a:xfrm>
                <a:off x="1260" y="3717"/>
                <a:ext cx="12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9" y="0"/>
                  </a:cxn>
                  <a:cxn ang="0">
                    <a:pos x="397" y="254"/>
                  </a:cxn>
                  <a:cxn ang="0">
                    <a:pos x="132" y="254"/>
                  </a:cxn>
                  <a:cxn ang="0">
                    <a:pos x="0" y="0"/>
                  </a:cxn>
                </a:cxnLst>
                <a:rect l="0" t="0" r="r" b="b"/>
                <a:pathLst>
                  <a:path w="530" h="255">
                    <a:moveTo>
                      <a:pt x="0" y="0"/>
                    </a:moveTo>
                    <a:lnTo>
                      <a:pt x="529" y="0"/>
                    </a:lnTo>
                    <a:lnTo>
                      <a:pt x="397" y="254"/>
                    </a:lnTo>
                    <a:lnTo>
                      <a:pt x="132" y="2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Freeform 217"/>
              <p:cNvSpPr>
                <a:spLocks noChangeArrowheads="1"/>
              </p:cNvSpPr>
              <p:nvPr/>
            </p:nvSpPr>
            <p:spPr bwMode="auto">
              <a:xfrm>
                <a:off x="1260" y="3844"/>
                <a:ext cx="120" cy="35"/>
              </a:xfrm>
              <a:custGeom>
                <a:avLst/>
                <a:gdLst/>
                <a:ahLst/>
                <a:cxnLst>
                  <a:cxn ang="0">
                    <a:pos x="529" y="153"/>
                  </a:cxn>
                  <a:cxn ang="0">
                    <a:pos x="0" y="153"/>
                  </a:cxn>
                  <a:cxn ang="0">
                    <a:pos x="132" y="0"/>
                  </a:cxn>
                  <a:cxn ang="0">
                    <a:pos x="397" y="0"/>
                  </a:cxn>
                  <a:cxn ang="0">
                    <a:pos x="529" y="153"/>
                  </a:cxn>
                </a:cxnLst>
                <a:rect l="0" t="0" r="r" b="b"/>
                <a:pathLst>
                  <a:path w="530" h="154">
                    <a:moveTo>
                      <a:pt x="529" y="153"/>
                    </a:moveTo>
                    <a:lnTo>
                      <a:pt x="0" y="153"/>
                    </a:lnTo>
                    <a:lnTo>
                      <a:pt x="132" y="0"/>
                    </a:lnTo>
                    <a:lnTo>
                      <a:pt x="397" y="0"/>
                    </a:lnTo>
                    <a:lnTo>
                      <a:pt x="529" y="153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Freeform 218"/>
              <p:cNvSpPr>
                <a:spLocks noChangeArrowheads="1"/>
              </p:cNvSpPr>
              <p:nvPr/>
            </p:nvSpPr>
            <p:spPr bwMode="auto">
              <a:xfrm>
                <a:off x="1356" y="3752"/>
                <a:ext cx="24" cy="11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508"/>
                  </a:cxn>
                  <a:cxn ang="0">
                    <a:pos x="0" y="381"/>
                  </a:cxn>
                  <a:cxn ang="0">
                    <a:pos x="0" y="127"/>
                  </a:cxn>
                  <a:cxn ang="0">
                    <a:pos x="106" y="0"/>
                  </a:cxn>
                </a:cxnLst>
                <a:rect l="0" t="0" r="r" b="b"/>
                <a:pathLst>
                  <a:path w="107" h="509">
                    <a:moveTo>
                      <a:pt x="106" y="0"/>
                    </a:moveTo>
                    <a:lnTo>
                      <a:pt x="106" y="508"/>
                    </a:lnTo>
                    <a:lnTo>
                      <a:pt x="0" y="381"/>
                    </a:lnTo>
                    <a:lnTo>
                      <a:pt x="0" y="127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Freeform 219"/>
              <p:cNvSpPr>
                <a:spLocks noChangeArrowheads="1"/>
              </p:cNvSpPr>
              <p:nvPr/>
            </p:nvSpPr>
            <p:spPr bwMode="auto">
              <a:xfrm>
                <a:off x="1260" y="3752"/>
                <a:ext cx="24" cy="115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0" y="0"/>
                  </a:cxn>
                  <a:cxn ang="0">
                    <a:pos x="106" y="127"/>
                  </a:cxn>
                  <a:cxn ang="0">
                    <a:pos x="106" y="381"/>
                  </a:cxn>
                  <a:cxn ang="0">
                    <a:pos x="0" y="508"/>
                  </a:cxn>
                </a:cxnLst>
                <a:rect l="0" t="0" r="r" b="b"/>
                <a:pathLst>
                  <a:path w="107" h="509">
                    <a:moveTo>
                      <a:pt x="0" y="508"/>
                    </a:moveTo>
                    <a:lnTo>
                      <a:pt x="0" y="0"/>
                    </a:lnTo>
                    <a:lnTo>
                      <a:pt x="106" y="127"/>
                    </a:lnTo>
                    <a:lnTo>
                      <a:pt x="106" y="381"/>
                    </a:lnTo>
                    <a:lnTo>
                      <a:pt x="0" y="508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Oval 220"/>
              <p:cNvSpPr>
                <a:spLocks noChangeArrowheads="1"/>
              </p:cNvSpPr>
              <p:nvPr/>
            </p:nvSpPr>
            <p:spPr bwMode="auto">
              <a:xfrm rot="5400000">
                <a:off x="1279" y="3655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221"/>
              <p:cNvSpPr>
                <a:spLocks noChangeArrowheads="1"/>
              </p:cNvSpPr>
              <p:nvPr/>
            </p:nvSpPr>
            <p:spPr bwMode="auto">
              <a:xfrm rot="5400000">
                <a:off x="1351" y="3655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5" name="Group 222"/>
              <p:cNvGrpSpPr>
                <a:grpSpLocks/>
              </p:cNvGrpSpPr>
              <p:nvPr/>
            </p:nvGrpSpPr>
            <p:grpSpPr bwMode="auto">
              <a:xfrm>
                <a:off x="1313" y="3665"/>
                <a:ext cx="15" cy="17"/>
                <a:chOff x="1313" y="3665"/>
                <a:chExt cx="15" cy="17"/>
              </a:xfrm>
            </p:grpSpPr>
            <p:sp>
              <p:nvSpPr>
                <p:cNvPr id="156" name="Oval 223"/>
                <p:cNvSpPr>
                  <a:spLocks noChangeArrowheads="1"/>
                </p:cNvSpPr>
                <p:nvPr/>
              </p:nvSpPr>
              <p:spPr bwMode="auto">
                <a:xfrm rot="5400000">
                  <a:off x="1315" y="3668"/>
                  <a:ext cx="11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7" name="Group 224"/>
                <p:cNvGrpSpPr>
                  <a:grpSpLocks/>
                </p:cNvGrpSpPr>
                <p:nvPr/>
              </p:nvGrpSpPr>
              <p:grpSpPr bwMode="auto">
                <a:xfrm>
                  <a:off x="1313" y="3665"/>
                  <a:ext cx="15" cy="17"/>
                  <a:chOff x="1313" y="3665"/>
                  <a:chExt cx="15" cy="17"/>
                </a:xfrm>
              </p:grpSpPr>
              <p:sp>
                <p:nvSpPr>
                  <p:cNvPr id="158" name="AutoShape 22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21" y="3668"/>
                    <a:ext cx="5" cy="5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AutoShape 22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316" y="3674"/>
                    <a:ext cx="5" cy="4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227"/>
                  <p:cNvSpPr>
                    <a:spLocks noChangeArrowheads="1"/>
                  </p:cNvSpPr>
                  <p:nvPr/>
                </p:nvSpPr>
                <p:spPr bwMode="auto">
                  <a:xfrm>
                    <a:off x="1313" y="3665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63" y="36"/>
                      </a:cxn>
                      <a:cxn ang="0">
                        <a:pos x="31" y="72"/>
                      </a:cxn>
                      <a:cxn ang="0">
                        <a:pos x="0" y="36"/>
                      </a:cxn>
                      <a:cxn ang="0">
                        <a:pos x="31" y="0"/>
                      </a:cxn>
                      <a:cxn ang="0">
                        <a:pos x="63" y="36"/>
                      </a:cxn>
                      <a:cxn ang="0">
                        <a:pos x="50" y="36"/>
                      </a:cxn>
                      <a:cxn ang="0">
                        <a:pos x="31" y="56"/>
                      </a:cxn>
                      <a:cxn ang="0">
                        <a:pos x="13" y="36"/>
                      </a:cxn>
                      <a:cxn ang="0">
                        <a:pos x="31" y="15"/>
                      </a:cxn>
                      <a:cxn ang="0">
                        <a:pos x="50" y="36"/>
                      </a:cxn>
                    </a:cxnLst>
                    <a:rect l="0" t="0" r="r" b="b"/>
                    <a:pathLst>
                      <a:path w="64" h="73">
                        <a:moveTo>
                          <a:pt x="63" y="36"/>
                        </a:moveTo>
                        <a:cubicBezTo>
                          <a:pt x="63" y="56"/>
                          <a:pt x="49" y="72"/>
                          <a:pt x="31" y="72"/>
                        </a:cubicBezTo>
                        <a:cubicBezTo>
                          <a:pt x="13" y="72"/>
                          <a:pt x="0" y="56"/>
                          <a:pt x="0" y="36"/>
                        </a:cubicBezTo>
                        <a:cubicBezTo>
                          <a:pt x="0" y="16"/>
                          <a:pt x="14" y="0"/>
                          <a:pt x="31" y="0"/>
                        </a:cubicBezTo>
                        <a:cubicBezTo>
                          <a:pt x="48" y="0"/>
                          <a:pt x="63" y="15"/>
                          <a:pt x="63" y="36"/>
                        </a:cubicBezTo>
                        <a:close/>
                        <a:moveTo>
                          <a:pt x="50" y="36"/>
                        </a:moveTo>
                        <a:cubicBezTo>
                          <a:pt x="50" y="48"/>
                          <a:pt x="42" y="56"/>
                          <a:pt x="31" y="56"/>
                        </a:cubicBezTo>
                        <a:cubicBezTo>
                          <a:pt x="20" y="56"/>
                          <a:pt x="13" y="48"/>
                          <a:pt x="13" y="36"/>
                        </a:cubicBezTo>
                        <a:cubicBezTo>
                          <a:pt x="13" y="24"/>
                          <a:pt x="21" y="15"/>
                          <a:pt x="31" y="15"/>
                        </a:cubicBezTo>
                        <a:cubicBezTo>
                          <a:pt x="41" y="15"/>
                          <a:pt x="50" y="24"/>
                          <a:pt x="50" y="3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3" name="Group 228"/>
            <p:cNvGrpSpPr>
              <a:grpSpLocks/>
            </p:cNvGrpSpPr>
            <p:nvPr/>
          </p:nvGrpSpPr>
          <p:grpSpPr bwMode="auto">
            <a:xfrm>
              <a:off x="2516193" y="5562607"/>
              <a:ext cx="228601" cy="381001"/>
              <a:chOff x="1585" y="3504"/>
              <a:chExt cx="144" cy="240"/>
            </a:xfrm>
          </p:grpSpPr>
          <p:sp>
            <p:nvSpPr>
              <p:cNvPr id="141" name="AutoShape 229"/>
              <p:cNvSpPr>
                <a:spLocks noChangeArrowheads="1"/>
              </p:cNvSpPr>
              <p:nvPr/>
            </p:nvSpPr>
            <p:spPr bwMode="auto">
              <a:xfrm rot="5400000">
                <a:off x="1537" y="3552"/>
                <a:ext cx="240" cy="144"/>
              </a:xfrm>
              <a:prstGeom prst="roundRect">
                <a:avLst>
                  <a:gd name="adj" fmla="val 50000"/>
                </a:avLst>
              </a:prstGeom>
              <a:solidFill>
                <a:srgbClr val="3366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Freeform 230"/>
              <p:cNvSpPr>
                <a:spLocks noChangeArrowheads="1"/>
              </p:cNvSpPr>
              <p:nvPr/>
            </p:nvSpPr>
            <p:spPr bwMode="auto">
              <a:xfrm>
                <a:off x="1596" y="3562"/>
                <a:ext cx="120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0" y="0"/>
                  </a:cxn>
                  <a:cxn ang="0">
                    <a:pos x="397" y="212"/>
                  </a:cxn>
                  <a:cxn ang="0">
                    <a:pos x="132" y="212"/>
                  </a:cxn>
                  <a:cxn ang="0">
                    <a:pos x="0" y="0"/>
                  </a:cxn>
                </a:cxnLst>
                <a:rect l="0" t="0" r="r" b="b"/>
                <a:pathLst>
                  <a:path w="531" h="213">
                    <a:moveTo>
                      <a:pt x="0" y="0"/>
                    </a:moveTo>
                    <a:lnTo>
                      <a:pt x="530" y="0"/>
                    </a:lnTo>
                    <a:lnTo>
                      <a:pt x="397" y="212"/>
                    </a:lnTo>
                    <a:lnTo>
                      <a:pt x="132" y="2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Freeform 231"/>
              <p:cNvSpPr>
                <a:spLocks noChangeArrowheads="1"/>
              </p:cNvSpPr>
              <p:nvPr/>
            </p:nvSpPr>
            <p:spPr bwMode="auto">
              <a:xfrm>
                <a:off x="1596" y="3667"/>
                <a:ext cx="120" cy="29"/>
              </a:xfrm>
              <a:custGeom>
                <a:avLst/>
                <a:gdLst/>
                <a:ahLst/>
                <a:cxnLst>
                  <a:cxn ang="0">
                    <a:pos x="529" y="127"/>
                  </a:cxn>
                  <a:cxn ang="0">
                    <a:pos x="0" y="127"/>
                  </a:cxn>
                  <a:cxn ang="0">
                    <a:pos x="132" y="0"/>
                  </a:cxn>
                  <a:cxn ang="0">
                    <a:pos x="397" y="0"/>
                  </a:cxn>
                  <a:cxn ang="0">
                    <a:pos x="529" y="127"/>
                  </a:cxn>
                </a:cxnLst>
                <a:rect l="0" t="0" r="r" b="b"/>
                <a:pathLst>
                  <a:path w="530" h="128">
                    <a:moveTo>
                      <a:pt x="529" y="127"/>
                    </a:moveTo>
                    <a:lnTo>
                      <a:pt x="0" y="127"/>
                    </a:lnTo>
                    <a:lnTo>
                      <a:pt x="132" y="0"/>
                    </a:lnTo>
                    <a:lnTo>
                      <a:pt x="397" y="0"/>
                    </a:lnTo>
                    <a:lnTo>
                      <a:pt x="529" y="127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Freeform 232"/>
              <p:cNvSpPr>
                <a:spLocks noChangeArrowheads="1"/>
              </p:cNvSpPr>
              <p:nvPr/>
            </p:nvSpPr>
            <p:spPr bwMode="auto">
              <a:xfrm>
                <a:off x="1692" y="3590"/>
                <a:ext cx="24" cy="96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423"/>
                  </a:cxn>
                  <a:cxn ang="0">
                    <a:pos x="0" y="317"/>
                  </a:cxn>
                  <a:cxn ang="0">
                    <a:pos x="0" y="106"/>
                  </a:cxn>
                  <a:cxn ang="0">
                    <a:pos x="106" y="0"/>
                  </a:cxn>
                </a:cxnLst>
                <a:rect l="0" t="0" r="r" b="b"/>
                <a:pathLst>
                  <a:path w="107" h="424">
                    <a:moveTo>
                      <a:pt x="106" y="0"/>
                    </a:moveTo>
                    <a:lnTo>
                      <a:pt x="106" y="423"/>
                    </a:lnTo>
                    <a:lnTo>
                      <a:pt x="0" y="317"/>
                    </a:lnTo>
                    <a:lnTo>
                      <a:pt x="0" y="106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Freeform 233"/>
              <p:cNvSpPr>
                <a:spLocks noChangeArrowheads="1"/>
              </p:cNvSpPr>
              <p:nvPr/>
            </p:nvSpPr>
            <p:spPr bwMode="auto">
              <a:xfrm>
                <a:off x="1596" y="3590"/>
                <a:ext cx="24" cy="96"/>
              </a:xfrm>
              <a:custGeom>
                <a:avLst/>
                <a:gdLst/>
                <a:ahLst/>
                <a:cxnLst>
                  <a:cxn ang="0">
                    <a:pos x="0" y="424"/>
                  </a:cxn>
                  <a:cxn ang="0">
                    <a:pos x="0" y="0"/>
                  </a:cxn>
                  <a:cxn ang="0">
                    <a:pos x="106" y="106"/>
                  </a:cxn>
                  <a:cxn ang="0">
                    <a:pos x="106" y="318"/>
                  </a:cxn>
                  <a:cxn ang="0">
                    <a:pos x="0" y="424"/>
                  </a:cxn>
                </a:cxnLst>
                <a:rect l="0" t="0" r="r" b="b"/>
                <a:pathLst>
                  <a:path w="107" h="425">
                    <a:moveTo>
                      <a:pt x="0" y="424"/>
                    </a:moveTo>
                    <a:lnTo>
                      <a:pt x="0" y="0"/>
                    </a:lnTo>
                    <a:lnTo>
                      <a:pt x="106" y="106"/>
                    </a:lnTo>
                    <a:lnTo>
                      <a:pt x="106" y="318"/>
                    </a:lnTo>
                    <a:lnTo>
                      <a:pt x="0" y="424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234"/>
              <p:cNvSpPr>
                <a:spLocks noChangeArrowheads="1"/>
              </p:cNvSpPr>
              <p:nvPr/>
            </p:nvSpPr>
            <p:spPr bwMode="auto">
              <a:xfrm rot="5400000">
                <a:off x="1616" y="3508"/>
                <a:ext cx="10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Oval 235"/>
              <p:cNvSpPr>
                <a:spLocks noChangeArrowheads="1"/>
              </p:cNvSpPr>
              <p:nvPr/>
            </p:nvSpPr>
            <p:spPr bwMode="auto">
              <a:xfrm rot="5400000">
                <a:off x="1688" y="3508"/>
                <a:ext cx="10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236"/>
            <p:cNvGrpSpPr>
              <a:grpSpLocks/>
            </p:cNvGrpSpPr>
            <p:nvPr/>
          </p:nvGrpSpPr>
          <p:grpSpPr bwMode="auto">
            <a:xfrm>
              <a:off x="2439993" y="1828802"/>
              <a:ext cx="228601" cy="457201"/>
              <a:chOff x="1537" y="1152"/>
              <a:chExt cx="144" cy="288"/>
            </a:xfrm>
          </p:grpSpPr>
          <p:sp>
            <p:nvSpPr>
              <p:cNvPr id="127" name="AutoShape 237"/>
              <p:cNvSpPr>
                <a:spLocks noChangeArrowheads="1"/>
              </p:cNvSpPr>
              <p:nvPr/>
            </p:nvSpPr>
            <p:spPr bwMode="auto">
              <a:xfrm rot="5400000">
                <a:off x="1465" y="1224"/>
                <a:ext cx="288" cy="144"/>
              </a:xfrm>
              <a:prstGeom prst="roundRect">
                <a:avLst>
                  <a:gd name="adj" fmla="val 50000"/>
                </a:avLst>
              </a:prstGeom>
              <a:solidFill>
                <a:srgbClr val="00CC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Freeform 238"/>
              <p:cNvSpPr>
                <a:spLocks noChangeArrowheads="1"/>
              </p:cNvSpPr>
              <p:nvPr/>
            </p:nvSpPr>
            <p:spPr bwMode="auto">
              <a:xfrm>
                <a:off x="1548" y="1221"/>
                <a:ext cx="12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9" y="0"/>
                  </a:cxn>
                  <a:cxn ang="0">
                    <a:pos x="397" y="254"/>
                  </a:cxn>
                  <a:cxn ang="0">
                    <a:pos x="132" y="254"/>
                  </a:cxn>
                  <a:cxn ang="0">
                    <a:pos x="0" y="0"/>
                  </a:cxn>
                </a:cxnLst>
                <a:rect l="0" t="0" r="r" b="b"/>
                <a:pathLst>
                  <a:path w="530" h="255">
                    <a:moveTo>
                      <a:pt x="0" y="0"/>
                    </a:moveTo>
                    <a:lnTo>
                      <a:pt x="529" y="0"/>
                    </a:lnTo>
                    <a:lnTo>
                      <a:pt x="397" y="254"/>
                    </a:lnTo>
                    <a:lnTo>
                      <a:pt x="132" y="2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Freeform 239"/>
              <p:cNvSpPr>
                <a:spLocks noChangeArrowheads="1"/>
              </p:cNvSpPr>
              <p:nvPr/>
            </p:nvSpPr>
            <p:spPr bwMode="auto">
              <a:xfrm>
                <a:off x="1548" y="1348"/>
                <a:ext cx="120" cy="35"/>
              </a:xfrm>
              <a:custGeom>
                <a:avLst/>
                <a:gdLst/>
                <a:ahLst/>
                <a:cxnLst>
                  <a:cxn ang="0">
                    <a:pos x="529" y="152"/>
                  </a:cxn>
                  <a:cxn ang="0">
                    <a:pos x="0" y="152"/>
                  </a:cxn>
                  <a:cxn ang="0">
                    <a:pos x="132" y="0"/>
                  </a:cxn>
                  <a:cxn ang="0">
                    <a:pos x="397" y="0"/>
                  </a:cxn>
                  <a:cxn ang="0">
                    <a:pos x="529" y="152"/>
                  </a:cxn>
                </a:cxnLst>
                <a:rect l="0" t="0" r="r" b="b"/>
                <a:pathLst>
                  <a:path w="530" h="153">
                    <a:moveTo>
                      <a:pt x="529" y="152"/>
                    </a:moveTo>
                    <a:lnTo>
                      <a:pt x="0" y="152"/>
                    </a:lnTo>
                    <a:lnTo>
                      <a:pt x="132" y="0"/>
                    </a:lnTo>
                    <a:lnTo>
                      <a:pt x="397" y="0"/>
                    </a:lnTo>
                    <a:lnTo>
                      <a:pt x="529" y="152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Freeform 240"/>
              <p:cNvSpPr>
                <a:spLocks noChangeArrowheads="1"/>
              </p:cNvSpPr>
              <p:nvPr/>
            </p:nvSpPr>
            <p:spPr bwMode="auto">
              <a:xfrm>
                <a:off x="1644" y="1256"/>
                <a:ext cx="24" cy="11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508"/>
                  </a:cxn>
                  <a:cxn ang="0">
                    <a:pos x="0" y="381"/>
                  </a:cxn>
                  <a:cxn ang="0">
                    <a:pos x="0" y="127"/>
                  </a:cxn>
                  <a:cxn ang="0">
                    <a:pos x="106" y="0"/>
                  </a:cxn>
                </a:cxnLst>
                <a:rect l="0" t="0" r="r" b="b"/>
                <a:pathLst>
                  <a:path w="107" h="509">
                    <a:moveTo>
                      <a:pt x="106" y="0"/>
                    </a:moveTo>
                    <a:lnTo>
                      <a:pt x="106" y="508"/>
                    </a:lnTo>
                    <a:lnTo>
                      <a:pt x="0" y="381"/>
                    </a:lnTo>
                    <a:lnTo>
                      <a:pt x="0" y="127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Freeform 241"/>
              <p:cNvSpPr>
                <a:spLocks noChangeArrowheads="1"/>
              </p:cNvSpPr>
              <p:nvPr/>
            </p:nvSpPr>
            <p:spPr bwMode="auto">
              <a:xfrm>
                <a:off x="1548" y="1256"/>
                <a:ext cx="24" cy="115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0" y="0"/>
                  </a:cxn>
                  <a:cxn ang="0">
                    <a:pos x="106" y="127"/>
                  </a:cxn>
                  <a:cxn ang="0">
                    <a:pos x="106" y="381"/>
                  </a:cxn>
                  <a:cxn ang="0">
                    <a:pos x="0" y="508"/>
                  </a:cxn>
                </a:cxnLst>
                <a:rect l="0" t="0" r="r" b="b"/>
                <a:pathLst>
                  <a:path w="107" h="509">
                    <a:moveTo>
                      <a:pt x="0" y="508"/>
                    </a:moveTo>
                    <a:lnTo>
                      <a:pt x="0" y="0"/>
                    </a:lnTo>
                    <a:lnTo>
                      <a:pt x="106" y="127"/>
                    </a:lnTo>
                    <a:lnTo>
                      <a:pt x="106" y="381"/>
                    </a:lnTo>
                    <a:lnTo>
                      <a:pt x="0" y="508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Oval 242"/>
              <p:cNvSpPr>
                <a:spLocks noChangeArrowheads="1"/>
              </p:cNvSpPr>
              <p:nvPr/>
            </p:nvSpPr>
            <p:spPr bwMode="auto">
              <a:xfrm rot="5400000">
                <a:off x="1567" y="1159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243"/>
              <p:cNvSpPr>
                <a:spLocks noChangeArrowheads="1"/>
              </p:cNvSpPr>
              <p:nvPr/>
            </p:nvSpPr>
            <p:spPr bwMode="auto">
              <a:xfrm rot="5400000">
                <a:off x="1639" y="1159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" name="Group 244"/>
              <p:cNvGrpSpPr>
                <a:grpSpLocks/>
              </p:cNvGrpSpPr>
              <p:nvPr/>
            </p:nvGrpSpPr>
            <p:grpSpPr bwMode="auto">
              <a:xfrm>
                <a:off x="1593" y="1161"/>
                <a:ext cx="29" cy="15"/>
                <a:chOff x="1593" y="1161"/>
                <a:chExt cx="29" cy="15"/>
              </a:xfrm>
            </p:grpSpPr>
            <p:grpSp>
              <p:nvGrpSpPr>
                <p:cNvPr id="135" name="Group 245"/>
                <p:cNvGrpSpPr>
                  <a:grpSpLocks/>
                </p:cNvGrpSpPr>
                <p:nvPr/>
              </p:nvGrpSpPr>
              <p:grpSpPr bwMode="auto">
                <a:xfrm>
                  <a:off x="1593" y="1166"/>
                  <a:ext cx="29" cy="9"/>
                  <a:chOff x="1593" y="1166"/>
                  <a:chExt cx="29" cy="9"/>
                </a:xfrm>
              </p:grpSpPr>
              <p:sp>
                <p:nvSpPr>
                  <p:cNvPr id="137" name="Freeform 246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1169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12" y="26"/>
                      </a:cxn>
                      <a:cxn ang="0">
                        <a:pos x="0" y="0"/>
                      </a:cxn>
                      <a:cxn ang="0">
                        <a:pos x="24" y="0"/>
                      </a:cxn>
                      <a:cxn ang="0">
                        <a:pos x="12" y="26"/>
                      </a:cxn>
                    </a:cxnLst>
                    <a:rect l="0" t="0" r="r" b="b"/>
                    <a:pathLst>
                      <a:path w="25" h="27">
                        <a:moveTo>
                          <a:pt x="12" y="26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  <a:lnTo>
                          <a:pt x="12" y="26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247"/>
                  <p:cNvSpPr>
                    <a:spLocks noChangeArrowheads="1"/>
                  </p:cNvSpPr>
                  <p:nvPr/>
                </p:nvSpPr>
                <p:spPr bwMode="auto">
                  <a:xfrm>
                    <a:off x="1606" y="1166"/>
                    <a:ext cx="16" cy="5"/>
                  </a:xfrm>
                  <a:custGeom>
                    <a:avLst/>
                    <a:gdLst/>
                    <a:ahLst/>
                    <a:cxnLst>
                      <a:cxn ang="0">
                        <a:pos x="70" y="0"/>
                      </a:cxn>
                      <a:cxn ang="0">
                        <a:pos x="15" y="19"/>
                      </a:cxn>
                      <a:cxn ang="0">
                        <a:pos x="0" y="12"/>
                      </a:cxn>
                      <a:cxn ang="0">
                        <a:pos x="70" y="0"/>
                      </a:cxn>
                    </a:cxnLst>
                    <a:rect l="0" t="0" r="r" b="b"/>
                    <a:pathLst>
                      <a:path w="71" h="20">
                        <a:moveTo>
                          <a:pt x="70" y="0"/>
                        </a:moveTo>
                        <a:lnTo>
                          <a:pt x="15" y="19"/>
                        </a:lnTo>
                        <a:lnTo>
                          <a:pt x="0" y="12"/>
                        </a:lnTo>
                        <a:lnTo>
                          <a:pt x="70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248"/>
                  <p:cNvSpPr>
                    <a:spLocks noChangeArrowheads="1"/>
                  </p:cNvSpPr>
                  <p:nvPr/>
                </p:nvSpPr>
                <p:spPr bwMode="auto">
                  <a:xfrm>
                    <a:off x="1593" y="1166"/>
                    <a:ext cx="16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1" y="11"/>
                      </a:cxn>
                      <a:cxn ang="0">
                        <a:pos x="57" y="1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2" h="20">
                        <a:moveTo>
                          <a:pt x="0" y="0"/>
                        </a:moveTo>
                        <a:lnTo>
                          <a:pt x="71" y="11"/>
                        </a:lnTo>
                        <a:lnTo>
                          <a:pt x="57" y="1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AutoShape 24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607" y="1170"/>
                    <a:ext cx="3" cy="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" name="Oval 250"/>
                <p:cNvSpPr>
                  <a:spLocks noChangeArrowheads="1"/>
                </p:cNvSpPr>
                <p:nvPr/>
              </p:nvSpPr>
              <p:spPr bwMode="auto">
                <a:xfrm rot="5400000">
                  <a:off x="1602" y="1158"/>
                  <a:ext cx="15" cy="21"/>
                </a:xfrm>
                <a:prstGeom prst="ellipse">
                  <a:avLst/>
                </a:prstGeom>
                <a:noFill/>
                <a:ln w="19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" name="Group 251"/>
            <p:cNvGrpSpPr>
              <a:grpSpLocks/>
            </p:cNvGrpSpPr>
            <p:nvPr/>
          </p:nvGrpSpPr>
          <p:grpSpPr bwMode="auto">
            <a:xfrm>
              <a:off x="7086608" y="5486412"/>
              <a:ext cx="457201" cy="228601"/>
              <a:chOff x="4464" y="3456"/>
              <a:chExt cx="288" cy="144"/>
            </a:xfrm>
          </p:grpSpPr>
          <p:sp>
            <p:nvSpPr>
              <p:cNvPr id="114" name="AutoShape 252"/>
              <p:cNvSpPr>
                <a:spLocks noChangeArrowheads="1"/>
              </p:cNvSpPr>
              <p:nvPr/>
            </p:nvSpPr>
            <p:spPr bwMode="auto">
              <a:xfrm>
                <a:off x="4464" y="3456"/>
                <a:ext cx="288" cy="144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Freeform 253"/>
              <p:cNvSpPr>
                <a:spLocks noChangeArrowheads="1"/>
              </p:cNvSpPr>
              <p:nvPr/>
            </p:nvSpPr>
            <p:spPr bwMode="auto">
              <a:xfrm>
                <a:off x="4533" y="3468"/>
                <a:ext cx="58" cy="120"/>
              </a:xfrm>
              <a:custGeom>
                <a:avLst/>
                <a:gdLst/>
                <a:ahLst/>
                <a:cxnLst>
                  <a:cxn ang="0">
                    <a:pos x="0" y="529"/>
                  </a:cxn>
                  <a:cxn ang="0">
                    <a:pos x="0" y="0"/>
                  </a:cxn>
                  <a:cxn ang="0">
                    <a:pos x="254" y="132"/>
                  </a:cxn>
                  <a:cxn ang="0">
                    <a:pos x="254" y="397"/>
                  </a:cxn>
                  <a:cxn ang="0">
                    <a:pos x="0" y="529"/>
                  </a:cxn>
                </a:cxnLst>
                <a:rect l="0" t="0" r="r" b="b"/>
                <a:pathLst>
                  <a:path w="255" h="530">
                    <a:moveTo>
                      <a:pt x="0" y="529"/>
                    </a:moveTo>
                    <a:lnTo>
                      <a:pt x="0" y="0"/>
                    </a:lnTo>
                    <a:lnTo>
                      <a:pt x="254" y="132"/>
                    </a:lnTo>
                    <a:lnTo>
                      <a:pt x="254" y="397"/>
                    </a:lnTo>
                    <a:lnTo>
                      <a:pt x="0" y="529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Freeform 254"/>
              <p:cNvSpPr>
                <a:spLocks noChangeArrowheads="1"/>
              </p:cNvSpPr>
              <p:nvPr/>
            </p:nvSpPr>
            <p:spPr bwMode="auto">
              <a:xfrm>
                <a:off x="4660" y="3468"/>
                <a:ext cx="35" cy="120"/>
              </a:xfrm>
              <a:custGeom>
                <a:avLst/>
                <a:gdLst/>
                <a:ahLst/>
                <a:cxnLst>
                  <a:cxn ang="0">
                    <a:pos x="153" y="0"/>
                  </a:cxn>
                  <a:cxn ang="0">
                    <a:pos x="153" y="529"/>
                  </a:cxn>
                  <a:cxn ang="0">
                    <a:pos x="0" y="397"/>
                  </a:cxn>
                  <a:cxn ang="0">
                    <a:pos x="0" y="132"/>
                  </a:cxn>
                  <a:cxn ang="0">
                    <a:pos x="153" y="0"/>
                  </a:cxn>
                </a:cxnLst>
                <a:rect l="0" t="0" r="r" b="b"/>
                <a:pathLst>
                  <a:path w="154" h="530">
                    <a:moveTo>
                      <a:pt x="153" y="0"/>
                    </a:moveTo>
                    <a:lnTo>
                      <a:pt x="153" y="529"/>
                    </a:lnTo>
                    <a:lnTo>
                      <a:pt x="0" y="397"/>
                    </a:lnTo>
                    <a:lnTo>
                      <a:pt x="0" y="132"/>
                    </a:lnTo>
                    <a:lnTo>
                      <a:pt x="153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Freeform 255"/>
              <p:cNvSpPr>
                <a:spLocks noChangeArrowheads="1"/>
              </p:cNvSpPr>
              <p:nvPr/>
            </p:nvSpPr>
            <p:spPr bwMode="auto">
              <a:xfrm>
                <a:off x="4568" y="3468"/>
                <a:ext cx="115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8" y="0"/>
                  </a:cxn>
                  <a:cxn ang="0">
                    <a:pos x="381" y="106"/>
                  </a:cxn>
                  <a:cxn ang="0">
                    <a:pos x="127" y="106"/>
                  </a:cxn>
                  <a:cxn ang="0">
                    <a:pos x="0" y="0"/>
                  </a:cxn>
                </a:cxnLst>
                <a:rect l="0" t="0" r="r" b="b"/>
                <a:pathLst>
                  <a:path w="509" h="107">
                    <a:moveTo>
                      <a:pt x="0" y="0"/>
                    </a:moveTo>
                    <a:lnTo>
                      <a:pt x="508" y="0"/>
                    </a:lnTo>
                    <a:lnTo>
                      <a:pt x="381" y="106"/>
                    </a:lnTo>
                    <a:lnTo>
                      <a:pt x="127" y="10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Freeform 256"/>
              <p:cNvSpPr>
                <a:spLocks noChangeArrowheads="1"/>
              </p:cNvSpPr>
              <p:nvPr/>
            </p:nvSpPr>
            <p:spPr bwMode="auto">
              <a:xfrm>
                <a:off x="4568" y="3564"/>
                <a:ext cx="115" cy="24"/>
              </a:xfrm>
              <a:custGeom>
                <a:avLst/>
                <a:gdLst/>
                <a:ahLst/>
                <a:cxnLst>
                  <a:cxn ang="0">
                    <a:pos x="508" y="106"/>
                  </a:cxn>
                  <a:cxn ang="0">
                    <a:pos x="0" y="106"/>
                  </a:cxn>
                  <a:cxn ang="0">
                    <a:pos x="127" y="0"/>
                  </a:cxn>
                  <a:cxn ang="0">
                    <a:pos x="381" y="0"/>
                  </a:cxn>
                  <a:cxn ang="0">
                    <a:pos x="508" y="106"/>
                  </a:cxn>
                </a:cxnLst>
                <a:rect l="0" t="0" r="r" b="b"/>
                <a:pathLst>
                  <a:path w="509" h="107">
                    <a:moveTo>
                      <a:pt x="508" y="106"/>
                    </a:moveTo>
                    <a:lnTo>
                      <a:pt x="0" y="106"/>
                    </a:lnTo>
                    <a:lnTo>
                      <a:pt x="127" y="0"/>
                    </a:lnTo>
                    <a:lnTo>
                      <a:pt x="381" y="0"/>
                    </a:lnTo>
                    <a:lnTo>
                      <a:pt x="508" y="106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257"/>
              <p:cNvSpPr>
                <a:spLocks noChangeArrowheads="1"/>
              </p:cNvSpPr>
              <p:nvPr/>
            </p:nvSpPr>
            <p:spPr bwMode="auto">
              <a:xfrm>
                <a:off x="4476" y="3552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258"/>
              <p:cNvSpPr>
                <a:spLocks noChangeArrowheads="1"/>
              </p:cNvSpPr>
              <p:nvPr/>
            </p:nvSpPr>
            <p:spPr bwMode="auto">
              <a:xfrm>
                <a:off x="4476" y="3480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1" name="Group 259"/>
              <p:cNvGrpSpPr>
                <a:grpSpLocks/>
              </p:cNvGrpSpPr>
              <p:nvPr/>
            </p:nvGrpSpPr>
            <p:grpSpPr bwMode="auto">
              <a:xfrm>
                <a:off x="4481" y="3521"/>
                <a:ext cx="17" cy="15"/>
                <a:chOff x="4481" y="3521"/>
                <a:chExt cx="17" cy="15"/>
              </a:xfrm>
            </p:grpSpPr>
            <p:sp>
              <p:nvSpPr>
                <p:cNvPr id="122" name="Oval 260"/>
                <p:cNvSpPr>
                  <a:spLocks noChangeArrowheads="1"/>
                </p:cNvSpPr>
                <p:nvPr/>
              </p:nvSpPr>
              <p:spPr bwMode="auto">
                <a:xfrm>
                  <a:off x="4483" y="3523"/>
                  <a:ext cx="11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" name="Group 261"/>
                <p:cNvGrpSpPr>
                  <a:grpSpLocks/>
                </p:cNvGrpSpPr>
                <p:nvPr/>
              </p:nvGrpSpPr>
              <p:grpSpPr bwMode="auto">
                <a:xfrm>
                  <a:off x="4481" y="3521"/>
                  <a:ext cx="17" cy="15"/>
                  <a:chOff x="4481" y="3521"/>
                  <a:chExt cx="17" cy="15"/>
                </a:xfrm>
              </p:grpSpPr>
              <p:sp>
                <p:nvSpPr>
                  <p:cNvPr id="124" name="AutoShape 262"/>
                  <p:cNvSpPr>
                    <a:spLocks noChangeArrowheads="1"/>
                  </p:cNvSpPr>
                  <p:nvPr/>
                </p:nvSpPr>
                <p:spPr bwMode="auto">
                  <a:xfrm>
                    <a:off x="4484" y="3524"/>
                    <a:ext cx="5" cy="5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AutoShape 263"/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3528"/>
                    <a:ext cx="5" cy="4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264"/>
                  <p:cNvSpPr>
                    <a:spLocks noChangeArrowheads="1"/>
                  </p:cNvSpPr>
                  <p:nvPr/>
                </p:nvSpPr>
                <p:spPr bwMode="auto">
                  <a:xfrm>
                    <a:off x="4481" y="3521"/>
                    <a:ext cx="17" cy="15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72" y="32"/>
                      </a:cxn>
                      <a:cxn ang="0">
                        <a:pos x="36" y="63"/>
                      </a:cxn>
                      <a:cxn ang="0">
                        <a:pos x="0" y="32"/>
                      </a:cxn>
                      <a:cxn ang="0">
                        <a:pos x="36" y="0"/>
                      </a:cxn>
                      <a:cxn ang="0">
                        <a:pos x="36" y="13"/>
                      </a:cxn>
                      <a:cxn ang="0">
                        <a:pos x="56" y="32"/>
                      </a:cxn>
                      <a:cxn ang="0">
                        <a:pos x="36" y="50"/>
                      </a:cxn>
                      <a:cxn ang="0">
                        <a:pos x="15" y="32"/>
                      </a:cxn>
                      <a:cxn ang="0">
                        <a:pos x="36" y="13"/>
                      </a:cxn>
                    </a:cxnLst>
                    <a:rect l="0" t="0" r="r" b="b"/>
                    <a:pathLst>
                      <a:path w="73" h="64">
                        <a:moveTo>
                          <a:pt x="36" y="0"/>
                        </a:moveTo>
                        <a:cubicBezTo>
                          <a:pt x="56" y="0"/>
                          <a:pt x="72" y="14"/>
                          <a:pt x="72" y="32"/>
                        </a:cubicBezTo>
                        <a:cubicBezTo>
                          <a:pt x="72" y="50"/>
                          <a:pt x="56" y="63"/>
                          <a:pt x="36" y="63"/>
                        </a:cubicBezTo>
                        <a:cubicBezTo>
                          <a:pt x="16" y="63"/>
                          <a:pt x="0" y="49"/>
                          <a:pt x="0" y="32"/>
                        </a:cubicBezTo>
                        <a:cubicBezTo>
                          <a:pt x="0" y="15"/>
                          <a:pt x="15" y="0"/>
                          <a:pt x="36" y="0"/>
                        </a:cubicBezTo>
                        <a:close/>
                        <a:moveTo>
                          <a:pt x="36" y="13"/>
                        </a:moveTo>
                        <a:cubicBezTo>
                          <a:pt x="48" y="13"/>
                          <a:pt x="56" y="21"/>
                          <a:pt x="56" y="32"/>
                        </a:cubicBezTo>
                        <a:cubicBezTo>
                          <a:pt x="56" y="43"/>
                          <a:pt x="48" y="50"/>
                          <a:pt x="36" y="50"/>
                        </a:cubicBezTo>
                        <a:cubicBezTo>
                          <a:pt x="24" y="50"/>
                          <a:pt x="15" y="42"/>
                          <a:pt x="15" y="32"/>
                        </a:cubicBezTo>
                        <a:cubicBezTo>
                          <a:pt x="15" y="22"/>
                          <a:pt x="24" y="13"/>
                          <a:pt x="36" y="1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6" name="Freeform 265"/>
            <p:cNvSpPr>
              <a:spLocks/>
            </p:cNvSpPr>
            <p:nvPr/>
          </p:nvSpPr>
          <p:spPr bwMode="auto">
            <a:xfrm>
              <a:off x="3429000" y="2819400"/>
              <a:ext cx="3573463" cy="2798763"/>
            </a:xfrm>
            <a:custGeom>
              <a:avLst/>
              <a:gdLst/>
              <a:ahLst/>
              <a:cxnLst>
                <a:cxn ang="0">
                  <a:pos x="9926" y="7625"/>
                </a:cxn>
                <a:cxn ang="0">
                  <a:pos x="6513" y="6681"/>
                </a:cxn>
                <a:cxn ang="0">
                  <a:pos x="6297" y="1058"/>
                </a:cxn>
                <a:cxn ang="0">
                  <a:pos x="1481" y="846"/>
                </a:cxn>
                <a:cxn ang="0">
                  <a:pos x="0" y="0"/>
                </a:cxn>
              </a:cxnLst>
              <a:rect l="0" t="0" r="r" b="b"/>
              <a:pathLst>
                <a:path w="9927" h="7775">
                  <a:moveTo>
                    <a:pt x="9926" y="7625"/>
                  </a:moveTo>
                  <a:cubicBezTo>
                    <a:pt x="9358" y="7461"/>
                    <a:pt x="7117" y="7774"/>
                    <a:pt x="6513" y="6681"/>
                  </a:cubicBezTo>
                  <a:cubicBezTo>
                    <a:pt x="5909" y="5588"/>
                    <a:pt x="7135" y="2028"/>
                    <a:pt x="6297" y="1058"/>
                  </a:cubicBezTo>
                  <a:cubicBezTo>
                    <a:pt x="5459" y="88"/>
                    <a:pt x="2531" y="1023"/>
                    <a:pt x="1481" y="846"/>
                  </a:cubicBezTo>
                  <a:cubicBezTo>
                    <a:pt x="431" y="669"/>
                    <a:pt x="282" y="264"/>
                    <a:pt x="0" y="0"/>
                  </a:cubicBezTo>
                </a:path>
              </a:pathLst>
            </a:custGeom>
            <a:noFill/>
            <a:ln w="381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66"/>
            <p:cNvSpPr>
              <a:spLocks noChangeShapeType="1"/>
            </p:cNvSpPr>
            <p:nvPr/>
          </p:nvSpPr>
          <p:spPr bwMode="auto">
            <a:xfrm>
              <a:off x="2971800" y="3352800"/>
              <a:ext cx="5867400" cy="1588"/>
            </a:xfrm>
            <a:prstGeom prst="line">
              <a:avLst/>
            </a:prstGeom>
            <a:noFill/>
            <a:ln w="5724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267"/>
            <p:cNvSpPr>
              <a:spLocks noChangeArrowheads="1"/>
            </p:cNvSpPr>
            <p:nvPr/>
          </p:nvSpPr>
          <p:spPr bwMode="auto">
            <a:xfrm>
              <a:off x="4876800" y="2667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68"/>
            <p:cNvSpPr>
              <a:spLocks noChangeArrowheads="1"/>
            </p:cNvSpPr>
            <p:nvPr/>
          </p:nvSpPr>
          <p:spPr bwMode="auto">
            <a:xfrm>
              <a:off x="4343400" y="2667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269"/>
            <p:cNvSpPr>
              <a:spLocks noChangeArrowheads="1"/>
            </p:cNvSpPr>
            <p:nvPr/>
          </p:nvSpPr>
          <p:spPr bwMode="auto">
            <a:xfrm>
              <a:off x="3810000" y="2667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270"/>
            <p:cNvSpPr>
              <a:spLocks noChangeArrowheads="1"/>
            </p:cNvSpPr>
            <p:nvPr/>
          </p:nvSpPr>
          <p:spPr bwMode="auto">
            <a:xfrm>
              <a:off x="3276600" y="2667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71"/>
            <p:cNvSpPr>
              <a:spLocks noChangeArrowheads="1"/>
            </p:cNvSpPr>
            <p:nvPr/>
          </p:nvSpPr>
          <p:spPr bwMode="auto">
            <a:xfrm>
              <a:off x="7315200" y="5029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272"/>
            <p:cNvSpPr>
              <a:spLocks noChangeArrowheads="1"/>
            </p:cNvSpPr>
            <p:nvPr/>
          </p:nvSpPr>
          <p:spPr bwMode="auto">
            <a:xfrm>
              <a:off x="6781800" y="5029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273"/>
            <p:cNvSpPr>
              <a:spLocks noChangeArrowheads="1"/>
            </p:cNvSpPr>
            <p:nvPr/>
          </p:nvSpPr>
          <p:spPr bwMode="auto">
            <a:xfrm>
              <a:off x="6096000" y="457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74"/>
            <p:cNvSpPr>
              <a:spLocks noChangeArrowheads="1"/>
            </p:cNvSpPr>
            <p:nvPr/>
          </p:nvSpPr>
          <p:spPr bwMode="auto">
            <a:xfrm>
              <a:off x="5334000" y="4038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275"/>
            <p:cNvSpPr>
              <a:spLocks noChangeArrowheads="1"/>
            </p:cNvSpPr>
            <p:nvPr/>
          </p:nvSpPr>
          <p:spPr bwMode="auto">
            <a:xfrm>
              <a:off x="8458200" y="5029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276"/>
            <p:cNvSpPr>
              <a:spLocks noChangeArrowheads="1"/>
            </p:cNvSpPr>
            <p:nvPr/>
          </p:nvSpPr>
          <p:spPr bwMode="auto">
            <a:xfrm>
              <a:off x="7924800" y="5029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77"/>
            <p:cNvSpPr>
              <a:spLocks noChangeShapeType="1"/>
            </p:cNvSpPr>
            <p:nvPr/>
          </p:nvSpPr>
          <p:spPr bwMode="auto">
            <a:xfrm>
              <a:off x="3962400" y="2819400"/>
              <a:ext cx="152400" cy="228600"/>
            </a:xfrm>
            <a:prstGeom prst="line">
              <a:avLst/>
            </a:prstGeom>
            <a:noFill/>
            <a:ln w="3816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" name="Group 278"/>
            <p:cNvGrpSpPr>
              <a:grpSpLocks/>
            </p:cNvGrpSpPr>
            <p:nvPr/>
          </p:nvGrpSpPr>
          <p:grpSpPr bwMode="auto">
            <a:xfrm>
              <a:off x="5640400" y="4267205"/>
              <a:ext cx="228601" cy="457201"/>
              <a:chOff x="3553" y="2688"/>
              <a:chExt cx="144" cy="288"/>
            </a:xfrm>
          </p:grpSpPr>
          <p:sp>
            <p:nvSpPr>
              <p:cNvPr id="101" name="AutoShape 279"/>
              <p:cNvSpPr>
                <a:spLocks noChangeArrowheads="1"/>
              </p:cNvSpPr>
              <p:nvPr/>
            </p:nvSpPr>
            <p:spPr bwMode="auto">
              <a:xfrm rot="5400000">
                <a:off x="3481" y="2760"/>
                <a:ext cx="288" cy="144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Freeform 280"/>
              <p:cNvSpPr>
                <a:spLocks noChangeArrowheads="1"/>
              </p:cNvSpPr>
              <p:nvPr/>
            </p:nvSpPr>
            <p:spPr bwMode="auto">
              <a:xfrm>
                <a:off x="3564" y="2757"/>
                <a:ext cx="12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9" y="0"/>
                  </a:cxn>
                  <a:cxn ang="0">
                    <a:pos x="397" y="254"/>
                  </a:cxn>
                  <a:cxn ang="0">
                    <a:pos x="132" y="254"/>
                  </a:cxn>
                  <a:cxn ang="0">
                    <a:pos x="0" y="0"/>
                  </a:cxn>
                </a:cxnLst>
                <a:rect l="0" t="0" r="r" b="b"/>
                <a:pathLst>
                  <a:path w="530" h="255">
                    <a:moveTo>
                      <a:pt x="0" y="0"/>
                    </a:moveTo>
                    <a:lnTo>
                      <a:pt x="529" y="0"/>
                    </a:lnTo>
                    <a:lnTo>
                      <a:pt x="397" y="254"/>
                    </a:lnTo>
                    <a:lnTo>
                      <a:pt x="132" y="2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Freeform 281"/>
              <p:cNvSpPr>
                <a:spLocks noChangeArrowheads="1"/>
              </p:cNvSpPr>
              <p:nvPr/>
            </p:nvSpPr>
            <p:spPr bwMode="auto">
              <a:xfrm>
                <a:off x="3564" y="2884"/>
                <a:ext cx="120" cy="35"/>
              </a:xfrm>
              <a:custGeom>
                <a:avLst/>
                <a:gdLst/>
                <a:ahLst/>
                <a:cxnLst>
                  <a:cxn ang="0">
                    <a:pos x="529" y="153"/>
                  </a:cxn>
                  <a:cxn ang="0">
                    <a:pos x="0" y="153"/>
                  </a:cxn>
                  <a:cxn ang="0">
                    <a:pos x="132" y="0"/>
                  </a:cxn>
                  <a:cxn ang="0">
                    <a:pos x="397" y="0"/>
                  </a:cxn>
                  <a:cxn ang="0">
                    <a:pos x="529" y="153"/>
                  </a:cxn>
                </a:cxnLst>
                <a:rect l="0" t="0" r="r" b="b"/>
                <a:pathLst>
                  <a:path w="530" h="154">
                    <a:moveTo>
                      <a:pt x="529" y="153"/>
                    </a:moveTo>
                    <a:lnTo>
                      <a:pt x="0" y="153"/>
                    </a:lnTo>
                    <a:lnTo>
                      <a:pt x="132" y="0"/>
                    </a:lnTo>
                    <a:lnTo>
                      <a:pt x="397" y="0"/>
                    </a:lnTo>
                    <a:lnTo>
                      <a:pt x="529" y="153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Freeform 282"/>
              <p:cNvSpPr>
                <a:spLocks noChangeArrowheads="1"/>
              </p:cNvSpPr>
              <p:nvPr/>
            </p:nvSpPr>
            <p:spPr bwMode="auto">
              <a:xfrm>
                <a:off x="3660" y="2792"/>
                <a:ext cx="24" cy="11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508"/>
                  </a:cxn>
                  <a:cxn ang="0">
                    <a:pos x="0" y="381"/>
                  </a:cxn>
                  <a:cxn ang="0">
                    <a:pos x="0" y="127"/>
                  </a:cxn>
                  <a:cxn ang="0">
                    <a:pos x="106" y="0"/>
                  </a:cxn>
                </a:cxnLst>
                <a:rect l="0" t="0" r="r" b="b"/>
                <a:pathLst>
                  <a:path w="107" h="509">
                    <a:moveTo>
                      <a:pt x="106" y="0"/>
                    </a:moveTo>
                    <a:lnTo>
                      <a:pt x="106" y="508"/>
                    </a:lnTo>
                    <a:lnTo>
                      <a:pt x="0" y="381"/>
                    </a:lnTo>
                    <a:lnTo>
                      <a:pt x="0" y="127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Freeform 283"/>
              <p:cNvSpPr>
                <a:spLocks noChangeArrowheads="1"/>
              </p:cNvSpPr>
              <p:nvPr/>
            </p:nvSpPr>
            <p:spPr bwMode="auto">
              <a:xfrm>
                <a:off x="3564" y="2792"/>
                <a:ext cx="24" cy="115"/>
              </a:xfrm>
              <a:custGeom>
                <a:avLst/>
                <a:gdLst/>
                <a:ahLst/>
                <a:cxnLst>
                  <a:cxn ang="0">
                    <a:pos x="0" y="508"/>
                  </a:cxn>
                  <a:cxn ang="0">
                    <a:pos x="0" y="0"/>
                  </a:cxn>
                  <a:cxn ang="0">
                    <a:pos x="106" y="127"/>
                  </a:cxn>
                  <a:cxn ang="0">
                    <a:pos x="106" y="381"/>
                  </a:cxn>
                  <a:cxn ang="0">
                    <a:pos x="0" y="508"/>
                  </a:cxn>
                </a:cxnLst>
                <a:rect l="0" t="0" r="r" b="b"/>
                <a:pathLst>
                  <a:path w="107" h="509">
                    <a:moveTo>
                      <a:pt x="0" y="508"/>
                    </a:moveTo>
                    <a:lnTo>
                      <a:pt x="0" y="0"/>
                    </a:lnTo>
                    <a:lnTo>
                      <a:pt x="106" y="127"/>
                    </a:lnTo>
                    <a:lnTo>
                      <a:pt x="106" y="381"/>
                    </a:lnTo>
                    <a:lnTo>
                      <a:pt x="0" y="508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284"/>
              <p:cNvSpPr>
                <a:spLocks noChangeArrowheads="1"/>
              </p:cNvSpPr>
              <p:nvPr/>
            </p:nvSpPr>
            <p:spPr bwMode="auto">
              <a:xfrm rot="5400000">
                <a:off x="3583" y="2694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285"/>
              <p:cNvSpPr>
                <a:spLocks noChangeArrowheads="1"/>
              </p:cNvSpPr>
              <p:nvPr/>
            </p:nvSpPr>
            <p:spPr bwMode="auto">
              <a:xfrm rot="5400000">
                <a:off x="3655" y="2694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8" name="Group 286"/>
              <p:cNvGrpSpPr>
                <a:grpSpLocks/>
              </p:cNvGrpSpPr>
              <p:nvPr/>
            </p:nvGrpSpPr>
            <p:grpSpPr bwMode="auto">
              <a:xfrm>
                <a:off x="3617" y="2704"/>
                <a:ext cx="15" cy="17"/>
                <a:chOff x="3617" y="2704"/>
                <a:chExt cx="15" cy="17"/>
              </a:xfrm>
            </p:grpSpPr>
            <p:sp>
              <p:nvSpPr>
                <p:cNvPr id="109" name="Oval 287"/>
                <p:cNvSpPr>
                  <a:spLocks noChangeArrowheads="1"/>
                </p:cNvSpPr>
                <p:nvPr/>
              </p:nvSpPr>
              <p:spPr bwMode="auto">
                <a:xfrm rot="5400000">
                  <a:off x="3619" y="2708"/>
                  <a:ext cx="11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0" name="Group 288"/>
                <p:cNvGrpSpPr>
                  <a:grpSpLocks/>
                </p:cNvGrpSpPr>
                <p:nvPr/>
              </p:nvGrpSpPr>
              <p:grpSpPr bwMode="auto">
                <a:xfrm>
                  <a:off x="3617" y="2704"/>
                  <a:ext cx="15" cy="17"/>
                  <a:chOff x="3617" y="2704"/>
                  <a:chExt cx="15" cy="17"/>
                </a:xfrm>
              </p:grpSpPr>
              <p:sp>
                <p:nvSpPr>
                  <p:cNvPr id="111" name="AutoShape 28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625" y="2708"/>
                    <a:ext cx="5" cy="5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AutoShape 29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620" y="2714"/>
                    <a:ext cx="5" cy="4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291"/>
                  <p:cNvSpPr>
                    <a:spLocks noChangeArrowheads="1"/>
                  </p:cNvSpPr>
                  <p:nvPr/>
                </p:nvSpPr>
                <p:spPr bwMode="auto">
                  <a:xfrm>
                    <a:off x="3617" y="2704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63" y="36"/>
                      </a:cxn>
                      <a:cxn ang="0">
                        <a:pos x="31" y="72"/>
                      </a:cxn>
                      <a:cxn ang="0">
                        <a:pos x="0" y="36"/>
                      </a:cxn>
                      <a:cxn ang="0">
                        <a:pos x="31" y="0"/>
                      </a:cxn>
                      <a:cxn ang="0">
                        <a:pos x="63" y="36"/>
                      </a:cxn>
                      <a:cxn ang="0">
                        <a:pos x="50" y="36"/>
                      </a:cxn>
                      <a:cxn ang="0">
                        <a:pos x="31" y="56"/>
                      </a:cxn>
                      <a:cxn ang="0">
                        <a:pos x="13" y="36"/>
                      </a:cxn>
                      <a:cxn ang="0">
                        <a:pos x="31" y="15"/>
                      </a:cxn>
                      <a:cxn ang="0">
                        <a:pos x="50" y="36"/>
                      </a:cxn>
                    </a:cxnLst>
                    <a:rect l="0" t="0" r="r" b="b"/>
                    <a:pathLst>
                      <a:path w="64" h="73">
                        <a:moveTo>
                          <a:pt x="63" y="36"/>
                        </a:moveTo>
                        <a:cubicBezTo>
                          <a:pt x="63" y="56"/>
                          <a:pt x="49" y="72"/>
                          <a:pt x="31" y="72"/>
                        </a:cubicBezTo>
                        <a:cubicBezTo>
                          <a:pt x="13" y="72"/>
                          <a:pt x="0" y="56"/>
                          <a:pt x="0" y="36"/>
                        </a:cubicBezTo>
                        <a:cubicBezTo>
                          <a:pt x="0" y="16"/>
                          <a:pt x="14" y="0"/>
                          <a:pt x="31" y="0"/>
                        </a:cubicBezTo>
                        <a:cubicBezTo>
                          <a:pt x="48" y="0"/>
                          <a:pt x="63" y="15"/>
                          <a:pt x="63" y="36"/>
                        </a:cubicBezTo>
                        <a:close/>
                        <a:moveTo>
                          <a:pt x="50" y="36"/>
                        </a:moveTo>
                        <a:cubicBezTo>
                          <a:pt x="50" y="48"/>
                          <a:pt x="42" y="56"/>
                          <a:pt x="31" y="56"/>
                        </a:cubicBezTo>
                        <a:cubicBezTo>
                          <a:pt x="20" y="56"/>
                          <a:pt x="13" y="48"/>
                          <a:pt x="13" y="36"/>
                        </a:cubicBezTo>
                        <a:cubicBezTo>
                          <a:pt x="13" y="24"/>
                          <a:pt x="21" y="15"/>
                          <a:pt x="31" y="15"/>
                        </a:cubicBezTo>
                        <a:cubicBezTo>
                          <a:pt x="41" y="15"/>
                          <a:pt x="50" y="24"/>
                          <a:pt x="50" y="3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0" name="Group 292"/>
            <p:cNvGrpSpPr>
              <a:grpSpLocks/>
            </p:cNvGrpSpPr>
            <p:nvPr/>
          </p:nvGrpSpPr>
          <p:grpSpPr bwMode="auto">
            <a:xfrm>
              <a:off x="4114804" y="3048007"/>
              <a:ext cx="457201" cy="228601"/>
              <a:chOff x="2592" y="1920"/>
              <a:chExt cx="288" cy="144"/>
            </a:xfrm>
          </p:grpSpPr>
          <p:sp>
            <p:nvSpPr>
              <p:cNvPr id="88" name="AutoShape 293"/>
              <p:cNvSpPr>
                <a:spLocks noChangeArrowheads="1"/>
              </p:cNvSpPr>
              <p:nvPr/>
            </p:nvSpPr>
            <p:spPr bwMode="auto">
              <a:xfrm>
                <a:off x="2592" y="1920"/>
                <a:ext cx="288" cy="144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Freeform 294"/>
              <p:cNvSpPr>
                <a:spLocks noChangeArrowheads="1"/>
              </p:cNvSpPr>
              <p:nvPr/>
            </p:nvSpPr>
            <p:spPr bwMode="auto">
              <a:xfrm>
                <a:off x="2661" y="1932"/>
                <a:ext cx="58" cy="120"/>
              </a:xfrm>
              <a:custGeom>
                <a:avLst/>
                <a:gdLst/>
                <a:ahLst/>
                <a:cxnLst>
                  <a:cxn ang="0">
                    <a:pos x="0" y="529"/>
                  </a:cxn>
                  <a:cxn ang="0">
                    <a:pos x="0" y="0"/>
                  </a:cxn>
                  <a:cxn ang="0">
                    <a:pos x="254" y="132"/>
                  </a:cxn>
                  <a:cxn ang="0">
                    <a:pos x="254" y="397"/>
                  </a:cxn>
                  <a:cxn ang="0">
                    <a:pos x="0" y="529"/>
                  </a:cxn>
                </a:cxnLst>
                <a:rect l="0" t="0" r="r" b="b"/>
                <a:pathLst>
                  <a:path w="255" h="530">
                    <a:moveTo>
                      <a:pt x="0" y="529"/>
                    </a:moveTo>
                    <a:lnTo>
                      <a:pt x="0" y="0"/>
                    </a:lnTo>
                    <a:lnTo>
                      <a:pt x="254" y="132"/>
                    </a:lnTo>
                    <a:lnTo>
                      <a:pt x="254" y="397"/>
                    </a:lnTo>
                    <a:lnTo>
                      <a:pt x="0" y="529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295"/>
              <p:cNvSpPr>
                <a:spLocks noChangeArrowheads="1"/>
              </p:cNvSpPr>
              <p:nvPr/>
            </p:nvSpPr>
            <p:spPr bwMode="auto">
              <a:xfrm>
                <a:off x="2788" y="1932"/>
                <a:ext cx="35" cy="120"/>
              </a:xfrm>
              <a:custGeom>
                <a:avLst/>
                <a:gdLst/>
                <a:ahLst/>
                <a:cxnLst>
                  <a:cxn ang="0">
                    <a:pos x="153" y="0"/>
                  </a:cxn>
                  <a:cxn ang="0">
                    <a:pos x="153" y="529"/>
                  </a:cxn>
                  <a:cxn ang="0">
                    <a:pos x="0" y="397"/>
                  </a:cxn>
                  <a:cxn ang="0">
                    <a:pos x="0" y="132"/>
                  </a:cxn>
                  <a:cxn ang="0">
                    <a:pos x="153" y="0"/>
                  </a:cxn>
                </a:cxnLst>
                <a:rect l="0" t="0" r="r" b="b"/>
                <a:pathLst>
                  <a:path w="154" h="530">
                    <a:moveTo>
                      <a:pt x="153" y="0"/>
                    </a:moveTo>
                    <a:lnTo>
                      <a:pt x="153" y="529"/>
                    </a:lnTo>
                    <a:lnTo>
                      <a:pt x="0" y="397"/>
                    </a:lnTo>
                    <a:lnTo>
                      <a:pt x="0" y="132"/>
                    </a:lnTo>
                    <a:lnTo>
                      <a:pt x="153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Freeform 296"/>
              <p:cNvSpPr>
                <a:spLocks noChangeArrowheads="1"/>
              </p:cNvSpPr>
              <p:nvPr/>
            </p:nvSpPr>
            <p:spPr bwMode="auto">
              <a:xfrm>
                <a:off x="2696" y="1932"/>
                <a:ext cx="115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8" y="0"/>
                  </a:cxn>
                  <a:cxn ang="0">
                    <a:pos x="381" y="106"/>
                  </a:cxn>
                  <a:cxn ang="0">
                    <a:pos x="127" y="106"/>
                  </a:cxn>
                  <a:cxn ang="0">
                    <a:pos x="0" y="0"/>
                  </a:cxn>
                </a:cxnLst>
                <a:rect l="0" t="0" r="r" b="b"/>
                <a:pathLst>
                  <a:path w="509" h="107">
                    <a:moveTo>
                      <a:pt x="0" y="0"/>
                    </a:moveTo>
                    <a:lnTo>
                      <a:pt x="508" y="0"/>
                    </a:lnTo>
                    <a:lnTo>
                      <a:pt x="381" y="106"/>
                    </a:lnTo>
                    <a:lnTo>
                      <a:pt x="127" y="10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Freeform 297"/>
              <p:cNvSpPr>
                <a:spLocks noChangeArrowheads="1"/>
              </p:cNvSpPr>
              <p:nvPr/>
            </p:nvSpPr>
            <p:spPr bwMode="auto">
              <a:xfrm>
                <a:off x="2696" y="2028"/>
                <a:ext cx="115" cy="24"/>
              </a:xfrm>
              <a:custGeom>
                <a:avLst/>
                <a:gdLst/>
                <a:ahLst/>
                <a:cxnLst>
                  <a:cxn ang="0">
                    <a:pos x="508" y="106"/>
                  </a:cxn>
                  <a:cxn ang="0">
                    <a:pos x="0" y="106"/>
                  </a:cxn>
                  <a:cxn ang="0">
                    <a:pos x="127" y="0"/>
                  </a:cxn>
                  <a:cxn ang="0">
                    <a:pos x="381" y="0"/>
                  </a:cxn>
                  <a:cxn ang="0">
                    <a:pos x="508" y="106"/>
                  </a:cxn>
                </a:cxnLst>
                <a:rect l="0" t="0" r="r" b="b"/>
                <a:pathLst>
                  <a:path w="509" h="107">
                    <a:moveTo>
                      <a:pt x="508" y="106"/>
                    </a:moveTo>
                    <a:lnTo>
                      <a:pt x="0" y="106"/>
                    </a:lnTo>
                    <a:lnTo>
                      <a:pt x="127" y="0"/>
                    </a:lnTo>
                    <a:lnTo>
                      <a:pt x="381" y="0"/>
                    </a:lnTo>
                    <a:lnTo>
                      <a:pt x="508" y="106"/>
                    </a:lnTo>
                  </a:path>
                </a:pathLst>
              </a:cu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298"/>
              <p:cNvSpPr>
                <a:spLocks noChangeArrowheads="1"/>
              </p:cNvSpPr>
              <p:nvPr/>
            </p:nvSpPr>
            <p:spPr bwMode="auto">
              <a:xfrm>
                <a:off x="2604" y="2016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299"/>
              <p:cNvSpPr>
                <a:spLocks noChangeArrowheads="1"/>
              </p:cNvSpPr>
              <p:nvPr/>
            </p:nvSpPr>
            <p:spPr bwMode="auto">
              <a:xfrm>
                <a:off x="2604" y="1944"/>
                <a:ext cx="12" cy="2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5" name="Group 300"/>
              <p:cNvGrpSpPr>
                <a:grpSpLocks/>
              </p:cNvGrpSpPr>
              <p:nvPr/>
            </p:nvGrpSpPr>
            <p:grpSpPr bwMode="auto">
              <a:xfrm>
                <a:off x="2609" y="1985"/>
                <a:ext cx="17" cy="15"/>
                <a:chOff x="2609" y="1985"/>
                <a:chExt cx="17" cy="15"/>
              </a:xfrm>
            </p:grpSpPr>
            <p:sp>
              <p:nvSpPr>
                <p:cNvPr id="96" name="Oval 301"/>
                <p:cNvSpPr>
                  <a:spLocks noChangeArrowheads="1"/>
                </p:cNvSpPr>
                <p:nvPr/>
              </p:nvSpPr>
              <p:spPr bwMode="auto">
                <a:xfrm>
                  <a:off x="2611" y="1987"/>
                  <a:ext cx="11" cy="1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7" name="Group 302"/>
                <p:cNvGrpSpPr>
                  <a:grpSpLocks/>
                </p:cNvGrpSpPr>
                <p:nvPr/>
              </p:nvGrpSpPr>
              <p:grpSpPr bwMode="auto">
                <a:xfrm>
                  <a:off x="2609" y="1985"/>
                  <a:ext cx="17" cy="15"/>
                  <a:chOff x="2609" y="1985"/>
                  <a:chExt cx="17" cy="15"/>
                </a:xfrm>
              </p:grpSpPr>
              <p:sp>
                <p:nvSpPr>
                  <p:cNvPr id="98" name="AutoShape 303"/>
                  <p:cNvSpPr>
                    <a:spLocks noChangeArrowheads="1"/>
                  </p:cNvSpPr>
                  <p:nvPr/>
                </p:nvSpPr>
                <p:spPr bwMode="auto">
                  <a:xfrm>
                    <a:off x="2612" y="1988"/>
                    <a:ext cx="5" cy="5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AutoShape 304"/>
                  <p:cNvSpPr>
                    <a:spLocks noChangeArrowheads="1"/>
                  </p:cNvSpPr>
                  <p:nvPr/>
                </p:nvSpPr>
                <p:spPr bwMode="auto">
                  <a:xfrm>
                    <a:off x="2617" y="1992"/>
                    <a:ext cx="5" cy="4"/>
                  </a:xfrm>
                  <a:prstGeom prst="roundRect">
                    <a:avLst>
                      <a:gd name="adj" fmla="val 25000"/>
                    </a:avLst>
                  </a:pr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305"/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1985"/>
                    <a:ext cx="17" cy="15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72" y="32"/>
                      </a:cxn>
                      <a:cxn ang="0">
                        <a:pos x="36" y="63"/>
                      </a:cxn>
                      <a:cxn ang="0">
                        <a:pos x="0" y="32"/>
                      </a:cxn>
                      <a:cxn ang="0">
                        <a:pos x="36" y="0"/>
                      </a:cxn>
                      <a:cxn ang="0">
                        <a:pos x="36" y="13"/>
                      </a:cxn>
                      <a:cxn ang="0">
                        <a:pos x="56" y="32"/>
                      </a:cxn>
                      <a:cxn ang="0">
                        <a:pos x="36" y="50"/>
                      </a:cxn>
                      <a:cxn ang="0">
                        <a:pos x="15" y="32"/>
                      </a:cxn>
                      <a:cxn ang="0">
                        <a:pos x="36" y="13"/>
                      </a:cxn>
                    </a:cxnLst>
                    <a:rect l="0" t="0" r="r" b="b"/>
                    <a:pathLst>
                      <a:path w="73" h="64">
                        <a:moveTo>
                          <a:pt x="36" y="0"/>
                        </a:moveTo>
                        <a:cubicBezTo>
                          <a:pt x="56" y="0"/>
                          <a:pt x="72" y="14"/>
                          <a:pt x="72" y="32"/>
                        </a:cubicBezTo>
                        <a:cubicBezTo>
                          <a:pt x="72" y="50"/>
                          <a:pt x="56" y="63"/>
                          <a:pt x="36" y="63"/>
                        </a:cubicBezTo>
                        <a:cubicBezTo>
                          <a:pt x="16" y="63"/>
                          <a:pt x="0" y="49"/>
                          <a:pt x="0" y="32"/>
                        </a:cubicBezTo>
                        <a:cubicBezTo>
                          <a:pt x="0" y="15"/>
                          <a:pt x="15" y="0"/>
                          <a:pt x="36" y="0"/>
                        </a:cubicBezTo>
                        <a:close/>
                        <a:moveTo>
                          <a:pt x="36" y="13"/>
                        </a:moveTo>
                        <a:cubicBezTo>
                          <a:pt x="48" y="13"/>
                          <a:pt x="56" y="21"/>
                          <a:pt x="56" y="32"/>
                        </a:cubicBezTo>
                        <a:cubicBezTo>
                          <a:pt x="56" y="43"/>
                          <a:pt x="48" y="50"/>
                          <a:pt x="36" y="50"/>
                        </a:cubicBezTo>
                        <a:cubicBezTo>
                          <a:pt x="24" y="50"/>
                          <a:pt x="15" y="42"/>
                          <a:pt x="15" y="32"/>
                        </a:cubicBezTo>
                        <a:cubicBezTo>
                          <a:pt x="15" y="22"/>
                          <a:pt x="24" y="13"/>
                          <a:pt x="36" y="1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1" name="Line 306"/>
            <p:cNvSpPr>
              <a:spLocks noChangeShapeType="1"/>
            </p:cNvSpPr>
            <p:nvPr/>
          </p:nvSpPr>
          <p:spPr bwMode="auto">
            <a:xfrm>
              <a:off x="6858000" y="5105400"/>
              <a:ext cx="457200" cy="457200"/>
            </a:xfrm>
            <a:prstGeom prst="line">
              <a:avLst/>
            </a:prstGeom>
            <a:noFill/>
            <a:ln w="3816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07"/>
            <p:cNvSpPr>
              <a:spLocks noChangeShapeType="1"/>
            </p:cNvSpPr>
            <p:nvPr/>
          </p:nvSpPr>
          <p:spPr bwMode="auto">
            <a:xfrm>
              <a:off x="5791200" y="4495800"/>
              <a:ext cx="381000" cy="152400"/>
            </a:xfrm>
            <a:prstGeom prst="line">
              <a:avLst/>
            </a:prstGeom>
            <a:noFill/>
            <a:ln w="38160">
              <a:solidFill>
                <a:srgbClr val="0000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" name="Group 308"/>
            <p:cNvGrpSpPr>
              <a:grpSpLocks/>
            </p:cNvGrpSpPr>
            <p:nvPr/>
          </p:nvGrpSpPr>
          <p:grpSpPr bwMode="auto">
            <a:xfrm>
              <a:off x="7239003" y="4800604"/>
              <a:ext cx="1274763" cy="581026"/>
              <a:chOff x="4560" y="3024"/>
              <a:chExt cx="803" cy="366"/>
            </a:xfrm>
          </p:grpSpPr>
          <p:sp>
            <p:nvSpPr>
              <p:cNvPr id="86" name="AutoShape 309"/>
              <p:cNvSpPr>
                <a:spLocks noChangeArrowheads="1"/>
              </p:cNvSpPr>
              <p:nvPr/>
            </p:nvSpPr>
            <p:spPr bwMode="auto">
              <a:xfrm>
                <a:off x="4560" y="3024"/>
                <a:ext cx="803" cy="366"/>
              </a:xfrm>
              <a:prstGeom prst="roundRect">
                <a:avLst>
                  <a:gd name="adj" fmla="val 273"/>
                </a:avLst>
              </a:pr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  <a:effectLst>
                <a:outerShdw dist="107933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AutoShape 310"/>
              <p:cNvSpPr>
                <a:spLocks noChangeArrowheads="1"/>
              </p:cNvSpPr>
              <p:nvPr/>
            </p:nvSpPr>
            <p:spPr bwMode="auto">
              <a:xfrm>
                <a:off x="4560" y="3024"/>
                <a:ext cx="734" cy="311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800" b="0" dirty="0">
                    <a:latin typeface="Tahoma" charset="0"/>
                  </a:rPr>
                  <a:t>Turn right!</a:t>
                </a:r>
              </a:p>
              <a:p>
                <a:pPr algn="l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800" b="0" dirty="0">
                    <a:latin typeface="Tahoma" charset="0"/>
                  </a:rPr>
                  <a:t>50m to go…</a:t>
                </a:r>
              </a:p>
            </p:txBody>
          </p:sp>
        </p:grpSp>
        <p:grpSp>
          <p:nvGrpSpPr>
            <p:cNvPr id="74" name="Group 311"/>
            <p:cNvGrpSpPr>
              <a:grpSpLocks/>
            </p:cNvGrpSpPr>
            <p:nvPr/>
          </p:nvGrpSpPr>
          <p:grpSpPr bwMode="auto">
            <a:xfrm>
              <a:off x="4114806" y="2514604"/>
              <a:ext cx="660401" cy="336551"/>
              <a:chOff x="2592" y="1584"/>
              <a:chExt cx="416" cy="212"/>
            </a:xfrm>
          </p:grpSpPr>
          <p:sp>
            <p:nvSpPr>
              <p:cNvPr id="84" name="AutoShape 312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407" cy="212"/>
              </a:xfrm>
              <a:prstGeom prst="roundRect">
                <a:avLst>
                  <a:gd name="adj" fmla="val 468"/>
                </a:avLst>
              </a:pr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  <a:effectLst>
                <a:outerShdw dist="107933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AutoShape 313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416" cy="199"/>
              </a:xfrm>
              <a:prstGeom prst="roundRect">
                <a:avLst>
                  <a:gd name="adj" fmla="val 46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800" b="0" dirty="0">
                    <a:latin typeface="Tahoma" charset="0"/>
                  </a:rPr>
                  <a:t>Park!</a:t>
                </a:r>
              </a:p>
            </p:txBody>
          </p:sp>
        </p:grpSp>
        <p:grpSp>
          <p:nvGrpSpPr>
            <p:cNvPr id="75" name="Group 314"/>
            <p:cNvGrpSpPr>
              <a:grpSpLocks/>
            </p:cNvGrpSpPr>
            <p:nvPr/>
          </p:nvGrpSpPr>
          <p:grpSpPr bwMode="auto">
            <a:xfrm>
              <a:off x="6096002" y="3810003"/>
              <a:ext cx="1274763" cy="581026"/>
              <a:chOff x="3840" y="2400"/>
              <a:chExt cx="803" cy="366"/>
            </a:xfrm>
          </p:grpSpPr>
          <p:sp>
            <p:nvSpPr>
              <p:cNvPr id="82" name="AutoShape 315"/>
              <p:cNvSpPr>
                <a:spLocks noChangeArrowheads="1"/>
              </p:cNvSpPr>
              <p:nvPr/>
            </p:nvSpPr>
            <p:spPr bwMode="auto">
              <a:xfrm>
                <a:off x="3840" y="2400"/>
                <a:ext cx="803" cy="366"/>
              </a:xfrm>
              <a:prstGeom prst="roundRect">
                <a:avLst>
                  <a:gd name="adj" fmla="val 273"/>
                </a:avLst>
              </a:prstGeom>
              <a:solidFill>
                <a:srgbClr val="00CC99"/>
              </a:solidFill>
              <a:ln w="9525">
                <a:noFill/>
                <a:round/>
                <a:headEnd/>
                <a:tailEnd/>
              </a:ln>
              <a:effectLst>
                <a:outerShdw dist="107933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AutoShape 316"/>
              <p:cNvSpPr>
                <a:spLocks noChangeArrowheads="1"/>
              </p:cNvSpPr>
              <p:nvPr/>
            </p:nvSpPr>
            <p:spPr bwMode="auto">
              <a:xfrm>
                <a:off x="3840" y="2400"/>
                <a:ext cx="734" cy="311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l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800" b="0" dirty="0">
                    <a:latin typeface="Tahoma" charset="0"/>
                  </a:rPr>
                  <a:t>Turn left!</a:t>
                </a:r>
              </a:p>
              <a:p>
                <a:pPr algn="l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800" b="0" dirty="0">
                    <a:latin typeface="Tahoma" charset="0"/>
                  </a:rPr>
                  <a:t>30m to go…</a:t>
                </a:r>
              </a:p>
            </p:txBody>
          </p:sp>
        </p:grpSp>
        <p:sp>
          <p:nvSpPr>
            <p:cNvPr id="76" name="Oval 317"/>
            <p:cNvSpPr>
              <a:spLocks noChangeArrowheads="1"/>
            </p:cNvSpPr>
            <p:nvPr/>
          </p:nvSpPr>
          <p:spPr bwMode="auto">
            <a:xfrm>
              <a:off x="1985963" y="483076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318"/>
            <p:cNvSpPr>
              <a:spLocks noChangeArrowheads="1"/>
            </p:cNvSpPr>
            <p:nvPr/>
          </p:nvSpPr>
          <p:spPr bwMode="auto">
            <a:xfrm>
              <a:off x="1987550" y="42910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319"/>
            <p:cNvSpPr>
              <a:spLocks noChangeArrowheads="1"/>
            </p:cNvSpPr>
            <p:nvPr/>
          </p:nvSpPr>
          <p:spPr bwMode="auto">
            <a:xfrm>
              <a:off x="6738938" y="2670175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320"/>
            <p:cNvSpPr>
              <a:spLocks noChangeArrowheads="1"/>
            </p:cNvSpPr>
            <p:nvPr/>
          </p:nvSpPr>
          <p:spPr bwMode="auto">
            <a:xfrm>
              <a:off x="7280275" y="2670175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321"/>
            <p:cNvSpPr>
              <a:spLocks noChangeArrowheads="1"/>
            </p:cNvSpPr>
            <p:nvPr/>
          </p:nvSpPr>
          <p:spPr bwMode="auto">
            <a:xfrm>
              <a:off x="7820025" y="2670175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322"/>
            <p:cNvSpPr>
              <a:spLocks noChangeArrowheads="1"/>
            </p:cNvSpPr>
            <p:nvPr/>
          </p:nvSpPr>
          <p:spPr bwMode="auto">
            <a:xfrm>
              <a:off x="8359775" y="2670175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" name="TextBox 654"/>
          <p:cNvSpPr txBox="1"/>
          <p:nvPr/>
        </p:nvSpPr>
        <p:spPr>
          <a:xfrm>
            <a:off x="5796499" y="6253483"/>
            <a:ext cx="2986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[Matthias Grossglauser, EPFL &amp; Nokia Research]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Health Monitoring (Bridge)</a:t>
            </a:r>
            <a:endParaRPr lang="en-US" dirty="0"/>
          </a:p>
        </p:txBody>
      </p:sp>
      <p:pic>
        <p:nvPicPr>
          <p:cNvPr id="4608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1716" y="5010615"/>
            <a:ext cx="5012284" cy="184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0" y="927641"/>
            <a:ext cx="66675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0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461" y="961792"/>
            <a:ext cx="4272549" cy="266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220" y="3641407"/>
            <a:ext cx="2929053" cy="21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0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9258" y="4088236"/>
            <a:ext cx="2076102" cy="276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341542" y="3984702"/>
            <a:ext cx="3942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Detect structural defects, measuring </a:t>
            </a:r>
            <a:br>
              <a:rPr lang="en-US" sz="1800" dirty="0" smtClean="0"/>
            </a:br>
            <a:r>
              <a:rPr lang="en-US" sz="1800" dirty="0" smtClean="0"/>
              <a:t>temperature, humidity, vibration, etc.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2859" y="5832087"/>
            <a:ext cx="169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Swiss Made [EMPA]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rtual_fence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367" y="1054210"/>
            <a:ext cx="4010107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Fence (CSIRO Australia)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2"/>
            <a:ext cx="4027487" cy="565339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Download the fence to the cows. Today stay here, tomorrow go somewhere else.</a:t>
            </a:r>
            <a:endParaRPr lang="en-US" dirty="0"/>
          </a:p>
          <a:p>
            <a:r>
              <a:rPr lang="en-US" dirty="0" smtClean="0"/>
              <a:t>When a cow strays towards the co-ordinates, software running on the collar triggers a stimulus chosen to scare the cow away, a sound followed by an electric shock; this is the “virtual” fence. The software also "herds" the cows when the position of the virtual fence is moved.</a:t>
            </a:r>
          </a:p>
          <a:p>
            <a:r>
              <a:rPr lang="en-US" dirty="0" smtClean="0"/>
              <a:t>If you just want to make sure that cows stay together, GPS is not really needed…</a:t>
            </a:r>
            <a:endParaRPr lang="en-US" dirty="0"/>
          </a:p>
        </p:txBody>
      </p:sp>
      <p:pic>
        <p:nvPicPr>
          <p:cNvPr id="4536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283" y="1065434"/>
            <a:ext cx="3997901" cy="305334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AutoShape 187"/>
          <p:cNvSpPr>
            <a:spLocks noChangeArrowheads="1"/>
          </p:cNvSpPr>
          <p:nvPr/>
        </p:nvSpPr>
        <p:spPr bwMode="auto">
          <a:xfrm>
            <a:off x="4420926" y="4482105"/>
            <a:ext cx="3665550" cy="1449567"/>
          </a:xfrm>
          <a:prstGeom prst="cloudCallout">
            <a:avLst>
              <a:gd name="adj1" fmla="val 31673"/>
              <a:gd name="adj2" fmla="val -68846"/>
            </a:avLst>
          </a:prstGeom>
          <a:solidFill>
            <a:schemeClr val="accent1"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81000" indent="-381000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Cows learn and need not to be shocked later… Moo</a:t>
            </a:r>
            <a:r>
              <a:rPr lang="en-US" sz="1800" dirty="0" smtClean="0"/>
              <a:t>!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</a:t>
            </a:r>
            <a:r>
              <a:rPr lang="pl-PL" dirty="0" smtClean="0"/>
              <a:t>conomic </a:t>
            </a:r>
            <a:r>
              <a:rPr lang="en-US" dirty="0" smtClean="0"/>
              <a:t>Forecast</a:t>
            </a:r>
            <a:endParaRPr lang="en-US" dirty="0"/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465138" y="805316"/>
            <a:ext cx="4895850" cy="60324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algn="l">
              <a:buFontTx/>
              <a:buChar char="•"/>
            </a:pPr>
            <a:endParaRPr lang="en-US" sz="1800" dirty="0" smtClean="0">
              <a:latin typeface="+mn-lt"/>
            </a:endParaRPr>
          </a:p>
          <a:p>
            <a:pPr marL="177800" indent="-177800" algn="l">
              <a:buFontTx/>
              <a:buChar char="•"/>
            </a:pPr>
            <a:r>
              <a:rPr lang="en-US" sz="1800" dirty="0" smtClean="0">
                <a:latin typeface="+mn-lt"/>
              </a:rPr>
              <a:t>Industrial </a:t>
            </a:r>
            <a:r>
              <a:rPr lang="en-US" sz="1800" dirty="0">
                <a:latin typeface="+mn-lt"/>
              </a:rPr>
              <a:t>Monitoring </a:t>
            </a:r>
            <a:r>
              <a:rPr lang="en-US" sz="1600" dirty="0">
                <a:latin typeface="+mn-lt"/>
              </a:rPr>
              <a:t>(35% – 45%)</a:t>
            </a:r>
          </a:p>
          <a:p>
            <a:pPr marL="712788" lvl="1" indent="-255588" algn="l">
              <a:buFontTx/>
              <a:buChar char="•"/>
            </a:pPr>
            <a:r>
              <a:rPr lang="en-US" sz="1600" dirty="0">
                <a:latin typeface="+mn-lt"/>
              </a:rPr>
              <a:t>Monitor and control production chain</a:t>
            </a:r>
          </a:p>
          <a:p>
            <a:pPr marL="712788" lvl="1" indent="-255588" algn="l">
              <a:buFontTx/>
              <a:buChar char="•"/>
            </a:pPr>
            <a:r>
              <a:rPr lang="en-US" sz="1600" dirty="0">
                <a:latin typeface="+mn-lt"/>
              </a:rPr>
              <a:t>Storage management</a:t>
            </a:r>
          </a:p>
          <a:p>
            <a:pPr marL="712788" lvl="1" indent="-255588" algn="l">
              <a:buFontTx/>
              <a:buChar char="•"/>
            </a:pPr>
            <a:r>
              <a:rPr lang="en-US" sz="1600" dirty="0">
                <a:latin typeface="+mn-lt"/>
              </a:rPr>
              <a:t>Monitor and control distribution</a:t>
            </a:r>
          </a:p>
          <a:p>
            <a:pPr marL="712788" lvl="1" indent="-255588" algn="l">
              <a:buFontTx/>
              <a:buChar char="•"/>
            </a:pPr>
            <a:endParaRPr lang="en-US" sz="1600" dirty="0">
              <a:latin typeface="+mn-lt"/>
            </a:endParaRPr>
          </a:p>
          <a:p>
            <a:pPr marL="177800" indent="-177800" algn="l">
              <a:buFontTx/>
              <a:buChar char="•"/>
            </a:pPr>
            <a:r>
              <a:rPr lang="en-US" sz="1800" dirty="0">
                <a:latin typeface="+mn-lt"/>
              </a:rPr>
              <a:t>Building Monitoring and Control </a:t>
            </a:r>
            <a:r>
              <a:rPr lang="en-US" sz="1600" dirty="0">
                <a:latin typeface="+mn-lt"/>
              </a:rPr>
              <a:t>(20 – 30%)</a:t>
            </a:r>
          </a:p>
          <a:p>
            <a:pPr marL="712788" lvl="1" indent="-255588" algn="l">
              <a:buFontTx/>
              <a:buChar char="•"/>
            </a:pPr>
            <a:r>
              <a:rPr lang="en-US" sz="1600" dirty="0">
                <a:latin typeface="+mn-lt"/>
              </a:rPr>
              <a:t>Alarms (fire, intrusion etc.)</a:t>
            </a:r>
          </a:p>
          <a:p>
            <a:pPr marL="712788" lvl="1" indent="-255588" algn="l">
              <a:buFontTx/>
              <a:buChar char="•"/>
            </a:pPr>
            <a:r>
              <a:rPr lang="en-US" sz="1600" dirty="0">
                <a:latin typeface="+mn-lt"/>
              </a:rPr>
              <a:t>Access control</a:t>
            </a:r>
          </a:p>
          <a:p>
            <a:pPr marL="712788" lvl="1" indent="-255588" algn="l">
              <a:buFontTx/>
              <a:buChar char="•"/>
            </a:pPr>
            <a:endParaRPr lang="en-US" sz="1600" dirty="0">
              <a:latin typeface="+mn-lt"/>
            </a:endParaRPr>
          </a:p>
          <a:p>
            <a:pPr marL="177800" indent="-177800" algn="l">
              <a:buFontTx/>
              <a:buChar char="•"/>
            </a:pPr>
            <a:r>
              <a:rPr lang="en-US" sz="1800" dirty="0">
                <a:latin typeface="+mn-lt"/>
              </a:rPr>
              <a:t>Home Automation </a:t>
            </a:r>
            <a:r>
              <a:rPr lang="en-US" sz="1600" dirty="0">
                <a:latin typeface="+mn-lt"/>
              </a:rPr>
              <a:t>(15 – 25%)</a:t>
            </a:r>
          </a:p>
          <a:p>
            <a:pPr marL="712788" lvl="1" indent="-255588" algn="l">
              <a:buFontTx/>
              <a:buChar char="•"/>
            </a:pPr>
            <a:r>
              <a:rPr lang="en-US" sz="1600" dirty="0">
                <a:latin typeface="+mn-lt"/>
              </a:rPr>
              <a:t>Energy management (light, heating, AC etc.)</a:t>
            </a:r>
          </a:p>
          <a:p>
            <a:pPr marL="712788" lvl="1" indent="-255588" algn="l">
              <a:buFontTx/>
              <a:buChar char="•"/>
            </a:pPr>
            <a:r>
              <a:rPr lang="en-US" sz="1600" dirty="0">
                <a:latin typeface="+mn-lt"/>
              </a:rPr>
              <a:t>Remote control of appliances</a:t>
            </a:r>
          </a:p>
          <a:p>
            <a:pPr marL="712788" lvl="1" indent="-255588" algn="l">
              <a:buFontTx/>
              <a:buChar char="•"/>
            </a:pPr>
            <a:endParaRPr lang="en-US" sz="1600" dirty="0">
              <a:latin typeface="+mn-lt"/>
            </a:endParaRPr>
          </a:p>
          <a:p>
            <a:pPr marL="177800" indent="-177800" algn="l">
              <a:buFontTx/>
              <a:buChar char="•"/>
            </a:pPr>
            <a:r>
              <a:rPr lang="en-US" sz="1800" dirty="0">
                <a:latin typeface="+mn-lt"/>
              </a:rPr>
              <a:t>Automated Meter Reading </a:t>
            </a:r>
            <a:r>
              <a:rPr lang="en-US" sz="1600" dirty="0">
                <a:latin typeface="+mn-lt"/>
              </a:rPr>
              <a:t>(10-20%)</a:t>
            </a:r>
            <a:endParaRPr lang="pl-PL" sz="1600" dirty="0">
              <a:latin typeface="+mn-lt"/>
            </a:endParaRPr>
          </a:p>
          <a:p>
            <a:pPr marL="712788" lvl="1" indent="-255588" algn="l">
              <a:buFontTx/>
              <a:buChar char="•"/>
            </a:pPr>
            <a:r>
              <a:rPr lang="pl-PL" sz="1600" dirty="0">
                <a:latin typeface="+mn-lt"/>
              </a:rPr>
              <a:t>Water meter, electricity meter, etc.</a:t>
            </a:r>
            <a:endParaRPr lang="en-US" sz="1600" dirty="0">
              <a:latin typeface="+mn-lt"/>
            </a:endParaRPr>
          </a:p>
          <a:p>
            <a:pPr marL="177800" indent="-177800" algn="l">
              <a:buFontTx/>
              <a:buChar char="•"/>
            </a:pPr>
            <a:endParaRPr lang="en-US" sz="1600" dirty="0">
              <a:latin typeface="+mn-lt"/>
            </a:endParaRPr>
          </a:p>
          <a:p>
            <a:pPr marL="177800" indent="-177800" algn="l">
              <a:buFontTx/>
              <a:buChar char="•"/>
            </a:pPr>
            <a:r>
              <a:rPr lang="en-US" sz="1800" dirty="0">
                <a:latin typeface="+mn-lt"/>
              </a:rPr>
              <a:t>Environmental Monitoring </a:t>
            </a:r>
            <a:r>
              <a:rPr lang="en-US" sz="1600" dirty="0">
                <a:latin typeface="+mn-lt"/>
              </a:rPr>
              <a:t>(5%)</a:t>
            </a:r>
          </a:p>
          <a:p>
            <a:pPr marL="712788" lvl="1" indent="-255588" algn="l">
              <a:buFontTx/>
              <a:buChar char="•"/>
            </a:pPr>
            <a:r>
              <a:rPr lang="en-US" sz="1600" dirty="0">
                <a:latin typeface="+mn-lt"/>
              </a:rPr>
              <a:t>Agriculture</a:t>
            </a:r>
          </a:p>
          <a:p>
            <a:pPr marL="712788" lvl="1" indent="-255588" algn="l">
              <a:buFontTx/>
              <a:buChar char="•"/>
            </a:pPr>
            <a:r>
              <a:rPr lang="en-US" sz="1600" dirty="0">
                <a:latin typeface="+mn-lt"/>
              </a:rPr>
              <a:t>Wildlife monitoring</a:t>
            </a:r>
          </a:p>
          <a:p>
            <a:pPr marL="177800" indent="-177800" algn="l">
              <a:buFontTx/>
              <a:buChar char="•"/>
            </a:pPr>
            <a:endParaRPr lang="en-US" sz="1800" dirty="0">
              <a:latin typeface="+mn-lt"/>
            </a:endParaRPr>
          </a:p>
          <a:p>
            <a:pPr marL="177800" indent="-177800" algn="l">
              <a:buFontTx/>
              <a:buChar char="•"/>
            </a:pPr>
            <a:endParaRPr lang="en-US" sz="2000" b="1" i="1" dirty="0">
              <a:solidFill>
                <a:srgbClr val="000066"/>
              </a:solidFill>
              <a:latin typeface="+mn-lt"/>
            </a:endParaRPr>
          </a:p>
        </p:txBody>
      </p:sp>
      <p:graphicFrame>
        <p:nvGraphicFramePr>
          <p:cNvPr id="24474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100506" y="2597654"/>
          <a:ext cx="3775046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53" name="Chart" r:id="rId4" imgW="6096000" imgH="4067294" progId="MSGraph.Chart.8">
                  <p:embed followColorScheme="full"/>
                </p:oleObj>
              </mc:Choice>
              <mc:Fallback>
                <p:oleObj name="Chart" r:id="rId4" imgW="6096000" imgH="4067294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506" y="2597654"/>
                        <a:ext cx="3775046" cy="275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50578" y="777929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[Jean-Pierre Hubaux, EPFL]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 Areas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14349" y="922563"/>
          <a:ext cx="8433707" cy="561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436" y="2906486"/>
            <a:ext cx="1773691" cy="290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68314" y="836613"/>
            <a:ext cx="5263016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Fundamental difference between ad hoc/sensor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networks and RFID: In RFID there is always the distinction between the passive tags/transponders (tiny/flat), and the reader (bulky/big).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sz="2000" kern="0" baseline="0" dirty="0" smtClean="0">
              <a:solidFill>
                <a:srgbClr val="000000"/>
              </a:solidFill>
              <a:latin typeface="+mn-lt"/>
            </a:endParaRPr>
          </a:p>
          <a:p>
            <a:pPr marL="342900" lvl="0" indent="-342900" algn="l">
              <a:spcBef>
                <a:spcPct val="20000"/>
              </a:spcBef>
              <a:buFontTx/>
              <a:buChar char="•"/>
            </a:pPr>
            <a:r>
              <a:rPr lang="en-GB" sz="2000" kern="0" dirty="0" smtClean="0">
                <a:solidFill>
                  <a:srgbClr val="000000"/>
                </a:solidFill>
                <a:latin typeface="+mn-lt"/>
              </a:rPr>
              <a:t>T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 is another form of tag, the so-called 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 tag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which 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has its own internal power source that is used to power the integrated circuits and to broadcast the signal to the reader. An active tag is similar to a sensor node.</a:t>
            </a:r>
          </a:p>
          <a:p>
            <a:pPr marL="342900" lvl="0" indent="-342900" algn="l">
              <a:spcBef>
                <a:spcPct val="20000"/>
              </a:spcBef>
              <a:buFontTx/>
              <a:buChar char="•"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l">
              <a:spcBef>
                <a:spcPct val="20000"/>
              </a:spcBef>
              <a:buFontTx/>
              <a:buChar char="•"/>
            </a:pPr>
            <a:r>
              <a:rPr lang="en-GB" sz="2000" kern="0" dirty="0" smtClean="0">
                <a:solidFill>
                  <a:srgbClr val="000000"/>
                </a:solidFill>
                <a:latin typeface="+mn-lt"/>
              </a:rPr>
              <a:t>More types are available, e.g. the </a:t>
            </a:r>
            <a:r>
              <a:rPr lang="en-GB" sz="2000" kern="0" dirty="0" smtClean="0">
                <a:solidFill>
                  <a:srgbClr val="FF0000"/>
                </a:solidFill>
                <a:latin typeface="+mn-lt"/>
              </a:rPr>
              <a:t>semi-passive tag</a:t>
            </a:r>
            <a:r>
              <a:rPr lang="en-GB" sz="2000" kern="0" dirty="0" smtClean="0">
                <a:solidFill>
                  <a:srgbClr val="000000"/>
                </a:solidFill>
                <a:latin typeface="+mn-lt"/>
              </a:rPr>
              <a:t>, where the battery is not used for transmission (but only for computing)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0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0621" y="1319214"/>
            <a:ext cx="21336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Wearable Computing / Ubiquitous Computing</a:t>
            </a:r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81000" indent="-381000"/>
            <a:endParaRPr lang="en-US" dirty="0"/>
          </a:p>
          <a:p>
            <a:pPr marL="381000" indent="-381000"/>
            <a:r>
              <a:rPr lang="en-US" dirty="0"/>
              <a:t>Tiny embedded “computers</a:t>
            </a:r>
            <a:r>
              <a:rPr lang="en-US" dirty="0" smtClean="0"/>
              <a:t>”</a:t>
            </a:r>
            <a:endParaRPr lang="en-US" dirty="0"/>
          </a:p>
          <a:p>
            <a:pPr marL="381000" indent="-381000"/>
            <a:r>
              <a:rPr lang="en-US" dirty="0" err="1" smtClean="0"/>
              <a:t>UbiComp</a:t>
            </a:r>
            <a:r>
              <a:rPr lang="en-US" dirty="0" smtClean="0"/>
              <a:t>: </a:t>
            </a:r>
            <a:r>
              <a:rPr lang="en-US" dirty="0"/>
              <a:t>Microsoft’s Doll</a:t>
            </a:r>
          </a:p>
          <a:p>
            <a:pPr marL="381000" indent="-381000"/>
            <a:endParaRPr lang="en-US" dirty="0"/>
          </a:p>
          <a:p>
            <a:pPr marL="381000" indent="-381000"/>
            <a:r>
              <a:rPr lang="en-US" dirty="0"/>
              <a:t>I refer to my colleague</a:t>
            </a:r>
            <a:br>
              <a:rPr lang="en-US" dirty="0"/>
            </a:br>
            <a:r>
              <a:rPr lang="en-US" dirty="0" smtClean="0"/>
              <a:t>Gerhard Troester and</a:t>
            </a:r>
            <a:br>
              <a:rPr lang="en-US" dirty="0" smtClean="0"/>
            </a:br>
            <a:r>
              <a:rPr lang="en-US" dirty="0" smtClean="0"/>
              <a:t>his lectures &amp; seminars</a:t>
            </a:r>
            <a:endParaRPr lang="en-US" dirty="0"/>
          </a:p>
          <a:p>
            <a:pPr marL="381000" indent="-381000"/>
            <a:endParaRPr lang="en-US" dirty="0"/>
          </a:p>
          <a:p>
            <a:pPr marL="381000" indent="-381000"/>
            <a:endParaRPr lang="en-US" dirty="0"/>
          </a:p>
        </p:txBody>
      </p:sp>
      <p:pic>
        <p:nvPicPr>
          <p:cNvPr id="168968" name="Picture 8" descr="abc_invisible990802_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043" y="4363357"/>
            <a:ext cx="2160587" cy="1495425"/>
          </a:xfrm>
          <a:noFill/>
          <a:ln/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3864429" y="4943475"/>
            <a:ext cx="2044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/>
              <a:t>[Schiele, Troester]</a:t>
            </a:r>
            <a:endParaRPr lang="de-CH" sz="1800" dirty="0"/>
          </a:p>
        </p:txBody>
      </p:sp>
      <p:pic>
        <p:nvPicPr>
          <p:cNvPr id="168971" name="Picture 11" descr="head3_sma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300514" y="3829715"/>
            <a:ext cx="1457325" cy="2038350"/>
          </a:xfrm>
          <a:noFill/>
          <a:ln/>
        </p:spPr>
      </p:pic>
      <p:pic>
        <p:nvPicPr>
          <p:cNvPr id="5601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7407" y="2465287"/>
            <a:ext cx="2324100" cy="239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01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8311" y="1129392"/>
            <a:ext cx="25717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b"/>
          <a:lstStyle/>
          <a:p>
            <a:r>
              <a:rPr lang="en-US" dirty="0" smtClean="0"/>
              <a:t>Wireless and/or Mobile</a:t>
            </a:r>
            <a:endParaRPr lang="en-US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77200" cy="51054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Aspects of mobility</a:t>
            </a:r>
          </a:p>
          <a:p>
            <a:pPr lvl="1"/>
            <a:r>
              <a:rPr lang="en-US" dirty="0"/>
              <a:t>User mobility: users communicate “anytime, anywhere, with anyone” (example: read/write email on web browser)</a:t>
            </a:r>
          </a:p>
          <a:p>
            <a:pPr lvl="1"/>
            <a:r>
              <a:rPr lang="en-US" dirty="0"/>
              <a:t>Device portability: devices can be connected anytime, anywhere to the network</a:t>
            </a:r>
          </a:p>
          <a:p>
            <a:pPr>
              <a:lnSpc>
                <a:spcPts val="2200"/>
              </a:lnSpc>
            </a:pPr>
            <a:r>
              <a:rPr lang="en-US" dirty="0"/>
              <a:t>Wireless vs. mobile	Examples</a:t>
            </a:r>
            <a:br>
              <a:rPr lang="en-US" dirty="0"/>
            </a:br>
            <a:r>
              <a:rPr lang="en-US" dirty="0"/>
              <a:t>      </a:t>
            </a:r>
            <a:r>
              <a:rPr lang="en-US" sz="2800" dirty="0">
                <a:solidFill>
                  <a:srgbClr val="FF3300"/>
                </a:solidFill>
                <a:sym typeface="Wingdings" pitchFamily="2" charset="2"/>
              </a:rPr>
              <a:t>	  </a:t>
            </a:r>
            <a:r>
              <a:rPr lang="en-US" sz="2800" dirty="0">
                <a:solidFill>
                  <a:srgbClr val="00CC00"/>
                </a:solidFill>
                <a:sym typeface="Wingdings" pitchFamily="2" charset="2"/>
              </a:rPr>
              <a:t> 	</a:t>
            </a:r>
            <a:r>
              <a:rPr lang="en-US" sz="1800" dirty="0">
                <a:sym typeface="Wingdings" pitchFamily="2" charset="2"/>
              </a:rPr>
              <a:t>Stationary computer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</a:t>
            </a:r>
            <a:r>
              <a:rPr lang="en-US" sz="2800" dirty="0">
                <a:solidFill>
                  <a:srgbClr val="FF3300"/>
                </a:solidFill>
                <a:sym typeface="Wingdings" pitchFamily="2" charset="2"/>
              </a:rPr>
              <a:t>	  </a:t>
            </a:r>
            <a:r>
              <a:rPr lang="en-US" sz="2800" dirty="0">
                <a:solidFill>
                  <a:srgbClr val="00CC00"/>
                </a:solidFill>
                <a:sym typeface="Wingdings" pitchFamily="2" charset="2"/>
              </a:rPr>
              <a:t> 	</a:t>
            </a:r>
            <a:r>
              <a:rPr lang="en-US" sz="1800" dirty="0">
                <a:sym typeface="Wingdings" pitchFamily="2" charset="2"/>
              </a:rPr>
              <a:t>Notebook in a hotel</a:t>
            </a:r>
            <a:r>
              <a:rPr lang="en-US" dirty="0">
                <a:sym typeface="Wingdings" pitchFamily="2" charset="2"/>
              </a:rPr>
              <a:t/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      </a:t>
            </a:r>
            <a:r>
              <a:rPr lang="en-US" sz="2800" dirty="0">
                <a:solidFill>
                  <a:srgbClr val="00CC00"/>
                </a:solidFill>
                <a:sym typeface="Wingdings" pitchFamily="2" charset="2"/>
              </a:rPr>
              <a:t>	  </a:t>
            </a:r>
            <a:r>
              <a:rPr lang="en-US" sz="2800" dirty="0">
                <a:solidFill>
                  <a:srgbClr val="FF3300"/>
                </a:solidFill>
                <a:sym typeface="Wingdings" pitchFamily="2" charset="2"/>
              </a:rPr>
              <a:t></a:t>
            </a:r>
            <a:r>
              <a:rPr lang="en-US" sz="2800" dirty="0">
                <a:solidFill>
                  <a:srgbClr val="00CC00"/>
                </a:solidFill>
                <a:sym typeface="Wingdings" pitchFamily="2" charset="2"/>
              </a:rPr>
              <a:t> 	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H</a:t>
            </a:r>
            <a:r>
              <a:rPr lang="en-US" sz="1800" dirty="0" smtClean="0">
                <a:sym typeface="Wingdings" pitchFamily="2" charset="2"/>
              </a:rPr>
              <a:t>istoric buildings; last mile</a:t>
            </a:r>
            <a:r>
              <a:rPr lang="en-US" dirty="0">
                <a:sym typeface="Wingdings" pitchFamily="2" charset="2"/>
              </a:rPr>
              <a:t/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      </a:t>
            </a:r>
            <a:r>
              <a:rPr lang="en-US" sz="2800" dirty="0">
                <a:solidFill>
                  <a:srgbClr val="00CC00"/>
                </a:solidFill>
                <a:sym typeface="Wingdings" pitchFamily="2" charset="2"/>
              </a:rPr>
              <a:t>	   	</a:t>
            </a:r>
            <a:r>
              <a:rPr lang="en-US" sz="1800" dirty="0">
                <a:sym typeface="Wingdings" pitchFamily="2" charset="2"/>
              </a:rPr>
              <a:t>Personal Digital Assistant (PDA)</a:t>
            </a:r>
            <a:endParaRPr lang="en-US" dirty="0"/>
          </a:p>
          <a:p>
            <a:r>
              <a:rPr lang="en-US" dirty="0"/>
              <a:t>The demand for mobile communication creates the need for integration of wireless networks and existing fixed networks</a:t>
            </a:r>
          </a:p>
          <a:p>
            <a:pPr lvl="1"/>
            <a:r>
              <a:rPr lang="en-US" dirty="0"/>
              <a:t>Local area networks: standardization of IEEE 802.11 or HIPERLAN</a:t>
            </a:r>
          </a:p>
          <a:p>
            <a:pPr lvl="1"/>
            <a:r>
              <a:rPr lang="en-US" dirty="0"/>
              <a:t>Wide area networks: GSM and ISDN </a:t>
            </a:r>
          </a:p>
          <a:p>
            <a:pPr lvl="1"/>
            <a:r>
              <a:rPr lang="en-US" dirty="0"/>
              <a:t>Internet: Mobile IP extension of the Internet protocol IP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B00005LOAB"/>
          <p:cNvPicPr>
            <a:picLocks noChangeAspect="1" noChangeArrowheads="1"/>
          </p:cNvPicPr>
          <p:nvPr/>
        </p:nvPicPr>
        <p:blipFill>
          <a:blip r:embed="rId3" cstate="print"/>
          <a:srcRect t="13440"/>
          <a:stretch>
            <a:fillRect/>
          </a:stretch>
        </p:blipFill>
        <p:spPr bwMode="auto">
          <a:xfrm>
            <a:off x="7315200" y="800472"/>
            <a:ext cx="1430110" cy="27866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Wireless &amp; Mobile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836613"/>
            <a:ext cx="2136093" cy="5337175"/>
          </a:xfrm>
        </p:spPr>
        <p:txBody>
          <a:bodyPr/>
          <a:lstStyle/>
          <a:p>
            <a:endParaRPr lang="en-GB" dirty="0" smtClean="0"/>
          </a:p>
          <a:p>
            <a:pPr marL="381000" indent="-381000"/>
            <a:r>
              <a:rPr lang="en-US" dirty="0" smtClean="0"/>
              <a:t>Up-to-date localized information</a:t>
            </a:r>
          </a:p>
          <a:p>
            <a:pPr marL="800100" lvl="1" indent="-342900"/>
            <a:r>
              <a:rPr lang="en-US" dirty="0" smtClean="0"/>
              <a:t>Map</a:t>
            </a:r>
          </a:p>
          <a:p>
            <a:pPr marL="800100" lvl="1" indent="-342900"/>
            <a:r>
              <a:rPr lang="en-US" dirty="0" smtClean="0"/>
              <a:t>Pull/Push</a:t>
            </a:r>
          </a:p>
          <a:p>
            <a:pPr marL="381000" indent="-381000"/>
            <a:r>
              <a:rPr lang="en-US" dirty="0" smtClean="0"/>
              <a:t>Ticketing</a:t>
            </a:r>
          </a:p>
          <a:p>
            <a:pPr marL="381000" indent="-381000"/>
            <a:r>
              <a:rPr lang="en-GB" dirty="0" smtClean="0"/>
              <a:t>Etc.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180114" y="3700691"/>
            <a:ext cx="49545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 smtClean="0"/>
              <a:t>[Asus PDA, </a:t>
            </a:r>
            <a:r>
              <a:rPr lang="en-US" sz="1800" dirty="0" err="1" smtClean="0"/>
              <a:t>iPhone</a:t>
            </a:r>
            <a:r>
              <a:rPr lang="en-US" sz="1800" dirty="0" smtClean="0"/>
              <a:t>, Blackberry, </a:t>
            </a:r>
            <a:r>
              <a:rPr lang="en-US" sz="1800" dirty="0" err="1" smtClean="0"/>
              <a:t>Cybiko</a:t>
            </a:r>
            <a:r>
              <a:rPr lang="en-US" sz="1800" dirty="0" smtClean="0"/>
              <a:t>]</a:t>
            </a:r>
            <a:endParaRPr lang="de-CH" sz="1800" dirty="0"/>
          </a:p>
        </p:txBody>
      </p:sp>
      <p:pic>
        <p:nvPicPr>
          <p:cNvPr id="593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6636" y="1004207"/>
            <a:ext cx="1624196" cy="267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4218" y="1151165"/>
            <a:ext cx="1765475" cy="241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216950" y="1552804"/>
            <a:ext cx="2438681" cy="153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1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5574" y="670352"/>
            <a:ext cx="1188426" cy="1281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C074-4ADA-4DB3-B6DD-57F15F44EFFF}" type="slidenum">
              <a:rPr lang="de-CH"/>
              <a:pPr/>
              <a:t>2</a:t>
            </a:fld>
            <a:endParaRPr lang="de-CH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66800" y="5287963"/>
            <a:ext cx="4043363" cy="1570037"/>
            <a:chOff x="2158" y="2912"/>
            <a:chExt cx="2547" cy="989"/>
          </a:xfrm>
        </p:grpSpPr>
        <p:sp>
          <p:nvSpPr>
            <p:cNvPr id="717827" name="Freeform 3"/>
            <p:cNvSpPr>
              <a:spLocks/>
            </p:cNvSpPr>
            <p:nvPr/>
          </p:nvSpPr>
          <p:spPr bwMode="auto">
            <a:xfrm>
              <a:off x="2158" y="3623"/>
              <a:ext cx="2547" cy="27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087" y="0"/>
                </a:cxn>
                <a:cxn ang="0">
                  <a:pos x="5095" y="557"/>
                </a:cxn>
                <a:cxn ang="0">
                  <a:pos x="4" y="531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095" h="557">
                  <a:moveTo>
                    <a:pt x="0" y="4"/>
                  </a:moveTo>
                  <a:lnTo>
                    <a:pt x="5087" y="0"/>
                  </a:lnTo>
                  <a:lnTo>
                    <a:pt x="5095" y="557"/>
                  </a:lnTo>
                  <a:lnTo>
                    <a:pt x="4" y="53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28" name="Freeform 4"/>
            <p:cNvSpPr>
              <a:spLocks/>
            </p:cNvSpPr>
            <p:nvPr/>
          </p:nvSpPr>
          <p:spPr bwMode="auto">
            <a:xfrm>
              <a:off x="3164" y="3721"/>
              <a:ext cx="190" cy="6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81" y="0"/>
                </a:cxn>
                <a:cxn ang="0">
                  <a:pos x="381" y="107"/>
                </a:cxn>
                <a:cxn ang="0">
                  <a:pos x="0" y="133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381" h="133">
                  <a:moveTo>
                    <a:pt x="0" y="17"/>
                  </a:moveTo>
                  <a:lnTo>
                    <a:pt x="381" y="0"/>
                  </a:lnTo>
                  <a:lnTo>
                    <a:pt x="381" y="107"/>
                  </a:lnTo>
                  <a:lnTo>
                    <a:pt x="0" y="133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29" name="Freeform 5"/>
            <p:cNvSpPr>
              <a:spLocks/>
            </p:cNvSpPr>
            <p:nvPr/>
          </p:nvSpPr>
          <p:spPr bwMode="auto">
            <a:xfrm>
              <a:off x="3897" y="3752"/>
              <a:ext cx="185" cy="6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344" y="0"/>
                </a:cxn>
                <a:cxn ang="0">
                  <a:pos x="371" y="123"/>
                </a:cxn>
                <a:cxn ang="0">
                  <a:pos x="0" y="114"/>
                </a:cxn>
                <a:cxn ang="0">
                  <a:pos x="8" y="7"/>
                </a:cxn>
                <a:cxn ang="0">
                  <a:pos x="8" y="7"/>
                </a:cxn>
              </a:cxnLst>
              <a:rect l="0" t="0" r="r" b="b"/>
              <a:pathLst>
                <a:path w="371" h="123">
                  <a:moveTo>
                    <a:pt x="8" y="7"/>
                  </a:moveTo>
                  <a:lnTo>
                    <a:pt x="344" y="0"/>
                  </a:lnTo>
                  <a:lnTo>
                    <a:pt x="371" y="123"/>
                  </a:lnTo>
                  <a:lnTo>
                    <a:pt x="0" y="114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30" name="Freeform 6"/>
            <p:cNvSpPr>
              <a:spLocks/>
            </p:cNvSpPr>
            <p:nvPr/>
          </p:nvSpPr>
          <p:spPr bwMode="auto">
            <a:xfrm>
              <a:off x="4510" y="3739"/>
              <a:ext cx="181" cy="5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61" y="0"/>
                </a:cxn>
                <a:cxn ang="0">
                  <a:pos x="361" y="114"/>
                </a:cxn>
                <a:cxn ang="0">
                  <a:pos x="0" y="11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61" h="114">
                  <a:moveTo>
                    <a:pt x="10" y="0"/>
                  </a:moveTo>
                  <a:lnTo>
                    <a:pt x="361" y="0"/>
                  </a:lnTo>
                  <a:lnTo>
                    <a:pt x="361" y="114"/>
                  </a:lnTo>
                  <a:lnTo>
                    <a:pt x="0" y="11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31" name="Freeform 7"/>
            <p:cNvSpPr>
              <a:spLocks/>
            </p:cNvSpPr>
            <p:nvPr/>
          </p:nvSpPr>
          <p:spPr bwMode="auto">
            <a:xfrm>
              <a:off x="2193" y="3699"/>
              <a:ext cx="163" cy="6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17" y="0"/>
                </a:cxn>
                <a:cxn ang="0">
                  <a:pos x="327" y="124"/>
                </a:cxn>
                <a:cxn ang="0">
                  <a:pos x="0" y="133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27" h="133">
                  <a:moveTo>
                    <a:pt x="0" y="10"/>
                  </a:moveTo>
                  <a:lnTo>
                    <a:pt x="317" y="0"/>
                  </a:lnTo>
                  <a:lnTo>
                    <a:pt x="327" y="124"/>
                  </a:lnTo>
                  <a:lnTo>
                    <a:pt x="0" y="133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32" name="Freeform 8"/>
            <p:cNvSpPr>
              <a:spLocks/>
            </p:cNvSpPr>
            <p:nvPr/>
          </p:nvSpPr>
          <p:spPr bwMode="auto">
            <a:xfrm>
              <a:off x="2178" y="3597"/>
              <a:ext cx="596" cy="57"/>
            </a:xfrm>
            <a:custGeom>
              <a:avLst/>
              <a:gdLst/>
              <a:ahLst/>
              <a:cxnLst>
                <a:cxn ang="0">
                  <a:pos x="1192" y="0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1183" y="114"/>
                </a:cxn>
                <a:cxn ang="0">
                  <a:pos x="1192" y="0"/>
                </a:cxn>
                <a:cxn ang="0">
                  <a:pos x="1192" y="0"/>
                </a:cxn>
              </a:cxnLst>
              <a:rect l="0" t="0" r="r" b="b"/>
              <a:pathLst>
                <a:path w="1192" h="114">
                  <a:moveTo>
                    <a:pt x="1192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1183" y="114"/>
                  </a:lnTo>
                  <a:lnTo>
                    <a:pt x="1192" y="0"/>
                  </a:lnTo>
                  <a:lnTo>
                    <a:pt x="1192" y="0"/>
                  </a:lnTo>
                  <a:close/>
                </a:path>
              </a:pathLst>
            </a:custGeom>
            <a:solidFill>
              <a:srgbClr val="8F8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33" name="Freeform 9"/>
            <p:cNvSpPr>
              <a:spLocks/>
            </p:cNvSpPr>
            <p:nvPr/>
          </p:nvSpPr>
          <p:spPr bwMode="auto">
            <a:xfrm>
              <a:off x="3104" y="3592"/>
              <a:ext cx="504" cy="49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18" y="0"/>
                </a:cxn>
                <a:cxn ang="0">
                  <a:pos x="1007" y="97"/>
                </a:cxn>
                <a:cxn ang="0">
                  <a:pos x="0" y="97"/>
                </a:cxn>
                <a:cxn ang="0">
                  <a:pos x="79" y="0"/>
                </a:cxn>
                <a:cxn ang="0">
                  <a:pos x="79" y="0"/>
                </a:cxn>
              </a:cxnLst>
              <a:rect l="0" t="0" r="r" b="b"/>
              <a:pathLst>
                <a:path w="1007" h="97">
                  <a:moveTo>
                    <a:pt x="79" y="0"/>
                  </a:moveTo>
                  <a:lnTo>
                    <a:pt x="918" y="0"/>
                  </a:lnTo>
                  <a:lnTo>
                    <a:pt x="1007" y="97"/>
                  </a:lnTo>
                  <a:lnTo>
                    <a:pt x="0" y="97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F8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34" name="Freeform 10"/>
            <p:cNvSpPr>
              <a:spLocks/>
            </p:cNvSpPr>
            <p:nvPr/>
          </p:nvSpPr>
          <p:spPr bwMode="auto">
            <a:xfrm>
              <a:off x="3744" y="3602"/>
              <a:ext cx="482" cy="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54" y="0"/>
                </a:cxn>
                <a:cxn ang="0">
                  <a:pos x="964" y="97"/>
                </a:cxn>
                <a:cxn ang="0">
                  <a:pos x="0" y="97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964" h="97">
                  <a:moveTo>
                    <a:pt x="19" y="0"/>
                  </a:moveTo>
                  <a:lnTo>
                    <a:pt x="954" y="0"/>
                  </a:lnTo>
                  <a:lnTo>
                    <a:pt x="964" y="97"/>
                  </a:lnTo>
                  <a:lnTo>
                    <a:pt x="0" y="97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F8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35" name="Freeform 11"/>
            <p:cNvSpPr>
              <a:spLocks/>
            </p:cNvSpPr>
            <p:nvPr/>
          </p:nvSpPr>
          <p:spPr bwMode="auto">
            <a:xfrm>
              <a:off x="4526" y="3592"/>
              <a:ext cx="163" cy="5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325" y="0"/>
                </a:cxn>
                <a:cxn ang="0">
                  <a:pos x="325" y="107"/>
                </a:cxn>
                <a:cxn ang="0">
                  <a:pos x="0" y="107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325" h="107">
                  <a:moveTo>
                    <a:pt x="52" y="0"/>
                  </a:moveTo>
                  <a:lnTo>
                    <a:pt x="325" y="0"/>
                  </a:lnTo>
                  <a:lnTo>
                    <a:pt x="325" y="107"/>
                  </a:lnTo>
                  <a:lnTo>
                    <a:pt x="0" y="107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F8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36" name="Freeform 12"/>
            <p:cNvSpPr>
              <a:spLocks/>
            </p:cNvSpPr>
            <p:nvPr/>
          </p:nvSpPr>
          <p:spPr bwMode="auto">
            <a:xfrm>
              <a:off x="4150" y="3185"/>
              <a:ext cx="395" cy="591"/>
            </a:xfrm>
            <a:custGeom>
              <a:avLst/>
              <a:gdLst/>
              <a:ahLst/>
              <a:cxnLst>
                <a:cxn ang="0">
                  <a:pos x="188" y="1158"/>
                </a:cxn>
                <a:cxn ang="0">
                  <a:pos x="178" y="654"/>
                </a:cxn>
                <a:cxn ang="0">
                  <a:pos x="22" y="553"/>
                </a:cxn>
                <a:cxn ang="0">
                  <a:pos x="0" y="215"/>
                </a:cxn>
                <a:cxn ang="0">
                  <a:pos x="159" y="211"/>
                </a:cxn>
                <a:cxn ang="0">
                  <a:pos x="188" y="420"/>
                </a:cxn>
                <a:cxn ang="0">
                  <a:pos x="342" y="374"/>
                </a:cxn>
                <a:cxn ang="0">
                  <a:pos x="365" y="0"/>
                </a:cxn>
                <a:cxn ang="0">
                  <a:pos x="520" y="36"/>
                </a:cxn>
                <a:cxn ang="0">
                  <a:pos x="530" y="397"/>
                </a:cxn>
                <a:cxn ang="0">
                  <a:pos x="458" y="760"/>
                </a:cxn>
                <a:cxn ang="0">
                  <a:pos x="621" y="796"/>
                </a:cxn>
                <a:cxn ang="0">
                  <a:pos x="667" y="618"/>
                </a:cxn>
                <a:cxn ang="0">
                  <a:pos x="790" y="631"/>
                </a:cxn>
                <a:cxn ang="0">
                  <a:pos x="752" y="920"/>
                </a:cxn>
                <a:cxn ang="0">
                  <a:pos x="488" y="960"/>
                </a:cxn>
                <a:cxn ang="0">
                  <a:pos x="465" y="1180"/>
                </a:cxn>
                <a:cxn ang="0">
                  <a:pos x="188" y="1158"/>
                </a:cxn>
                <a:cxn ang="0">
                  <a:pos x="188" y="1158"/>
                </a:cxn>
              </a:cxnLst>
              <a:rect l="0" t="0" r="r" b="b"/>
              <a:pathLst>
                <a:path w="790" h="1180">
                  <a:moveTo>
                    <a:pt x="188" y="1158"/>
                  </a:moveTo>
                  <a:lnTo>
                    <a:pt x="178" y="654"/>
                  </a:lnTo>
                  <a:lnTo>
                    <a:pt x="22" y="553"/>
                  </a:lnTo>
                  <a:lnTo>
                    <a:pt x="0" y="215"/>
                  </a:lnTo>
                  <a:lnTo>
                    <a:pt x="159" y="211"/>
                  </a:lnTo>
                  <a:lnTo>
                    <a:pt x="188" y="420"/>
                  </a:lnTo>
                  <a:lnTo>
                    <a:pt x="342" y="374"/>
                  </a:lnTo>
                  <a:lnTo>
                    <a:pt x="365" y="0"/>
                  </a:lnTo>
                  <a:lnTo>
                    <a:pt x="520" y="36"/>
                  </a:lnTo>
                  <a:lnTo>
                    <a:pt x="530" y="397"/>
                  </a:lnTo>
                  <a:lnTo>
                    <a:pt x="458" y="760"/>
                  </a:lnTo>
                  <a:lnTo>
                    <a:pt x="621" y="796"/>
                  </a:lnTo>
                  <a:lnTo>
                    <a:pt x="667" y="618"/>
                  </a:lnTo>
                  <a:lnTo>
                    <a:pt x="790" y="631"/>
                  </a:lnTo>
                  <a:lnTo>
                    <a:pt x="752" y="920"/>
                  </a:lnTo>
                  <a:lnTo>
                    <a:pt x="488" y="960"/>
                  </a:lnTo>
                  <a:lnTo>
                    <a:pt x="465" y="1180"/>
                  </a:lnTo>
                  <a:lnTo>
                    <a:pt x="188" y="1158"/>
                  </a:lnTo>
                  <a:lnTo>
                    <a:pt x="188" y="1158"/>
                  </a:lnTo>
                  <a:close/>
                </a:path>
              </a:pathLst>
            </a:custGeom>
            <a:solidFill>
              <a:srgbClr val="64B8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37" name="Freeform 13"/>
            <p:cNvSpPr>
              <a:spLocks/>
            </p:cNvSpPr>
            <p:nvPr/>
          </p:nvSpPr>
          <p:spPr bwMode="auto">
            <a:xfrm>
              <a:off x="3499" y="3181"/>
              <a:ext cx="386" cy="629"/>
            </a:xfrm>
            <a:custGeom>
              <a:avLst/>
              <a:gdLst/>
              <a:ahLst/>
              <a:cxnLst>
                <a:cxn ang="0">
                  <a:pos x="192" y="1226"/>
                </a:cxn>
                <a:cxn ang="0">
                  <a:pos x="196" y="875"/>
                </a:cxn>
                <a:cxn ang="0">
                  <a:pos x="0" y="755"/>
                </a:cxn>
                <a:cxn ang="0">
                  <a:pos x="27" y="521"/>
                </a:cxn>
                <a:cxn ang="0">
                  <a:pos x="124" y="521"/>
                </a:cxn>
                <a:cxn ang="0">
                  <a:pos x="170" y="706"/>
                </a:cxn>
                <a:cxn ang="0">
                  <a:pos x="287" y="706"/>
                </a:cxn>
                <a:cxn ang="0">
                  <a:pos x="284" y="143"/>
                </a:cxn>
                <a:cxn ang="0">
                  <a:pos x="421" y="156"/>
                </a:cxn>
                <a:cxn ang="0">
                  <a:pos x="462" y="403"/>
                </a:cxn>
                <a:cxn ang="0">
                  <a:pos x="603" y="348"/>
                </a:cxn>
                <a:cxn ang="0">
                  <a:pos x="595" y="0"/>
                </a:cxn>
                <a:cxn ang="0">
                  <a:pos x="772" y="59"/>
                </a:cxn>
                <a:cxn ang="0">
                  <a:pos x="727" y="586"/>
                </a:cxn>
                <a:cxn ang="0">
                  <a:pos x="498" y="670"/>
                </a:cxn>
                <a:cxn ang="0">
                  <a:pos x="457" y="1259"/>
                </a:cxn>
                <a:cxn ang="0">
                  <a:pos x="192" y="1226"/>
                </a:cxn>
                <a:cxn ang="0">
                  <a:pos x="192" y="1226"/>
                </a:cxn>
              </a:cxnLst>
              <a:rect l="0" t="0" r="r" b="b"/>
              <a:pathLst>
                <a:path w="772" h="1259">
                  <a:moveTo>
                    <a:pt x="192" y="1226"/>
                  </a:moveTo>
                  <a:lnTo>
                    <a:pt x="196" y="875"/>
                  </a:lnTo>
                  <a:lnTo>
                    <a:pt x="0" y="755"/>
                  </a:lnTo>
                  <a:lnTo>
                    <a:pt x="27" y="521"/>
                  </a:lnTo>
                  <a:lnTo>
                    <a:pt x="124" y="521"/>
                  </a:lnTo>
                  <a:lnTo>
                    <a:pt x="170" y="706"/>
                  </a:lnTo>
                  <a:lnTo>
                    <a:pt x="287" y="706"/>
                  </a:lnTo>
                  <a:lnTo>
                    <a:pt x="284" y="143"/>
                  </a:lnTo>
                  <a:lnTo>
                    <a:pt x="421" y="156"/>
                  </a:lnTo>
                  <a:lnTo>
                    <a:pt x="462" y="403"/>
                  </a:lnTo>
                  <a:lnTo>
                    <a:pt x="603" y="348"/>
                  </a:lnTo>
                  <a:lnTo>
                    <a:pt x="595" y="0"/>
                  </a:lnTo>
                  <a:lnTo>
                    <a:pt x="772" y="59"/>
                  </a:lnTo>
                  <a:lnTo>
                    <a:pt x="727" y="586"/>
                  </a:lnTo>
                  <a:lnTo>
                    <a:pt x="498" y="670"/>
                  </a:lnTo>
                  <a:lnTo>
                    <a:pt x="457" y="1259"/>
                  </a:lnTo>
                  <a:lnTo>
                    <a:pt x="192" y="1226"/>
                  </a:lnTo>
                  <a:lnTo>
                    <a:pt x="192" y="1226"/>
                  </a:lnTo>
                  <a:close/>
                </a:path>
              </a:pathLst>
            </a:custGeom>
            <a:solidFill>
              <a:srgbClr val="A5BF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38" name="Freeform 14"/>
            <p:cNvSpPr>
              <a:spLocks/>
            </p:cNvSpPr>
            <p:nvPr/>
          </p:nvSpPr>
          <p:spPr bwMode="auto">
            <a:xfrm>
              <a:off x="2587" y="2959"/>
              <a:ext cx="544" cy="919"/>
            </a:xfrm>
            <a:custGeom>
              <a:avLst/>
              <a:gdLst/>
              <a:ahLst/>
              <a:cxnLst>
                <a:cxn ang="0">
                  <a:pos x="415" y="1838"/>
                </a:cxn>
                <a:cxn ang="0">
                  <a:pos x="362" y="1047"/>
                </a:cxn>
                <a:cxn ang="0">
                  <a:pos x="18" y="855"/>
                </a:cxn>
                <a:cxn ang="0">
                  <a:pos x="0" y="433"/>
                </a:cxn>
                <a:cxn ang="0">
                  <a:pos x="147" y="351"/>
                </a:cxn>
                <a:cxn ang="0">
                  <a:pos x="255" y="465"/>
                </a:cxn>
                <a:cxn ang="0">
                  <a:pos x="274" y="722"/>
                </a:cxn>
                <a:cxn ang="0">
                  <a:pos x="476" y="718"/>
                </a:cxn>
                <a:cxn ang="0">
                  <a:pos x="499" y="0"/>
                </a:cxn>
                <a:cxn ang="0">
                  <a:pos x="677" y="13"/>
                </a:cxn>
                <a:cxn ang="0">
                  <a:pos x="759" y="182"/>
                </a:cxn>
                <a:cxn ang="0">
                  <a:pos x="717" y="1070"/>
                </a:cxn>
                <a:cxn ang="0">
                  <a:pos x="873" y="1073"/>
                </a:cxn>
                <a:cxn ang="0">
                  <a:pos x="922" y="786"/>
                </a:cxn>
                <a:cxn ang="0">
                  <a:pos x="1074" y="882"/>
                </a:cxn>
                <a:cxn ang="0">
                  <a:pos x="1088" y="1271"/>
                </a:cxn>
                <a:cxn ang="0">
                  <a:pos x="991" y="1353"/>
                </a:cxn>
                <a:cxn ang="0">
                  <a:pos x="704" y="1381"/>
                </a:cxn>
                <a:cxn ang="0">
                  <a:pos x="721" y="1838"/>
                </a:cxn>
                <a:cxn ang="0">
                  <a:pos x="415" y="1838"/>
                </a:cxn>
                <a:cxn ang="0">
                  <a:pos x="415" y="1838"/>
                </a:cxn>
              </a:cxnLst>
              <a:rect l="0" t="0" r="r" b="b"/>
              <a:pathLst>
                <a:path w="1088" h="1838">
                  <a:moveTo>
                    <a:pt x="415" y="1838"/>
                  </a:moveTo>
                  <a:lnTo>
                    <a:pt x="362" y="1047"/>
                  </a:lnTo>
                  <a:lnTo>
                    <a:pt x="18" y="855"/>
                  </a:lnTo>
                  <a:lnTo>
                    <a:pt x="0" y="433"/>
                  </a:lnTo>
                  <a:lnTo>
                    <a:pt x="147" y="351"/>
                  </a:lnTo>
                  <a:lnTo>
                    <a:pt x="255" y="465"/>
                  </a:lnTo>
                  <a:lnTo>
                    <a:pt x="274" y="722"/>
                  </a:lnTo>
                  <a:lnTo>
                    <a:pt x="476" y="718"/>
                  </a:lnTo>
                  <a:lnTo>
                    <a:pt x="499" y="0"/>
                  </a:lnTo>
                  <a:lnTo>
                    <a:pt x="677" y="13"/>
                  </a:lnTo>
                  <a:lnTo>
                    <a:pt x="759" y="182"/>
                  </a:lnTo>
                  <a:lnTo>
                    <a:pt x="717" y="1070"/>
                  </a:lnTo>
                  <a:lnTo>
                    <a:pt x="873" y="1073"/>
                  </a:lnTo>
                  <a:lnTo>
                    <a:pt x="922" y="786"/>
                  </a:lnTo>
                  <a:lnTo>
                    <a:pt x="1074" y="882"/>
                  </a:lnTo>
                  <a:lnTo>
                    <a:pt x="1088" y="1271"/>
                  </a:lnTo>
                  <a:lnTo>
                    <a:pt x="991" y="1353"/>
                  </a:lnTo>
                  <a:lnTo>
                    <a:pt x="704" y="1381"/>
                  </a:lnTo>
                  <a:lnTo>
                    <a:pt x="721" y="1838"/>
                  </a:lnTo>
                  <a:lnTo>
                    <a:pt x="415" y="1838"/>
                  </a:lnTo>
                  <a:lnTo>
                    <a:pt x="415" y="1838"/>
                  </a:lnTo>
                  <a:close/>
                </a:path>
              </a:pathLst>
            </a:custGeom>
            <a:solidFill>
              <a:srgbClr val="64B8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39" name="Freeform 15"/>
            <p:cNvSpPr>
              <a:spLocks/>
            </p:cNvSpPr>
            <p:nvPr/>
          </p:nvSpPr>
          <p:spPr bwMode="auto">
            <a:xfrm>
              <a:off x="2553" y="2912"/>
              <a:ext cx="608" cy="985"/>
            </a:xfrm>
            <a:custGeom>
              <a:avLst/>
              <a:gdLst/>
              <a:ahLst/>
              <a:cxnLst>
                <a:cxn ang="0">
                  <a:pos x="405" y="1955"/>
                </a:cxn>
                <a:cxn ang="0">
                  <a:pos x="397" y="1255"/>
                </a:cxn>
                <a:cxn ang="0">
                  <a:pos x="378" y="1141"/>
                </a:cxn>
                <a:cxn ang="0">
                  <a:pos x="221" y="1061"/>
                </a:cxn>
                <a:cxn ang="0">
                  <a:pos x="78" y="1027"/>
                </a:cxn>
                <a:cxn ang="0">
                  <a:pos x="0" y="877"/>
                </a:cxn>
                <a:cxn ang="0">
                  <a:pos x="34" y="470"/>
                </a:cxn>
                <a:cxn ang="0">
                  <a:pos x="184" y="354"/>
                </a:cxn>
                <a:cxn ang="0">
                  <a:pos x="317" y="417"/>
                </a:cxn>
                <a:cxn ang="0">
                  <a:pos x="371" y="603"/>
                </a:cxn>
                <a:cxn ang="0">
                  <a:pos x="388" y="797"/>
                </a:cxn>
                <a:cxn ang="0">
                  <a:pos x="485" y="778"/>
                </a:cxn>
                <a:cxn ang="0">
                  <a:pos x="502" y="310"/>
                </a:cxn>
                <a:cxn ang="0">
                  <a:pos x="494" y="10"/>
                </a:cxn>
                <a:cxn ang="0">
                  <a:pos x="732" y="0"/>
                </a:cxn>
                <a:cxn ang="0">
                  <a:pos x="874" y="196"/>
                </a:cxn>
                <a:cxn ang="0">
                  <a:pos x="848" y="805"/>
                </a:cxn>
                <a:cxn ang="0">
                  <a:pos x="829" y="1124"/>
                </a:cxn>
                <a:cxn ang="0">
                  <a:pos x="899" y="1141"/>
                </a:cxn>
                <a:cxn ang="0">
                  <a:pos x="935" y="955"/>
                </a:cxn>
                <a:cxn ang="0">
                  <a:pos x="952" y="841"/>
                </a:cxn>
                <a:cxn ang="0">
                  <a:pos x="1076" y="787"/>
                </a:cxn>
                <a:cxn ang="0">
                  <a:pos x="1200" y="901"/>
                </a:cxn>
                <a:cxn ang="0">
                  <a:pos x="1217" y="1168"/>
                </a:cxn>
                <a:cxn ang="0">
                  <a:pos x="1209" y="1407"/>
                </a:cxn>
                <a:cxn ang="0">
                  <a:pos x="1112" y="1504"/>
                </a:cxn>
                <a:cxn ang="0">
                  <a:pos x="855" y="1512"/>
                </a:cxn>
                <a:cxn ang="0">
                  <a:pos x="874" y="1972"/>
                </a:cxn>
                <a:cxn ang="0">
                  <a:pos x="732" y="1945"/>
                </a:cxn>
                <a:cxn ang="0">
                  <a:pos x="715" y="1458"/>
                </a:cxn>
                <a:cxn ang="0">
                  <a:pos x="821" y="1388"/>
                </a:cxn>
                <a:cxn ang="0">
                  <a:pos x="1042" y="1407"/>
                </a:cxn>
                <a:cxn ang="0">
                  <a:pos x="1103" y="1327"/>
                </a:cxn>
                <a:cxn ang="0">
                  <a:pos x="1093" y="1000"/>
                </a:cxn>
                <a:cxn ang="0">
                  <a:pos x="1015" y="974"/>
                </a:cxn>
                <a:cxn ang="0">
                  <a:pos x="989" y="1230"/>
                </a:cxn>
                <a:cxn ang="0">
                  <a:pos x="758" y="1230"/>
                </a:cxn>
                <a:cxn ang="0">
                  <a:pos x="698" y="1114"/>
                </a:cxn>
                <a:cxn ang="0">
                  <a:pos x="722" y="603"/>
                </a:cxn>
                <a:cxn ang="0">
                  <a:pos x="749" y="248"/>
                </a:cxn>
                <a:cxn ang="0">
                  <a:pos x="671" y="134"/>
                </a:cxn>
                <a:cxn ang="0">
                  <a:pos x="608" y="177"/>
                </a:cxn>
                <a:cxn ang="0">
                  <a:pos x="618" y="426"/>
                </a:cxn>
                <a:cxn ang="0">
                  <a:pos x="582" y="858"/>
                </a:cxn>
                <a:cxn ang="0">
                  <a:pos x="441" y="901"/>
                </a:cxn>
                <a:cxn ang="0">
                  <a:pos x="298" y="877"/>
                </a:cxn>
                <a:cxn ang="0">
                  <a:pos x="264" y="594"/>
                </a:cxn>
                <a:cxn ang="0">
                  <a:pos x="221" y="514"/>
                </a:cxn>
                <a:cxn ang="0">
                  <a:pos x="124" y="603"/>
                </a:cxn>
                <a:cxn ang="0">
                  <a:pos x="158" y="901"/>
                </a:cxn>
                <a:cxn ang="0">
                  <a:pos x="264" y="974"/>
                </a:cxn>
                <a:cxn ang="0">
                  <a:pos x="494" y="1061"/>
                </a:cxn>
                <a:cxn ang="0">
                  <a:pos x="528" y="1230"/>
                </a:cxn>
                <a:cxn ang="0">
                  <a:pos x="528" y="1945"/>
                </a:cxn>
                <a:cxn ang="0">
                  <a:pos x="405" y="1955"/>
                </a:cxn>
                <a:cxn ang="0">
                  <a:pos x="405" y="1955"/>
                </a:cxn>
              </a:cxnLst>
              <a:rect l="0" t="0" r="r" b="b"/>
              <a:pathLst>
                <a:path w="1217" h="1972">
                  <a:moveTo>
                    <a:pt x="405" y="1955"/>
                  </a:moveTo>
                  <a:lnTo>
                    <a:pt x="397" y="1255"/>
                  </a:lnTo>
                  <a:lnTo>
                    <a:pt x="378" y="1141"/>
                  </a:lnTo>
                  <a:lnTo>
                    <a:pt x="221" y="1061"/>
                  </a:lnTo>
                  <a:lnTo>
                    <a:pt x="78" y="1027"/>
                  </a:lnTo>
                  <a:lnTo>
                    <a:pt x="0" y="877"/>
                  </a:lnTo>
                  <a:lnTo>
                    <a:pt x="34" y="470"/>
                  </a:lnTo>
                  <a:lnTo>
                    <a:pt x="184" y="354"/>
                  </a:lnTo>
                  <a:lnTo>
                    <a:pt x="317" y="417"/>
                  </a:lnTo>
                  <a:lnTo>
                    <a:pt x="371" y="603"/>
                  </a:lnTo>
                  <a:lnTo>
                    <a:pt x="388" y="797"/>
                  </a:lnTo>
                  <a:lnTo>
                    <a:pt x="485" y="778"/>
                  </a:lnTo>
                  <a:lnTo>
                    <a:pt x="502" y="310"/>
                  </a:lnTo>
                  <a:lnTo>
                    <a:pt x="494" y="10"/>
                  </a:lnTo>
                  <a:lnTo>
                    <a:pt x="732" y="0"/>
                  </a:lnTo>
                  <a:lnTo>
                    <a:pt x="874" y="196"/>
                  </a:lnTo>
                  <a:lnTo>
                    <a:pt x="848" y="805"/>
                  </a:lnTo>
                  <a:lnTo>
                    <a:pt x="829" y="1124"/>
                  </a:lnTo>
                  <a:lnTo>
                    <a:pt x="899" y="1141"/>
                  </a:lnTo>
                  <a:lnTo>
                    <a:pt x="935" y="955"/>
                  </a:lnTo>
                  <a:lnTo>
                    <a:pt x="952" y="841"/>
                  </a:lnTo>
                  <a:lnTo>
                    <a:pt x="1076" y="787"/>
                  </a:lnTo>
                  <a:lnTo>
                    <a:pt x="1200" y="901"/>
                  </a:lnTo>
                  <a:lnTo>
                    <a:pt x="1217" y="1168"/>
                  </a:lnTo>
                  <a:lnTo>
                    <a:pt x="1209" y="1407"/>
                  </a:lnTo>
                  <a:lnTo>
                    <a:pt x="1112" y="1504"/>
                  </a:lnTo>
                  <a:lnTo>
                    <a:pt x="855" y="1512"/>
                  </a:lnTo>
                  <a:lnTo>
                    <a:pt x="874" y="1972"/>
                  </a:lnTo>
                  <a:lnTo>
                    <a:pt x="732" y="1945"/>
                  </a:lnTo>
                  <a:lnTo>
                    <a:pt x="715" y="1458"/>
                  </a:lnTo>
                  <a:lnTo>
                    <a:pt x="821" y="1388"/>
                  </a:lnTo>
                  <a:lnTo>
                    <a:pt x="1042" y="1407"/>
                  </a:lnTo>
                  <a:lnTo>
                    <a:pt x="1103" y="1327"/>
                  </a:lnTo>
                  <a:lnTo>
                    <a:pt x="1093" y="1000"/>
                  </a:lnTo>
                  <a:lnTo>
                    <a:pt x="1015" y="974"/>
                  </a:lnTo>
                  <a:lnTo>
                    <a:pt x="989" y="1230"/>
                  </a:lnTo>
                  <a:lnTo>
                    <a:pt x="758" y="1230"/>
                  </a:lnTo>
                  <a:lnTo>
                    <a:pt x="698" y="1114"/>
                  </a:lnTo>
                  <a:lnTo>
                    <a:pt x="722" y="603"/>
                  </a:lnTo>
                  <a:lnTo>
                    <a:pt x="749" y="248"/>
                  </a:lnTo>
                  <a:lnTo>
                    <a:pt x="671" y="134"/>
                  </a:lnTo>
                  <a:lnTo>
                    <a:pt x="608" y="177"/>
                  </a:lnTo>
                  <a:lnTo>
                    <a:pt x="618" y="426"/>
                  </a:lnTo>
                  <a:lnTo>
                    <a:pt x="582" y="858"/>
                  </a:lnTo>
                  <a:lnTo>
                    <a:pt x="441" y="901"/>
                  </a:lnTo>
                  <a:lnTo>
                    <a:pt x="298" y="877"/>
                  </a:lnTo>
                  <a:lnTo>
                    <a:pt x="264" y="594"/>
                  </a:lnTo>
                  <a:lnTo>
                    <a:pt x="221" y="514"/>
                  </a:lnTo>
                  <a:lnTo>
                    <a:pt x="124" y="603"/>
                  </a:lnTo>
                  <a:lnTo>
                    <a:pt x="158" y="901"/>
                  </a:lnTo>
                  <a:lnTo>
                    <a:pt x="264" y="974"/>
                  </a:lnTo>
                  <a:lnTo>
                    <a:pt x="494" y="1061"/>
                  </a:lnTo>
                  <a:lnTo>
                    <a:pt x="528" y="1230"/>
                  </a:lnTo>
                  <a:lnTo>
                    <a:pt x="528" y="1945"/>
                  </a:lnTo>
                  <a:lnTo>
                    <a:pt x="405" y="1955"/>
                  </a:lnTo>
                  <a:lnTo>
                    <a:pt x="405" y="1955"/>
                  </a:lnTo>
                  <a:close/>
                </a:path>
              </a:pathLst>
            </a:custGeom>
            <a:solidFill>
              <a:srgbClr val="216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40" name="Freeform 16"/>
            <p:cNvSpPr>
              <a:spLocks/>
            </p:cNvSpPr>
            <p:nvPr/>
          </p:nvSpPr>
          <p:spPr bwMode="auto">
            <a:xfrm>
              <a:off x="3480" y="3138"/>
              <a:ext cx="437" cy="676"/>
            </a:xfrm>
            <a:custGeom>
              <a:avLst/>
              <a:gdLst/>
              <a:ahLst/>
              <a:cxnLst>
                <a:cxn ang="0">
                  <a:pos x="168" y="1315"/>
                </a:cxn>
                <a:cxn ang="0">
                  <a:pos x="194" y="979"/>
                </a:cxn>
                <a:cxn ang="0">
                  <a:pos x="0" y="874"/>
                </a:cxn>
                <a:cxn ang="0">
                  <a:pos x="18" y="564"/>
                </a:cxn>
                <a:cxn ang="0">
                  <a:pos x="158" y="528"/>
                </a:cxn>
                <a:cxn ang="0">
                  <a:pos x="221" y="547"/>
                </a:cxn>
                <a:cxn ang="0">
                  <a:pos x="221" y="741"/>
                </a:cxn>
                <a:cxn ang="0">
                  <a:pos x="291" y="741"/>
                </a:cxn>
                <a:cxn ang="0">
                  <a:pos x="282" y="194"/>
                </a:cxn>
                <a:cxn ang="0">
                  <a:pos x="316" y="175"/>
                </a:cxn>
                <a:cxn ang="0">
                  <a:pos x="388" y="158"/>
                </a:cxn>
                <a:cxn ang="0">
                  <a:pos x="466" y="180"/>
                </a:cxn>
                <a:cxn ang="0">
                  <a:pos x="502" y="201"/>
                </a:cxn>
                <a:cxn ang="0">
                  <a:pos x="521" y="431"/>
                </a:cxn>
                <a:cxn ang="0">
                  <a:pos x="618" y="405"/>
                </a:cxn>
                <a:cxn ang="0">
                  <a:pos x="565" y="70"/>
                </a:cxn>
                <a:cxn ang="0">
                  <a:pos x="671" y="0"/>
                </a:cxn>
                <a:cxn ang="0">
                  <a:pos x="822" y="51"/>
                </a:cxn>
                <a:cxn ang="0">
                  <a:pos x="875" y="184"/>
                </a:cxn>
                <a:cxn ang="0">
                  <a:pos x="848" y="652"/>
                </a:cxn>
                <a:cxn ang="0">
                  <a:pos x="759" y="751"/>
                </a:cxn>
                <a:cxn ang="0">
                  <a:pos x="635" y="751"/>
                </a:cxn>
                <a:cxn ang="0">
                  <a:pos x="582" y="794"/>
                </a:cxn>
                <a:cxn ang="0">
                  <a:pos x="565" y="1351"/>
                </a:cxn>
                <a:cxn ang="0">
                  <a:pos x="441" y="1351"/>
                </a:cxn>
                <a:cxn ang="0">
                  <a:pos x="468" y="794"/>
                </a:cxn>
                <a:cxn ang="0">
                  <a:pos x="521" y="671"/>
                </a:cxn>
                <a:cxn ang="0">
                  <a:pos x="732" y="627"/>
                </a:cxn>
                <a:cxn ang="0">
                  <a:pos x="776" y="211"/>
                </a:cxn>
                <a:cxn ang="0">
                  <a:pos x="715" y="141"/>
                </a:cxn>
                <a:cxn ang="0">
                  <a:pos x="671" y="211"/>
                </a:cxn>
                <a:cxn ang="0">
                  <a:pos x="681" y="477"/>
                </a:cxn>
                <a:cxn ang="0">
                  <a:pos x="485" y="547"/>
                </a:cxn>
                <a:cxn ang="0">
                  <a:pos x="451" y="458"/>
                </a:cxn>
                <a:cxn ang="0">
                  <a:pos x="432" y="291"/>
                </a:cxn>
                <a:cxn ang="0">
                  <a:pos x="354" y="291"/>
                </a:cxn>
                <a:cxn ang="0">
                  <a:pos x="371" y="838"/>
                </a:cxn>
                <a:cxn ang="0">
                  <a:pos x="194" y="821"/>
                </a:cxn>
                <a:cxn ang="0">
                  <a:pos x="133" y="644"/>
                </a:cxn>
                <a:cxn ang="0">
                  <a:pos x="80" y="678"/>
                </a:cxn>
                <a:cxn ang="0">
                  <a:pos x="88" y="829"/>
                </a:cxn>
                <a:cxn ang="0">
                  <a:pos x="291" y="927"/>
                </a:cxn>
                <a:cxn ang="0">
                  <a:pos x="282" y="1325"/>
                </a:cxn>
                <a:cxn ang="0">
                  <a:pos x="168" y="1315"/>
                </a:cxn>
                <a:cxn ang="0">
                  <a:pos x="168" y="1315"/>
                </a:cxn>
              </a:cxnLst>
              <a:rect l="0" t="0" r="r" b="b"/>
              <a:pathLst>
                <a:path w="875" h="1351">
                  <a:moveTo>
                    <a:pt x="168" y="1315"/>
                  </a:moveTo>
                  <a:lnTo>
                    <a:pt x="194" y="979"/>
                  </a:lnTo>
                  <a:lnTo>
                    <a:pt x="0" y="874"/>
                  </a:lnTo>
                  <a:lnTo>
                    <a:pt x="18" y="564"/>
                  </a:lnTo>
                  <a:lnTo>
                    <a:pt x="158" y="528"/>
                  </a:lnTo>
                  <a:lnTo>
                    <a:pt x="221" y="547"/>
                  </a:lnTo>
                  <a:lnTo>
                    <a:pt x="221" y="741"/>
                  </a:lnTo>
                  <a:lnTo>
                    <a:pt x="291" y="741"/>
                  </a:lnTo>
                  <a:lnTo>
                    <a:pt x="282" y="194"/>
                  </a:lnTo>
                  <a:lnTo>
                    <a:pt x="316" y="175"/>
                  </a:lnTo>
                  <a:lnTo>
                    <a:pt x="388" y="158"/>
                  </a:lnTo>
                  <a:lnTo>
                    <a:pt x="466" y="180"/>
                  </a:lnTo>
                  <a:lnTo>
                    <a:pt x="502" y="201"/>
                  </a:lnTo>
                  <a:lnTo>
                    <a:pt x="521" y="431"/>
                  </a:lnTo>
                  <a:lnTo>
                    <a:pt x="618" y="405"/>
                  </a:lnTo>
                  <a:lnTo>
                    <a:pt x="565" y="70"/>
                  </a:lnTo>
                  <a:lnTo>
                    <a:pt x="671" y="0"/>
                  </a:lnTo>
                  <a:lnTo>
                    <a:pt x="822" y="51"/>
                  </a:lnTo>
                  <a:lnTo>
                    <a:pt x="875" y="184"/>
                  </a:lnTo>
                  <a:lnTo>
                    <a:pt x="848" y="652"/>
                  </a:lnTo>
                  <a:lnTo>
                    <a:pt x="759" y="751"/>
                  </a:lnTo>
                  <a:lnTo>
                    <a:pt x="635" y="751"/>
                  </a:lnTo>
                  <a:lnTo>
                    <a:pt x="582" y="794"/>
                  </a:lnTo>
                  <a:lnTo>
                    <a:pt x="565" y="1351"/>
                  </a:lnTo>
                  <a:lnTo>
                    <a:pt x="441" y="1351"/>
                  </a:lnTo>
                  <a:lnTo>
                    <a:pt x="468" y="794"/>
                  </a:lnTo>
                  <a:lnTo>
                    <a:pt x="521" y="671"/>
                  </a:lnTo>
                  <a:lnTo>
                    <a:pt x="732" y="627"/>
                  </a:lnTo>
                  <a:lnTo>
                    <a:pt x="776" y="211"/>
                  </a:lnTo>
                  <a:lnTo>
                    <a:pt x="715" y="141"/>
                  </a:lnTo>
                  <a:lnTo>
                    <a:pt x="671" y="211"/>
                  </a:lnTo>
                  <a:lnTo>
                    <a:pt x="681" y="477"/>
                  </a:lnTo>
                  <a:lnTo>
                    <a:pt x="485" y="547"/>
                  </a:lnTo>
                  <a:lnTo>
                    <a:pt x="451" y="458"/>
                  </a:lnTo>
                  <a:lnTo>
                    <a:pt x="432" y="291"/>
                  </a:lnTo>
                  <a:lnTo>
                    <a:pt x="354" y="291"/>
                  </a:lnTo>
                  <a:lnTo>
                    <a:pt x="371" y="838"/>
                  </a:lnTo>
                  <a:lnTo>
                    <a:pt x="194" y="821"/>
                  </a:lnTo>
                  <a:lnTo>
                    <a:pt x="133" y="644"/>
                  </a:lnTo>
                  <a:lnTo>
                    <a:pt x="80" y="678"/>
                  </a:lnTo>
                  <a:lnTo>
                    <a:pt x="88" y="829"/>
                  </a:lnTo>
                  <a:lnTo>
                    <a:pt x="291" y="927"/>
                  </a:lnTo>
                  <a:lnTo>
                    <a:pt x="282" y="1325"/>
                  </a:lnTo>
                  <a:lnTo>
                    <a:pt x="168" y="1315"/>
                  </a:lnTo>
                  <a:lnTo>
                    <a:pt x="168" y="1315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41" name="Freeform 17"/>
            <p:cNvSpPr>
              <a:spLocks/>
            </p:cNvSpPr>
            <p:nvPr/>
          </p:nvSpPr>
          <p:spPr bwMode="auto">
            <a:xfrm>
              <a:off x="4119" y="3146"/>
              <a:ext cx="459" cy="636"/>
            </a:xfrm>
            <a:custGeom>
              <a:avLst/>
              <a:gdLst/>
              <a:ahLst/>
              <a:cxnLst>
                <a:cxn ang="0">
                  <a:pos x="167" y="1245"/>
                </a:cxn>
                <a:cxn ang="0">
                  <a:pos x="167" y="971"/>
                </a:cxn>
                <a:cxn ang="0">
                  <a:pos x="186" y="760"/>
                </a:cxn>
                <a:cxn ang="0">
                  <a:pos x="26" y="654"/>
                </a:cxn>
                <a:cxn ang="0">
                  <a:pos x="0" y="211"/>
                </a:cxn>
                <a:cxn ang="0">
                  <a:pos x="194" y="184"/>
                </a:cxn>
                <a:cxn ang="0">
                  <a:pos x="247" y="238"/>
                </a:cxn>
                <a:cxn ang="0">
                  <a:pos x="283" y="441"/>
                </a:cxn>
                <a:cxn ang="0">
                  <a:pos x="344" y="441"/>
                </a:cxn>
                <a:cxn ang="0">
                  <a:pos x="344" y="53"/>
                </a:cxn>
                <a:cxn ang="0">
                  <a:pos x="504" y="0"/>
                </a:cxn>
                <a:cxn ang="0">
                  <a:pos x="654" y="70"/>
                </a:cxn>
                <a:cxn ang="0">
                  <a:pos x="644" y="530"/>
                </a:cxn>
                <a:cxn ang="0">
                  <a:pos x="564" y="812"/>
                </a:cxn>
                <a:cxn ang="0">
                  <a:pos x="644" y="821"/>
                </a:cxn>
                <a:cxn ang="0">
                  <a:pos x="688" y="654"/>
                </a:cxn>
                <a:cxn ang="0">
                  <a:pos x="813" y="618"/>
                </a:cxn>
                <a:cxn ang="0">
                  <a:pos x="918" y="707"/>
                </a:cxn>
                <a:cxn ang="0">
                  <a:pos x="891" y="981"/>
                </a:cxn>
                <a:cxn ang="0">
                  <a:pos x="777" y="1068"/>
                </a:cxn>
                <a:cxn ang="0">
                  <a:pos x="610" y="1068"/>
                </a:cxn>
                <a:cxn ang="0">
                  <a:pos x="591" y="1272"/>
                </a:cxn>
                <a:cxn ang="0">
                  <a:pos x="460" y="1264"/>
                </a:cxn>
                <a:cxn ang="0">
                  <a:pos x="486" y="988"/>
                </a:cxn>
                <a:cxn ang="0">
                  <a:pos x="591" y="962"/>
                </a:cxn>
                <a:cxn ang="0">
                  <a:pos x="787" y="971"/>
                </a:cxn>
                <a:cxn ang="0">
                  <a:pos x="794" y="777"/>
                </a:cxn>
                <a:cxn ang="0">
                  <a:pos x="741" y="760"/>
                </a:cxn>
                <a:cxn ang="0">
                  <a:pos x="715" y="910"/>
                </a:cxn>
                <a:cxn ang="0">
                  <a:pos x="477" y="874"/>
                </a:cxn>
                <a:cxn ang="0">
                  <a:pos x="486" y="707"/>
                </a:cxn>
                <a:cxn ang="0">
                  <a:pos x="557" y="431"/>
                </a:cxn>
                <a:cxn ang="0">
                  <a:pos x="557" y="158"/>
                </a:cxn>
                <a:cxn ang="0">
                  <a:pos x="450" y="124"/>
                </a:cxn>
                <a:cxn ang="0">
                  <a:pos x="441" y="485"/>
                </a:cxn>
                <a:cxn ang="0">
                  <a:pos x="353" y="547"/>
                </a:cxn>
                <a:cxn ang="0">
                  <a:pos x="213" y="530"/>
                </a:cxn>
                <a:cxn ang="0">
                  <a:pos x="186" y="327"/>
                </a:cxn>
                <a:cxn ang="0">
                  <a:pos x="106" y="308"/>
                </a:cxn>
                <a:cxn ang="0">
                  <a:pos x="133" y="584"/>
                </a:cxn>
                <a:cxn ang="0">
                  <a:pos x="310" y="715"/>
                </a:cxn>
                <a:cxn ang="0">
                  <a:pos x="292" y="1015"/>
                </a:cxn>
                <a:cxn ang="0">
                  <a:pos x="300" y="1255"/>
                </a:cxn>
                <a:cxn ang="0">
                  <a:pos x="167" y="1245"/>
                </a:cxn>
                <a:cxn ang="0">
                  <a:pos x="167" y="1245"/>
                </a:cxn>
              </a:cxnLst>
              <a:rect l="0" t="0" r="r" b="b"/>
              <a:pathLst>
                <a:path w="918" h="1272">
                  <a:moveTo>
                    <a:pt x="167" y="1245"/>
                  </a:moveTo>
                  <a:lnTo>
                    <a:pt x="167" y="971"/>
                  </a:lnTo>
                  <a:lnTo>
                    <a:pt x="186" y="760"/>
                  </a:lnTo>
                  <a:lnTo>
                    <a:pt x="26" y="654"/>
                  </a:lnTo>
                  <a:lnTo>
                    <a:pt x="0" y="211"/>
                  </a:lnTo>
                  <a:lnTo>
                    <a:pt x="194" y="184"/>
                  </a:lnTo>
                  <a:lnTo>
                    <a:pt x="247" y="238"/>
                  </a:lnTo>
                  <a:lnTo>
                    <a:pt x="283" y="441"/>
                  </a:lnTo>
                  <a:lnTo>
                    <a:pt x="344" y="441"/>
                  </a:lnTo>
                  <a:lnTo>
                    <a:pt x="344" y="53"/>
                  </a:lnTo>
                  <a:lnTo>
                    <a:pt x="504" y="0"/>
                  </a:lnTo>
                  <a:lnTo>
                    <a:pt x="654" y="70"/>
                  </a:lnTo>
                  <a:lnTo>
                    <a:pt x="644" y="530"/>
                  </a:lnTo>
                  <a:lnTo>
                    <a:pt x="564" y="812"/>
                  </a:lnTo>
                  <a:lnTo>
                    <a:pt x="644" y="821"/>
                  </a:lnTo>
                  <a:lnTo>
                    <a:pt x="688" y="654"/>
                  </a:lnTo>
                  <a:lnTo>
                    <a:pt x="813" y="618"/>
                  </a:lnTo>
                  <a:lnTo>
                    <a:pt x="918" y="707"/>
                  </a:lnTo>
                  <a:lnTo>
                    <a:pt x="891" y="981"/>
                  </a:lnTo>
                  <a:lnTo>
                    <a:pt x="777" y="1068"/>
                  </a:lnTo>
                  <a:lnTo>
                    <a:pt x="610" y="1068"/>
                  </a:lnTo>
                  <a:lnTo>
                    <a:pt x="591" y="1272"/>
                  </a:lnTo>
                  <a:lnTo>
                    <a:pt x="460" y="1264"/>
                  </a:lnTo>
                  <a:lnTo>
                    <a:pt x="486" y="988"/>
                  </a:lnTo>
                  <a:lnTo>
                    <a:pt x="591" y="962"/>
                  </a:lnTo>
                  <a:lnTo>
                    <a:pt x="787" y="971"/>
                  </a:lnTo>
                  <a:lnTo>
                    <a:pt x="794" y="777"/>
                  </a:lnTo>
                  <a:lnTo>
                    <a:pt x="741" y="760"/>
                  </a:lnTo>
                  <a:lnTo>
                    <a:pt x="715" y="910"/>
                  </a:lnTo>
                  <a:lnTo>
                    <a:pt x="477" y="874"/>
                  </a:lnTo>
                  <a:lnTo>
                    <a:pt x="486" y="707"/>
                  </a:lnTo>
                  <a:lnTo>
                    <a:pt x="557" y="431"/>
                  </a:lnTo>
                  <a:lnTo>
                    <a:pt x="557" y="158"/>
                  </a:lnTo>
                  <a:lnTo>
                    <a:pt x="450" y="124"/>
                  </a:lnTo>
                  <a:lnTo>
                    <a:pt x="441" y="485"/>
                  </a:lnTo>
                  <a:lnTo>
                    <a:pt x="353" y="547"/>
                  </a:lnTo>
                  <a:lnTo>
                    <a:pt x="213" y="530"/>
                  </a:lnTo>
                  <a:lnTo>
                    <a:pt x="186" y="327"/>
                  </a:lnTo>
                  <a:lnTo>
                    <a:pt x="106" y="308"/>
                  </a:lnTo>
                  <a:lnTo>
                    <a:pt x="133" y="584"/>
                  </a:lnTo>
                  <a:lnTo>
                    <a:pt x="310" y="715"/>
                  </a:lnTo>
                  <a:lnTo>
                    <a:pt x="292" y="1015"/>
                  </a:lnTo>
                  <a:lnTo>
                    <a:pt x="300" y="1255"/>
                  </a:lnTo>
                  <a:lnTo>
                    <a:pt x="167" y="1245"/>
                  </a:lnTo>
                  <a:lnTo>
                    <a:pt x="167" y="1245"/>
                  </a:lnTo>
                  <a:close/>
                </a:path>
              </a:pathLst>
            </a:custGeom>
            <a:solidFill>
              <a:srgbClr val="216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42" name="Freeform 18"/>
            <p:cNvSpPr>
              <a:spLocks/>
            </p:cNvSpPr>
            <p:nvPr/>
          </p:nvSpPr>
          <p:spPr bwMode="auto">
            <a:xfrm>
              <a:off x="2296" y="3354"/>
              <a:ext cx="204" cy="318"/>
            </a:xfrm>
            <a:custGeom>
              <a:avLst/>
              <a:gdLst/>
              <a:ahLst/>
              <a:cxnLst>
                <a:cxn ang="0">
                  <a:pos x="142" y="637"/>
                </a:cxn>
                <a:cxn ang="0">
                  <a:pos x="137" y="443"/>
                </a:cxn>
                <a:cxn ang="0">
                  <a:pos x="53" y="438"/>
                </a:cxn>
                <a:cxn ang="0">
                  <a:pos x="0" y="363"/>
                </a:cxn>
                <a:cxn ang="0">
                  <a:pos x="0" y="196"/>
                </a:cxn>
                <a:cxn ang="0">
                  <a:pos x="57" y="160"/>
                </a:cxn>
                <a:cxn ang="0">
                  <a:pos x="93" y="187"/>
                </a:cxn>
                <a:cxn ang="0">
                  <a:pos x="106" y="331"/>
                </a:cxn>
                <a:cxn ang="0">
                  <a:pos x="142" y="337"/>
                </a:cxn>
                <a:cxn ang="0">
                  <a:pos x="150" y="116"/>
                </a:cxn>
                <a:cxn ang="0">
                  <a:pos x="199" y="80"/>
                </a:cxn>
                <a:cxn ang="0">
                  <a:pos x="243" y="97"/>
                </a:cxn>
                <a:cxn ang="0">
                  <a:pos x="253" y="217"/>
                </a:cxn>
                <a:cxn ang="0">
                  <a:pos x="296" y="200"/>
                </a:cxn>
                <a:cxn ang="0">
                  <a:pos x="300" y="33"/>
                </a:cxn>
                <a:cxn ang="0">
                  <a:pos x="350" y="0"/>
                </a:cxn>
                <a:cxn ang="0">
                  <a:pos x="407" y="23"/>
                </a:cxn>
                <a:cxn ang="0">
                  <a:pos x="407" y="234"/>
                </a:cxn>
                <a:cxn ang="0">
                  <a:pos x="353" y="306"/>
                </a:cxn>
                <a:cxn ang="0">
                  <a:pos x="260" y="324"/>
                </a:cxn>
                <a:cxn ang="0">
                  <a:pos x="253" y="633"/>
                </a:cxn>
                <a:cxn ang="0">
                  <a:pos x="142" y="637"/>
                </a:cxn>
                <a:cxn ang="0">
                  <a:pos x="142" y="637"/>
                </a:cxn>
              </a:cxnLst>
              <a:rect l="0" t="0" r="r" b="b"/>
              <a:pathLst>
                <a:path w="407" h="637">
                  <a:moveTo>
                    <a:pt x="142" y="637"/>
                  </a:moveTo>
                  <a:lnTo>
                    <a:pt x="137" y="443"/>
                  </a:lnTo>
                  <a:lnTo>
                    <a:pt x="53" y="438"/>
                  </a:lnTo>
                  <a:lnTo>
                    <a:pt x="0" y="363"/>
                  </a:lnTo>
                  <a:lnTo>
                    <a:pt x="0" y="196"/>
                  </a:lnTo>
                  <a:lnTo>
                    <a:pt x="57" y="160"/>
                  </a:lnTo>
                  <a:lnTo>
                    <a:pt x="93" y="187"/>
                  </a:lnTo>
                  <a:lnTo>
                    <a:pt x="106" y="331"/>
                  </a:lnTo>
                  <a:lnTo>
                    <a:pt x="142" y="337"/>
                  </a:lnTo>
                  <a:lnTo>
                    <a:pt x="150" y="116"/>
                  </a:lnTo>
                  <a:lnTo>
                    <a:pt x="199" y="80"/>
                  </a:lnTo>
                  <a:lnTo>
                    <a:pt x="243" y="97"/>
                  </a:lnTo>
                  <a:lnTo>
                    <a:pt x="253" y="217"/>
                  </a:lnTo>
                  <a:lnTo>
                    <a:pt x="296" y="200"/>
                  </a:lnTo>
                  <a:lnTo>
                    <a:pt x="300" y="33"/>
                  </a:lnTo>
                  <a:lnTo>
                    <a:pt x="350" y="0"/>
                  </a:lnTo>
                  <a:lnTo>
                    <a:pt x="407" y="23"/>
                  </a:lnTo>
                  <a:lnTo>
                    <a:pt x="407" y="234"/>
                  </a:lnTo>
                  <a:lnTo>
                    <a:pt x="353" y="306"/>
                  </a:lnTo>
                  <a:lnTo>
                    <a:pt x="260" y="324"/>
                  </a:lnTo>
                  <a:lnTo>
                    <a:pt x="253" y="633"/>
                  </a:lnTo>
                  <a:lnTo>
                    <a:pt x="142" y="637"/>
                  </a:lnTo>
                  <a:lnTo>
                    <a:pt x="142" y="637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43" name="Freeform 19"/>
            <p:cNvSpPr>
              <a:spLocks/>
            </p:cNvSpPr>
            <p:nvPr/>
          </p:nvSpPr>
          <p:spPr bwMode="auto">
            <a:xfrm>
              <a:off x="3191" y="3378"/>
              <a:ext cx="202" cy="281"/>
            </a:xfrm>
            <a:custGeom>
              <a:avLst/>
              <a:gdLst/>
              <a:ahLst/>
              <a:cxnLst>
                <a:cxn ang="0">
                  <a:pos x="136" y="561"/>
                </a:cxn>
                <a:cxn ang="0">
                  <a:pos x="114" y="384"/>
                </a:cxn>
                <a:cxn ang="0">
                  <a:pos x="57" y="370"/>
                </a:cxn>
                <a:cxn ang="0">
                  <a:pos x="0" y="334"/>
                </a:cxn>
                <a:cxn ang="0">
                  <a:pos x="13" y="180"/>
                </a:cxn>
                <a:cxn ang="0">
                  <a:pos x="60" y="177"/>
                </a:cxn>
                <a:cxn ang="0">
                  <a:pos x="96" y="211"/>
                </a:cxn>
                <a:cxn ang="0">
                  <a:pos x="96" y="300"/>
                </a:cxn>
                <a:cxn ang="0">
                  <a:pos x="144" y="300"/>
                </a:cxn>
                <a:cxn ang="0">
                  <a:pos x="157" y="70"/>
                </a:cxn>
                <a:cxn ang="0">
                  <a:pos x="220" y="57"/>
                </a:cxn>
                <a:cxn ang="0">
                  <a:pos x="247" y="87"/>
                </a:cxn>
                <a:cxn ang="0">
                  <a:pos x="254" y="180"/>
                </a:cxn>
                <a:cxn ang="0">
                  <a:pos x="300" y="167"/>
                </a:cxn>
                <a:cxn ang="0">
                  <a:pos x="311" y="21"/>
                </a:cxn>
                <a:cxn ang="0">
                  <a:pos x="365" y="0"/>
                </a:cxn>
                <a:cxn ang="0">
                  <a:pos x="404" y="34"/>
                </a:cxn>
                <a:cxn ang="0">
                  <a:pos x="391" y="220"/>
                </a:cxn>
                <a:cxn ang="0">
                  <a:pos x="344" y="251"/>
                </a:cxn>
                <a:cxn ang="0">
                  <a:pos x="264" y="260"/>
                </a:cxn>
                <a:cxn ang="0">
                  <a:pos x="241" y="370"/>
                </a:cxn>
                <a:cxn ang="0">
                  <a:pos x="241" y="561"/>
                </a:cxn>
                <a:cxn ang="0">
                  <a:pos x="136" y="561"/>
                </a:cxn>
                <a:cxn ang="0">
                  <a:pos x="136" y="561"/>
                </a:cxn>
              </a:cxnLst>
              <a:rect l="0" t="0" r="r" b="b"/>
              <a:pathLst>
                <a:path w="404" h="561">
                  <a:moveTo>
                    <a:pt x="136" y="561"/>
                  </a:moveTo>
                  <a:lnTo>
                    <a:pt x="114" y="384"/>
                  </a:lnTo>
                  <a:lnTo>
                    <a:pt x="57" y="370"/>
                  </a:lnTo>
                  <a:lnTo>
                    <a:pt x="0" y="334"/>
                  </a:lnTo>
                  <a:lnTo>
                    <a:pt x="13" y="180"/>
                  </a:lnTo>
                  <a:lnTo>
                    <a:pt x="60" y="177"/>
                  </a:lnTo>
                  <a:lnTo>
                    <a:pt x="96" y="211"/>
                  </a:lnTo>
                  <a:lnTo>
                    <a:pt x="96" y="300"/>
                  </a:lnTo>
                  <a:lnTo>
                    <a:pt x="144" y="300"/>
                  </a:lnTo>
                  <a:lnTo>
                    <a:pt x="157" y="70"/>
                  </a:lnTo>
                  <a:lnTo>
                    <a:pt x="220" y="57"/>
                  </a:lnTo>
                  <a:lnTo>
                    <a:pt x="247" y="87"/>
                  </a:lnTo>
                  <a:lnTo>
                    <a:pt x="254" y="180"/>
                  </a:lnTo>
                  <a:lnTo>
                    <a:pt x="300" y="167"/>
                  </a:lnTo>
                  <a:lnTo>
                    <a:pt x="311" y="21"/>
                  </a:lnTo>
                  <a:lnTo>
                    <a:pt x="365" y="0"/>
                  </a:lnTo>
                  <a:lnTo>
                    <a:pt x="404" y="34"/>
                  </a:lnTo>
                  <a:lnTo>
                    <a:pt x="391" y="220"/>
                  </a:lnTo>
                  <a:lnTo>
                    <a:pt x="344" y="251"/>
                  </a:lnTo>
                  <a:lnTo>
                    <a:pt x="264" y="260"/>
                  </a:lnTo>
                  <a:lnTo>
                    <a:pt x="241" y="370"/>
                  </a:lnTo>
                  <a:lnTo>
                    <a:pt x="241" y="561"/>
                  </a:lnTo>
                  <a:lnTo>
                    <a:pt x="136" y="561"/>
                  </a:lnTo>
                  <a:lnTo>
                    <a:pt x="136" y="561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44" name="Freeform 20"/>
            <p:cNvSpPr>
              <a:spLocks/>
            </p:cNvSpPr>
            <p:nvPr/>
          </p:nvSpPr>
          <p:spPr bwMode="auto">
            <a:xfrm>
              <a:off x="3921" y="3447"/>
              <a:ext cx="177" cy="225"/>
            </a:xfrm>
            <a:custGeom>
              <a:avLst/>
              <a:gdLst/>
              <a:ahLst/>
              <a:cxnLst>
                <a:cxn ang="0">
                  <a:pos x="134" y="446"/>
                </a:cxn>
                <a:cxn ang="0">
                  <a:pos x="111" y="230"/>
                </a:cxn>
                <a:cxn ang="0">
                  <a:pos x="44" y="220"/>
                </a:cxn>
                <a:cxn ang="0">
                  <a:pos x="6" y="171"/>
                </a:cxn>
                <a:cxn ang="0">
                  <a:pos x="0" y="40"/>
                </a:cxn>
                <a:cxn ang="0">
                  <a:pos x="54" y="0"/>
                </a:cxn>
                <a:cxn ang="0">
                  <a:pos x="84" y="21"/>
                </a:cxn>
                <a:cxn ang="0">
                  <a:pos x="90" y="163"/>
                </a:cxn>
                <a:cxn ang="0">
                  <a:pos x="130" y="167"/>
                </a:cxn>
                <a:cxn ang="0">
                  <a:pos x="134" y="83"/>
                </a:cxn>
                <a:cxn ang="0">
                  <a:pos x="173" y="60"/>
                </a:cxn>
                <a:cxn ang="0">
                  <a:pos x="208" y="87"/>
                </a:cxn>
                <a:cxn ang="0">
                  <a:pos x="204" y="243"/>
                </a:cxn>
                <a:cxn ang="0">
                  <a:pos x="253" y="233"/>
                </a:cxn>
                <a:cxn ang="0">
                  <a:pos x="270" y="144"/>
                </a:cxn>
                <a:cxn ang="0">
                  <a:pos x="307" y="127"/>
                </a:cxn>
                <a:cxn ang="0">
                  <a:pos x="354" y="154"/>
                </a:cxn>
                <a:cxn ang="0">
                  <a:pos x="337" y="287"/>
                </a:cxn>
                <a:cxn ang="0">
                  <a:pos x="221" y="327"/>
                </a:cxn>
                <a:cxn ang="0">
                  <a:pos x="240" y="450"/>
                </a:cxn>
                <a:cxn ang="0">
                  <a:pos x="134" y="446"/>
                </a:cxn>
                <a:cxn ang="0">
                  <a:pos x="134" y="446"/>
                </a:cxn>
              </a:cxnLst>
              <a:rect l="0" t="0" r="r" b="b"/>
              <a:pathLst>
                <a:path w="354" h="450">
                  <a:moveTo>
                    <a:pt x="134" y="446"/>
                  </a:moveTo>
                  <a:lnTo>
                    <a:pt x="111" y="230"/>
                  </a:lnTo>
                  <a:lnTo>
                    <a:pt x="44" y="220"/>
                  </a:lnTo>
                  <a:lnTo>
                    <a:pt x="6" y="171"/>
                  </a:lnTo>
                  <a:lnTo>
                    <a:pt x="0" y="40"/>
                  </a:lnTo>
                  <a:lnTo>
                    <a:pt x="54" y="0"/>
                  </a:lnTo>
                  <a:lnTo>
                    <a:pt x="84" y="21"/>
                  </a:lnTo>
                  <a:lnTo>
                    <a:pt x="90" y="163"/>
                  </a:lnTo>
                  <a:lnTo>
                    <a:pt x="130" y="167"/>
                  </a:lnTo>
                  <a:lnTo>
                    <a:pt x="134" y="83"/>
                  </a:lnTo>
                  <a:lnTo>
                    <a:pt x="173" y="60"/>
                  </a:lnTo>
                  <a:lnTo>
                    <a:pt x="208" y="87"/>
                  </a:lnTo>
                  <a:lnTo>
                    <a:pt x="204" y="243"/>
                  </a:lnTo>
                  <a:lnTo>
                    <a:pt x="253" y="233"/>
                  </a:lnTo>
                  <a:lnTo>
                    <a:pt x="270" y="144"/>
                  </a:lnTo>
                  <a:lnTo>
                    <a:pt x="307" y="127"/>
                  </a:lnTo>
                  <a:lnTo>
                    <a:pt x="354" y="154"/>
                  </a:lnTo>
                  <a:lnTo>
                    <a:pt x="337" y="287"/>
                  </a:lnTo>
                  <a:lnTo>
                    <a:pt x="221" y="327"/>
                  </a:lnTo>
                  <a:lnTo>
                    <a:pt x="240" y="450"/>
                  </a:lnTo>
                  <a:lnTo>
                    <a:pt x="134" y="446"/>
                  </a:lnTo>
                  <a:lnTo>
                    <a:pt x="134" y="446"/>
                  </a:lnTo>
                  <a:close/>
                </a:path>
              </a:pathLst>
            </a:custGeom>
            <a:solidFill>
              <a:srgbClr val="599E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45" name="Freeform 21"/>
            <p:cNvSpPr>
              <a:spLocks/>
            </p:cNvSpPr>
            <p:nvPr/>
          </p:nvSpPr>
          <p:spPr bwMode="auto">
            <a:xfrm>
              <a:off x="2797" y="3527"/>
              <a:ext cx="72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17"/>
                </a:cxn>
                <a:cxn ang="0">
                  <a:pos x="116" y="105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2" h="105">
                  <a:moveTo>
                    <a:pt x="0" y="0"/>
                  </a:moveTo>
                  <a:lnTo>
                    <a:pt x="142" y="17"/>
                  </a:lnTo>
                  <a:lnTo>
                    <a:pt x="116" y="105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46" name="Freeform 22"/>
            <p:cNvSpPr>
              <a:spLocks/>
            </p:cNvSpPr>
            <p:nvPr/>
          </p:nvSpPr>
          <p:spPr bwMode="auto">
            <a:xfrm>
              <a:off x="2732" y="3725"/>
              <a:ext cx="115" cy="6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30" y="0"/>
                </a:cxn>
                <a:cxn ang="0">
                  <a:pos x="221" y="123"/>
                </a:cxn>
                <a:cxn ang="0">
                  <a:pos x="0" y="10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30" h="123">
                  <a:moveTo>
                    <a:pt x="8" y="0"/>
                  </a:moveTo>
                  <a:lnTo>
                    <a:pt x="230" y="0"/>
                  </a:lnTo>
                  <a:lnTo>
                    <a:pt x="221" y="123"/>
                  </a:lnTo>
                  <a:lnTo>
                    <a:pt x="0" y="10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47" name="Freeform 23"/>
            <p:cNvSpPr>
              <a:spLocks/>
            </p:cNvSpPr>
            <p:nvPr/>
          </p:nvSpPr>
          <p:spPr bwMode="auto">
            <a:xfrm>
              <a:off x="2749" y="3000"/>
              <a:ext cx="93" cy="67"/>
            </a:xfrm>
            <a:custGeom>
              <a:avLst/>
              <a:gdLst/>
              <a:ahLst/>
              <a:cxnLst>
                <a:cxn ang="0">
                  <a:pos x="150" y="19"/>
                </a:cxn>
                <a:cxn ang="0">
                  <a:pos x="9" y="0"/>
                </a:cxn>
                <a:cxn ang="0">
                  <a:pos x="0" y="97"/>
                </a:cxn>
                <a:cxn ang="0">
                  <a:pos x="186" y="133"/>
                </a:cxn>
                <a:cxn ang="0">
                  <a:pos x="150" y="19"/>
                </a:cxn>
                <a:cxn ang="0">
                  <a:pos x="150" y="19"/>
                </a:cxn>
              </a:cxnLst>
              <a:rect l="0" t="0" r="r" b="b"/>
              <a:pathLst>
                <a:path w="186" h="133">
                  <a:moveTo>
                    <a:pt x="150" y="19"/>
                  </a:moveTo>
                  <a:lnTo>
                    <a:pt x="9" y="0"/>
                  </a:lnTo>
                  <a:lnTo>
                    <a:pt x="0" y="97"/>
                  </a:lnTo>
                  <a:lnTo>
                    <a:pt x="186" y="133"/>
                  </a:lnTo>
                  <a:lnTo>
                    <a:pt x="150" y="19"/>
                  </a:lnTo>
                  <a:lnTo>
                    <a:pt x="150" y="19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48" name="Freeform 24"/>
            <p:cNvSpPr>
              <a:spLocks/>
            </p:cNvSpPr>
            <p:nvPr/>
          </p:nvSpPr>
          <p:spPr bwMode="auto">
            <a:xfrm>
              <a:off x="2966" y="2996"/>
              <a:ext cx="92" cy="9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150" y="0"/>
                </a:cxn>
                <a:cxn ang="0">
                  <a:pos x="184" y="87"/>
                </a:cxn>
                <a:cxn ang="0">
                  <a:pos x="0" y="194"/>
                </a:cxn>
                <a:cxn ang="0">
                  <a:pos x="0" y="70"/>
                </a:cxn>
                <a:cxn ang="0">
                  <a:pos x="0" y="70"/>
                </a:cxn>
              </a:cxnLst>
              <a:rect l="0" t="0" r="r" b="b"/>
              <a:pathLst>
                <a:path w="184" h="194">
                  <a:moveTo>
                    <a:pt x="0" y="70"/>
                  </a:moveTo>
                  <a:lnTo>
                    <a:pt x="150" y="0"/>
                  </a:lnTo>
                  <a:lnTo>
                    <a:pt x="184" y="87"/>
                  </a:lnTo>
                  <a:lnTo>
                    <a:pt x="0" y="194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49" name="Freeform 25"/>
            <p:cNvSpPr>
              <a:spLocks/>
            </p:cNvSpPr>
            <p:nvPr/>
          </p:nvSpPr>
          <p:spPr bwMode="auto">
            <a:xfrm>
              <a:off x="2952" y="3186"/>
              <a:ext cx="75" cy="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34"/>
                </a:cxn>
                <a:cxn ang="0">
                  <a:pos x="133" y="158"/>
                </a:cxn>
                <a:cxn ang="0">
                  <a:pos x="10" y="1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58">
                  <a:moveTo>
                    <a:pt x="0" y="0"/>
                  </a:moveTo>
                  <a:lnTo>
                    <a:pt x="151" y="34"/>
                  </a:lnTo>
                  <a:lnTo>
                    <a:pt x="133" y="158"/>
                  </a:lnTo>
                  <a:lnTo>
                    <a:pt x="10" y="1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50" name="Freeform 26"/>
            <p:cNvSpPr>
              <a:spLocks/>
            </p:cNvSpPr>
            <p:nvPr/>
          </p:nvSpPr>
          <p:spPr bwMode="auto">
            <a:xfrm>
              <a:off x="2520" y="3248"/>
              <a:ext cx="123" cy="71"/>
            </a:xfrm>
            <a:custGeom>
              <a:avLst/>
              <a:gdLst/>
              <a:ahLst/>
              <a:cxnLst>
                <a:cxn ang="0">
                  <a:pos x="248" y="35"/>
                </a:cxn>
                <a:cxn ang="0">
                  <a:pos x="8" y="0"/>
                </a:cxn>
                <a:cxn ang="0">
                  <a:pos x="0" y="97"/>
                </a:cxn>
                <a:cxn ang="0">
                  <a:pos x="238" y="141"/>
                </a:cxn>
                <a:cxn ang="0">
                  <a:pos x="248" y="35"/>
                </a:cxn>
                <a:cxn ang="0">
                  <a:pos x="248" y="35"/>
                </a:cxn>
              </a:cxnLst>
              <a:rect l="0" t="0" r="r" b="b"/>
              <a:pathLst>
                <a:path w="248" h="141">
                  <a:moveTo>
                    <a:pt x="248" y="35"/>
                  </a:moveTo>
                  <a:lnTo>
                    <a:pt x="8" y="0"/>
                  </a:lnTo>
                  <a:lnTo>
                    <a:pt x="0" y="97"/>
                  </a:lnTo>
                  <a:lnTo>
                    <a:pt x="238" y="141"/>
                  </a:lnTo>
                  <a:lnTo>
                    <a:pt x="248" y="35"/>
                  </a:lnTo>
                  <a:lnTo>
                    <a:pt x="248" y="35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51" name="Freeform 27"/>
            <p:cNvSpPr>
              <a:spLocks/>
            </p:cNvSpPr>
            <p:nvPr/>
          </p:nvSpPr>
          <p:spPr bwMode="auto">
            <a:xfrm>
              <a:off x="3839" y="3279"/>
              <a:ext cx="102" cy="6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94" y="0"/>
                </a:cxn>
                <a:cxn ang="0">
                  <a:pos x="203" y="107"/>
                </a:cxn>
                <a:cxn ang="0">
                  <a:pos x="0" y="12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203" h="124">
                  <a:moveTo>
                    <a:pt x="0" y="10"/>
                  </a:moveTo>
                  <a:lnTo>
                    <a:pt x="194" y="0"/>
                  </a:lnTo>
                  <a:lnTo>
                    <a:pt x="203" y="107"/>
                  </a:lnTo>
                  <a:lnTo>
                    <a:pt x="0" y="12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25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52" name="Freeform 28"/>
            <p:cNvSpPr>
              <a:spLocks/>
            </p:cNvSpPr>
            <p:nvPr/>
          </p:nvSpPr>
          <p:spPr bwMode="auto">
            <a:xfrm>
              <a:off x="3575" y="3200"/>
              <a:ext cx="82" cy="83"/>
            </a:xfrm>
            <a:custGeom>
              <a:avLst/>
              <a:gdLst/>
              <a:ahLst/>
              <a:cxnLst>
                <a:cxn ang="0">
                  <a:pos x="157" y="78"/>
                </a:cxn>
                <a:cxn ang="0">
                  <a:pos x="34" y="0"/>
                </a:cxn>
                <a:cxn ang="0">
                  <a:pos x="0" y="88"/>
                </a:cxn>
                <a:cxn ang="0">
                  <a:pos x="163" y="168"/>
                </a:cxn>
                <a:cxn ang="0">
                  <a:pos x="157" y="78"/>
                </a:cxn>
                <a:cxn ang="0">
                  <a:pos x="157" y="78"/>
                </a:cxn>
              </a:cxnLst>
              <a:rect l="0" t="0" r="r" b="b"/>
              <a:pathLst>
                <a:path w="163" h="168">
                  <a:moveTo>
                    <a:pt x="157" y="78"/>
                  </a:moveTo>
                  <a:lnTo>
                    <a:pt x="34" y="0"/>
                  </a:lnTo>
                  <a:lnTo>
                    <a:pt x="0" y="88"/>
                  </a:lnTo>
                  <a:lnTo>
                    <a:pt x="163" y="168"/>
                  </a:lnTo>
                  <a:lnTo>
                    <a:pt x="157" y="78"/>
                  </a:lnTo>
                  <a:lnTo>
                    <a:pt x="157" y="78"/>
                  </a:lnTo>
                  <a:close/>
                </a:path>
              </a:pathLst>
            </a:custGeom>
            <a:solidFill>
              <a:srgbClr val="125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53" name="Freeform 29"/>
            <p:cNvSpPr>
              <a:spLocks/>
            </p:cNvSpPr>
            <p:nvPr/>
          </p:nvSpPr>
          <p:spPr bwMode="auto">
            <a:xfrm>
              <a:off x="3451" y="3487"/>
              <a:ext cx="84" cy="43"/>
            </a:xfrm>
            <a:custGeom>
              <a:avLst/>
              <a:gdLst/>
              <a:ahLst/>
              <a:cxnLst>
                <a:cxn ang="0">
                  <a:pos x="168" y="18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58" y="88"/>
                </a:cxn>
                <a:cxn ang="0">
                  <a:pos x="168" y="18"/>
                </a:cxn>
                <a:cxn ang="0">
                  <a:pos x="168" y="18"/>
                </a:cxn>
              </a:cxnLst>
              <a:rect l="0" t="0" r="r" b="b"/>
              <a:pathLst>
                <a:path w="168" h="88">
                  <a:moveTo>
                    <a:pt x="168" y="18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158" y="88"/>
                  </a:lnTo>
                  <a:lnTo>
                    <a:pt x="168" y="18"/>
                  </a:lnTo>
                  <a:lnTo>
                    <a:pt x="168" y="18"/>
                  </a:lnTo>
                  <a:close/>
                </a:path>
              </a:pathLst>
            </a:custGeom>
            <a:solidFill>
              <a:srgbClr val="125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54" name="Freeform 30"/>
            <p:cNvSpPr>
              <a:spLocks/>
            </p:cNvSpPr>
            <p:nvPr/>
          </p:nvSpPr>
          <p:spPr bwMode="auto">
            <a:xfrm>
              <a:off x="4378" y="3261"/>
              <a:ext cx="110" cy="5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0" y="0"/>
                </a:cxn>
                <a:cxn ang="0">
                  <a:pos x="220" y="105"/>
                </a:cxn>
                <a:cxn ang="0">
                  <a:pos x="0" y="105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20" h="105">
                  <a:moveTo>
                    <a:pt x="17" y="0"/>
                  </a:moveTo>
                  <a:lnTo>
                    <a:pt x="220" y="0"/>
                  </a:lnTo>
                  <a:lnTo>
                    <a:pt x="220" y="105"/>
                  </a:lnTo>
                  <a:lnTo>
                    <a:pt x="0" y="105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55" name="Freeform 31"/>
            <p:cNvSpPr>
              <a:spLocks/>
            </p:cNvSpPr>
            <p:nvPr/>
          </p:nvSpPr>
          <p:spPr bwMode="auto">
            <a:xfrm>
              <a:off x="4086" y="3376"/>
              <a:ext cx="107" cy="62"/>
            </a:xfrm>
            <a:custGeom>
              <a:avLst/>
              <a:gdLst/>
              <a:ahLst/>
              <a:cxnLst>
                <a:cxn ang="0">
                  <a:pos x="213" y="17"/>
                </a:cxn>
                <a:cxn ang="0">
                  <a:pos x="10" y="0"/>
                </a:cxn>
                <a:cxn ang="0">
                  <a:pos x="0" y="78"/>
                </a:cxn>
                <a:cxn ang="0">
                  <a:pos x="200" y="124"/>
                </a:cxn>
                <a:cxn ang="0">
                  <a:pos x="213" y="17"/>
                </a:cxn>
                <a:cxn ang="0">
                  <a:pos x="213" y="17"/>
                </a:cxn>
              </a:cxnLst>
              <a:rect l="0" t="0" r="r" b="b"/>
              <a:pathLst>
                <a:path w="213" h="124">
                  <a:moveTo>
                    <a:pt x="213" y="17"/>
                  </a:moveTo>
                  <a:lnTo>
                    <a:pt x="10" y="0"/>
                  </a:lnTo>
                  <a:lnTo>
                    <a:pt x="0" y="78"/>
                  </a:lnTo>
                  <a:lnTo>
                    <a:pt x="200" y="124"/>
                  </a:lnTo>
                  <a:lnTo>
                    <a:pt x="213" y="17"/>
                  </a:lnTo>
                  <a:lnTo>
                    <a:pt x="213" y="17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56" name="Freeform 32"/>
            <p:cNvSpPr>
              <a:spLocks/>
            </p:cNvSpPr>
            <p:nvPr/>
          </p:nvSpPr>
          <p:spPr bwMode="auto">
            <a:xfrm>
              <a:off x="4537" y="3464"/>
              <a:ext cx="75" cy="8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07" y="0"/>
                </a:cxn>
                <a:cxn ang="0">
                  <a:pos x="150" y="89"/>
                </a:cxn>
                <a:cxn ang="0">
                  <a:pos x="27" y="177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50" h="177">
                  <a:moveTo>
                    <a:pt x="0" y="72"/>
                  </a:moveTo>
                  <a:lnTo>
                    <a:pt x="107" y="0"/>
                  </a:lnTo>
                  <a:lnTo>
                    <a:pt x="150" y="89"/>
                  </a:lnTo>
                  <a:lnTo>
                    <a:pt x="27" y="177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57" name="Freeform 33"/>
            <p:cNvSpPr>
              <a:spLocks/>
            </p:cNvSpPr>
            <p:nvPr/>
          </p:nvSpPr>
          <p:spPr bwMode="auto">
            <a:xfrm>
              <a:off x="4226" y="3650"/>
              <a:ext cx="90" cy="62"/>
            </a:xfrm>
            <a:custGeom>
              <a:avLst/>
              <a:gdLst/>
              <a:ahLst/>
              <a:cxnLst>
                <a:cxn ang="0">
                  <a:pos x="180" y="18"/>
                </a:cxn>
                <a:cxn ang="0">
                  <a:pos x="0" y="0"/>
                </a:cxn>
                <a:cxn ang="0">
                  <a:pos x="13" y="124"/>
                </a:cxn>
                <a:cxn ang="0">
                  <a:pos x="180" y="107"/>
                </a:cxn>
                <a:cxn ang="0">
                  <a:pos x="180" y="18"/>
                </a:cxn>
                <a:cxn ang="0">
                  <a:pos x="180" y="18"/>
                </a:cxn>
              </a:cxnLst>
              <a:rect l="0" t="0" r="r" b="b"/>
              <a:pathLst>
                <a:path w="180" h="124">
                  <a:moveTo>
                    <a:pt x="180" y="18"/>
                  </a:moveTo>
                  <a:lnTo>
                    <a:pt x="0" y="0"/>
                  </a:lnTo>
                  <a:lnTo>
                    <a:pt x="13" y="124"/>
                  </a:lnTo>
                  <a:lnTo>
                    <a:pt x="180" y="107"/>
                  </a:lnTo>
                  <a:lnTo>
                    <a:pt x="180" y="18"/>
                  </a:lnTo>
                  <a:lnTo>
                    <a:pt x="180" y="18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58" name="Freeform 34"/>
            <p:cNvSpPr>
              <a:spLocks/>
            </p:cNvSpPr>
            <p:nvPr/>
          </p:nvSpPr>
          <p:spPr bwMode="auto">
            <a:xfrm>
              <a:off x="4333" y="3434"/>
              <a:ext cx="93" cy="75"/>
            </a:xfrm>
            <a:custGeom>
              <a:avLst/>
              <a:gdLst/>
              <a:ahLst/>
              <a:cxnLst>
                <a:cxn ang="0">
                  <a:pos x="187" y="53"/>
                </a:cxn>
                <a:cxn ang="0">
                  <a:pos x="46" y="0"/>
                </a:cxn>
                <a:cxn ang="0">
                  <a:pos x="0" y="80"/>
                </a:cxn>
                <a:cxn ang="0">
                  <a:pos x="151" y="150"/>
                </a:cxn>
                <a:cxn ang="0">
                  <a:pos x="187" y="53"/>
                </a:cxn>
                <a:cxn ang="0">
                  <a:pos x="187" y="53"/>
                </a:cxn>
              </a:cxnLst>
              <a:rect l="0" t="0" r="r" b="b"/>
              <a:pathLst>
                <a:path w="187" h="150">
                  <a:moveTo>
                    <a:pt x="187" y="53"/>
                  </a:moveTo>
                  <a:lnTo>
                    <a:pt x="46" y="0"/>
                  </a:lnTo>
                  <a:lnTo>
                    <a:pt x="0" y="80"/>
                  </a:lnTo>
                  <a:lnTo>
                    <a:pt x="151" y="150"/>
                  </a:lnTo>
                  <a:lnTo>
                    <a:pt x="187" y="53"/>
                  </a:lnTo>
                  <a:lnTo>
                    <a:pt x="187" y="53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59" name="Freeform 35"/>
            <p:cNvSpPr>
              <a:spLocks/>
            </p:cNvSpPr>
            <p:nvPr/>
          </p:nvSpPr>
          <p:spPr bwMode="auto">
            <a:xfrm>
              <a:off x="4258" y="3128"/>
              <a:ext cx="93" cy="97"/>
            </a:xfrm>
            <a:custGeom>
              <a:avLst/>
              <a:gdLst/>
              <a:ahLst/>
              <a:cxnLst>
                <a:cxn ang="0">
                  <a:pos x="187" y="116"/>
                </a:cxn>
                <a:cxn ang="0">
                  <a:pos x="63" y="0"/>
                </a:cxn>
                <a:cxn ang="0">
                  <a:pos x="0" y="63"/>
                </a:cxn>
                <a:cxn ang="0">
                  <a:pos x="116" y="194"/>
                </a:cxn>
                <a:cxn ang="0">
                  <a:pos x="187" y="116"/>
                </a:cxn>
                <a:cxn ang="0">
                  <a:pos x="187" y="116"/>
                </a:cxn>
              </a:cxnLst>
              <a:rect l="0" t="0" r="r" b="b"/>
              <a:pathLst>
                <a:path w="187" h="194">
                  <a:moveTo>
                    <a:pt x="187" y="116"/>
                  </a:moveTo>
                  <a:lnTo>
                    <a:pt x="63" y="0"/>
                  </a:lnTo>
                  <a:lnTo>
                    <a:pt x="0" y="63"/>
                  </a:lnTo>
                  <a:lnTo>
                    <a:pt x="116" y="194"/>
                  </a:lnTo>
                  <a:lnTo>
                    <a:pt x="187" y="116"/>
                  </a:lnTo>
                  <a:lnTo>
                    <a:pt x="187" y="116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60" name="Freeform 36"/>
            <p:cNvSpPr>
              <a:spLocks/>
            </p:cNvSpPr>
            <p:nvPr/>
          </p:nvSpPr>
          <p:spPr bwMode="auto">
            <a:xfrm>
              <a:off x="3672" y="3672"/>
              <a:ext cx="79" cy="4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8" y="17"/>
                </a:cxn>
                <a:cxn ang="0">
                  <a:pos x="151" y="97"/>
                </a:cxn>
                <a:cxn ang="0">
                  <a:pos x="0" y="89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8" h="97">
                  <a:moveTo>
                    <a:pt x="10" y="0"/>
                  </a:moveTo>
                  <a:lnTo>
                    <a:pt x="158" y="17"/>
                  </a:lnTo>
                  <a:lnTo>
                    <a:pt x="151" y="97"/>
                  </a:lnTo>
                  <a:lnTo>
                    <a:pt x="0" y="8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25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819400" y="5287963"/>
            <a:ext cx="4043363" cy="1570037"/>
            <a:chOff x="2158" y="2912"/>
            <a:chExt cx="2547" cy="989"/>
          </a:xfrm>
        </p:grpSpPr>
        <p:sp>
          <p:nvSpPr>
            <p:cNvPr id="717862" name="Freeform 38"/>
            <p:cNvSpPr>
              <a:spLocks/>
            </p:cNvSpPr>
            <p:nvPr/>
          </p:nvSpPr>
          <p:spPr bwMode="auto">
            <a:xfrm>
              <a:off x="2158" y="3623"/>
              <a:ext cx="2547" cy="27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087" y="0"/>
                </a:cxn>
                <a:cxn ang="0">
                  <a:pos x="5095" y="557"/>
                </a:cxn>
                <a:cxn ang="0">
                  <a:pos x="4" y="531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095" h="557">
                  <a:moveTo>
                    <a:pt x="0" y="4"/>
                  </a:moveTo>
                  <a:lnTo>
                    <a:pt x="5087" y="0"/>
                  </a:lnTo>
                  <a:lnTo>
                    <a:pt x="5095" y="557"/>
                  </a:lnTo>
                  <a:lnTo>
                    <a:pt x="4" y="53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63" name="Freeform 39"/>
            <p:cNvSpPr>
              <a:spLocks/>
            </p:cNvSpPr>
            <p:nvPr/>
          </p:nvSpPr>
          <p:spPr bwMode="auto">
            <a:xfrm>
              <a:off x="3164" y="3721"/>
              <a:ext cx="190" cy="6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81" y="0"/>
                </a:cxn>
                <a:cxn ang="0">
                  <a:pos x="381" y="107"/>
                </a:cxn>
                <a:cxn ang="0">
                  <a:pos x="0" y="133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381" h="133">
                  <a:moveTo>
                    <a:pt x="0" y="17"/>
                  </a:moveTo>
                  <a:lnTo>
                    <a:pt x="381" y="0"/>
                  </a:lnTo>
                  <a:lnTo>
                    <a:pt x="381" y="107"/>
                  </a:lnTo>
                  <a:lnTo>
                    <a:pt x="0" y="133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64" name="Freeform 40"/>
            <p:cNvSpPr>
              <a:spLocks/>
            </p:cNvSpPr>
            <p:nvPr/>
          </p:nvSpPr>
          <p:spPr bwMode="auto">
            <a:xfrm>
              <a:off x="3897" y="3752"/>
              <a:ext cx="185" cy="6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344" y="0"/>
                </a:cxn>
                <a:cxn ang="0">
                  <a:pos x="371" y="123"/>
                </a:cxn>
                <a:cxn ang="0">
                  <a:pos x="0" y="114"/>
                </a:cxn>
                <a:cxn ang="0">
                  <a:pos x="8" y="7"/>
                </a:cxn>
                <a:cxn ang="0">
                  <a:pos x="8" y="7"/>
                </a:cxn>
              </a:cxnLst>
              <a:rect l="0" t="0" r="r" b="b"/>
              <a:pathLst>
                <a:path w="371" h="123">
                  <a:moveTo>
                    <a:pt x="8" y="7"/>
                  </a:moveTo>
                  <a:lnTo>
                    <a:pt x="344" y="0"/>
                  </a:lnTo>
                  <a:lnTo>
                    <a:pt x="371" y="123"/>
                  </a:lnTo>
                  <a:lnTo>
                    <a:pt x="0" y="114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65" name="Freeform 41"/>
            <p:cNvSpPr>
              <a:spLocks/>
            </p:cNvSpPr>
            <p:nvPr/>
          </p:nvSpPr>
          <p:spPr bwMode="auto">
            <a:xfrm>
              <a:off x="4510" y="3739"/>
              <a:ext cx="181" cy="5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61" y="0"/>
                </a:cxn>
                <a:cxn ang="0">
                  <a:pos x="361" y="114"/>
                </a:cxn>
                <a:cxn ang="0">
                  <a:pos x="0" y="11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61" h="114">
                  <a:moveTo>
                    <a:pt x="10" y="0"/>
                  </a:moveTo>
                  <a:lnTo>
                    <a:pt x="361" y="0"/>
                  </a:lnTo>
                  <a:lnTo>
                    <a:pt x="361" y="114"/>
                  </a:lnTo>
                  <a:lnTo>
                    <a:pt x="0" y="11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66" name="Freeform 42"/>
            <p:cNvSpPr>
              <a:spLocks/>
            </p:cNvSpPr>
            <p:nvPr/>
          </p:nvSpPr>
          <p:spPr bwMode="auto">
            <a:xfrm>
              <a:off x="2193" y="3699"/>
              <a:ext cx="163" cy="6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17" y="0"/>
                </a:cxn>
                <a:cxn ang="0">
                  <a:pos x="327" y="124"/>
                </a:cxn>
                <a:cxn ang="0">
                  <a:pos x="0" y="133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27" h="133">
                  <a:moveTo>
                    <a:pt x="0" y="10"/>
                  </a:moveTo>
                  <a:lnTo>
                    <a:pt x="317" y="0"/>
                  </a:lnTo>
                  <a:lnTo>
                    <a:pt x="327" y="124"/>
                  </a:lnTo>
                  <a:lnTo>
                    <a:pt x="0" y="133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67" name="Freeform 43"/>
            <p:cNvSpPr>
              <a:spLocks/>
            </p:cNvSpPr>
            <p:nvPr/>
          </p:nvSpPr>
          <p:spPr bwMode="auto">
            <a:xfrm>
              <a:off x="2178" y="3597"/>
              <a:ext cx="596" cy="57"/>
            </a:xfrm>
            <a:custGeom>
              <a:avLst/>
              <a:gdLst/>
              <a:ahLst/>
              <a:cxnLst>
                <a:cxn ang="0">
                  <a:pos x="1192" y="0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1183" y="114"/>
                </a:cxn>
                <a:cxn ang="0">
                  <a:pos x="1192" y="0"/>
                </a:cxn>
                <a:cxn ang="0">
                  <a:pos x="1192" y="0"/>
                </a:cxn>
              </a:cxnLst>
              <a:rect l="0" t="0" r="r" b="b"/>
              <a:pathLst>
                <a:path w="1192" h="114">
                  <a:moveTo>
                    <a:pt x="1192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1183" y="114"/>
                  </a:lnTo>
                  <a:lnTo>
                    <a:pt x="1192" y="0"/>
                  </a:lnTo>
                  <a:lnTo>
                    <a:pt x="1192" y="0"/>
                  </a:lnTo>
                  <a:close/>
                </a:path>
              </a:pathLst>
            </a:custGeom>
            <a:solidFill>
              <a:srgbClr val="8F8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68" name="Freeform 44"/>
            <p:cNvSpPr>
              <a:spLocks/>
            </p:cNvSpPr>
            <p:nvPr/>
          </p:nvSpPr>
          <p:spPr bwMode="auto">
            <a:xfrm>
              <a:off x="3104" y="3592"/>
              <a:ext cx="504" cy="49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18" y="0"/>
                </a:cxn>
                <a:cxn ang="0">
                  <a:pos x="1007" y="97"/>
                </a:cxn>
                <a:cxn ang="0">
                  <a:pos x="0" y="97"/>
                </a:cxn>
                <a:cxn ang="0">
                  <a:pos x="79" y="0"/>
                </a:cxn>
                <a:cxn ang="0">
                  <a:pos x="79" y="0"/>
                </a:cxn>
              </a:cxnLst>
              <a:rect l="0" t="0" r="r" b="b"/>
              <a:pathLst>
                <a:path w="1007" h="97">
                  <a:moveTo>
                    <a:pt x="79" y="0"/>
                  </a:moveTo>
                  <a:lnTo>
                    <a:pt x="918" y="0"/>
                  </a:lnTo>
                  <a:lnTo>
                    <a:pt x="1007" y="97"/>
                  </a:lnTo>
                  <a:lnTo>
                    <a:pt x="0" y="97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F8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69" name="Freeform 45"/>
            <p:cNvSpPr>
              <a:spLocks/>
            </p:cNvSpPr>
            <p:nvPr/>
          </p:nvSpPr>
          <p:spPr bwMode="auto">
            <a:xfrm>
              <a:off x="3744" y="3602"/>
              <a:ext cx="482" cy="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54" y="0"/>
                </a:cxn>
                <a:cxn ang="0">
                  <a:pos x="964" y="97"/>
                </a:cxn>
                <a:cxn ang="0">
                  <a:pos x="0" y="97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964" h="97">
                  <a:moveTo>
                    <a:pt x="19" y="0"/>
                  </a:moveTo>
                  <a:lnTo>
                    <a:pt x="954" y="0"/>
                  </a:lnTo>
                  <a:lnTo>
                    <a:pt x="964" y="97"/>
                  </a:lnTo>
                  <a:lnTo>
                    <a:pt x="0" y="97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F8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70" name="Freeform 46"/>
            <p:cNvSpPr>
              <a:spLocks/>
            </p:cNvSpPr>
            <p:nvPr/>
          </p:nvSpPr>
          <p:spPr bwMode="auto">
            <a:xfrm>
              <a:off x="4526" y="3592"/>
              <a:ext cx="163" cy="5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325" y="0"/>
                </a:cxn>
                <a:cxn ang="0">
                  <a:pos x="325" y="107"/>
                </a:cxn>
                <a:cxn ang="0">
                  <a:pos x="0" y="107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325" h="107">
                  <a:moveTo>
                    <a:pt x="52" y="0"/>
                  </a:moveTo>
                  <a:lnTo>
                    <a:pt x="325" y="0"/>
                  </a:lnTo>
                  <a:lnTo>
                    <a:pt x="325" y="107"/>
                  </a:lnTo>
                  <a:lnTo>
                    <a:pt x="0" y="107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F8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71" name="Freeform 47"/>
            <p:cNvSpPr>
              <a:spLocks/>
            </p:cNvSpPr>
            <p:nvPr/>
          </p:nvSpPr>
          <p:spPr bwMode="auto">
            <a:xfrm>
              <a:off x="4150" y="3185"/>
              <a:ext cx="395" cy="591"/>
            </a:xfrm>
            <a:custGeom>
              <a:avLst/>
              <a:gdLst/>
              <a:ahLst/>
              <a:cxnLst>
                <a:cxn ang="0">
                  <a:pos x="188" y="1158"/>
                </a:cxn>
                <a:cxn ang="0">
                  <a:pos x="178" y="654"/>
                </a:cxn>
                <a:cxn ang="0">
                  <a:pos x="22" y="553"/>
                </a:cxn>
                <a:cxn ang="0">
                  <a:pos x="0" y="215"/>
                </a:cxn>
                <a:cxn ang="0">
                  <a:pos x="159" y="211"/>
                </a:cxn>
                <a:cxn ang="0">
                  <a:pos x="188" y="420"/>
                </a:cxn>
                <a:cxn ang="0">
                  <a:pos x="342" y="374"/>
                </a:cxn>
                <a:cxn ang="0">
                  <a:pos x="365" y="0"/>
                </a:cxn>
                <a:cxn ang="0">
                  <a:pos x="520" y="36"/>
                </a:cxn>
                <a:cxn ang="0">
                  <a:pos x="530" y="397"/>
                </a:cxn>
                <a:cxn ang="0">
                  <a:pos x="458" y="760"/>
                </a:cxn>
                <a:cxn ang="0">
                  <a:pos x="621" y="796"/>
                </a:cxn>
                <a:cxn ang="0">
                  <a:pos x="667" y="618"/>
                </a:cxn>
                <a:cxn ang="0">
                  <a:pos x="790" y="631"/>
                </a:cxn>
                <a:cxn ang="0">
                  <a:pos x="752" y="920"/>
                </a:cxn>
                <a:cxn ang="0">
                  <a:pos x="488" y="960"/>
                </a:cxn>
                <a:cxn ang="0">
                  <a:pos x="465" y="1180"/>
                </a:cxn>
                <a:cxn ang="0">
                  <a:pos x="188" y="1158"/>
                </a:cxn>
                <a:cxn ang="0">
                  <a:pos x="188" y="1158"/>
                </a:cxn>
              </a:cxnLst>
              <a:rect l="0" t="0" r="r" b="b"/>
              <a:pathLst>
                <a:path w="790" h="1180">
                  <a:moveTo>
                    <a:pt x="188" y="1158"/>
                  </a:moveTo>
                  <a:lnTo>
                    <a:pt x="178" y="654"/>
                  </a:lnTo>
                  <a:lnTo>
                    <a:pt x="22" y="553"/>
                  </a:lnTo>
                  <a:lnTo>
                    <a:pt x="0" y="215"/>
                  </a:lnTo>
                  <a:lnTo>
                    <a:pt x="159" y="211"/>
                  </a:lnTo>
                  <a:lnTo>
                    <a:pt x="188" y="420"/>
                  </a:lnTo>
                  <a:lnTo>
                    <a:pt x="342" y="374"/>
                  </a:lnTo>
                  <a:lnTo>
                    <a:pt x="365" y="0"/>
                  </a:lnTo>
                  <a:lnTo>
                    <a:pt x="520" y="36"/>
                  </a:lnTo>
                  <a:lnTo>
                    <a:pt x="530" y="397"/>
                  </a:lnTo>
                  <a:lnTo>
                    <a:pt x="458" y="760"/>
                  </a:lnTo>
                  <a:lnTo>
                    <a:pt x="621" y="796"/>
                  </a:lnTo>
                  <a:lnTo>
                    <a:pt x="667" y="618"/>
                  </a:lnTo>
                  <a:lnTo>
                    <a:pt x="790" y="631"/>
                  </a:lnTo>
                  <a:lnTo>
                    <a:pt x="752" y="920"/>
                  </a:lnTo>
                  <a:lnTo>
                    <a:pt x="488" y="960"/>
                  </a:lnTo>
                  <a:lnTo>
                    <a:pt x="465" y="1180"/>
                  </a:lnTo>
                  <a:lnTo>
                    <a:pt x="188" y="1158"/>
                  </a:lnTo>
                  <a:lnTo>
                    <a:pt x="188" y="1158"/>
                  </a:lnTo>
                  <a:close/>
                </a:path>
              </a:pathLst>
            </a:custGeom>
            <a:solidFill>
              <a:srgbClr val="64B8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72" name="Freeform 48"/>
            <p:cNvSpPr>
              <a:spLocks/>
            </p:cNvSpPr>
            <p:nvPr/>
          </p:nvSpPr>
          <p:spPr bwMode="auto">
            <a:xfrm>
              <a:off x="3499" y="3181"/>
              <a:ext cx="386" cy="629"/>
            </a:xfrm>
            <a:custGeom>
              <a:avLst/>
              <a:gdLst/>
              <a:ahLst/>
              <a:cxnLst>
                <a:cxn ang="0">
                  <a:pos x="192" y="1226"/>
                </a:cxn>
                <a:cxn ang="0">
                  <a:pos x="196" y="875"/>
                </a:cxn>
                <a:cxn ang="0">
                  <a:pos x="0" y="755"/>
                </a:cxn>
                <a:cxn ang="0">
                  <a:pos x="27" y="521"/>
                </a:cxn>
                <a:cxn ang="0">
                  <a:pos x="124" y="521"/>
                </a:cxn>
                <a:cxn ang="0">
                  <a:pos x="170" y="706"/>
                </a:cxn>
                <a:cxn ang="0">
                  <a:pos x="287" y="706"/>
                </a:cxn>
                <a:cxn ang="0">
                  <a:pos x="284" y="143"/>
                </a:cxn>
                <a:cxn ang="0">
                  <a:pos x="421" y="156"/>
                </a:cxn>
                <a:cxn ang="0">
                  <a:pos x="462" y="403"/>
                </a:cxn>
                <a:cxn ang="0">
                  <a:pos x="603" y="348"/>
                </a:cxn>
                <a:cxn ang="0">
                  <a:pos x="595" y="0"/>
                </a:cxn>
                <a:cxn ang="0">
                  <a:pos x="772" y="59"/>
                </a:cxn>
                <a:cxn ang="0">
                  <a:pos x="727" y="586"/>
                </a:cxn>
                <a:cxn ang="0">
                  <a:pos x="498" y="670"/>
                </a:cxn>
                <a:cxn ang="0">
                  <a:pos x="457" y="1259"/>
                </a:cxn>
                <a:cxn ang="0">
                  <a:pos x="192" y="1226"/>
                </a:cxn>
                <a:cxn ang="0">
                  <a:pos x="192" y="1226"/>
                </a:cxn>
              </a:cxnLst>
              <a:rect l="0" t="0" r="r" b="b"/>
              <a:pathLst>
                <a:path w="772" h="1259">
                  <a:moveTo>
                    <a:pt x="192" y="1226"/>
                  </a:moveTo>
                  <a:lnTo>
                    <a:pt x="196" y="875"/>
                  </a:lnTo>
                  <a:lnTo>
                    <a:pt x="0" y="755"/>
                  </a:lnTo>
                  <a:lnTo>
                    <a:pt x="27" y="521"/>
                  </a:lnTo>
                  <a:lnTo>
                    <a:pt x="124" y="521"/>
                  </a:lnTo>
                  <a:lnTo>
                    <a:pt x="170" y="706"/>
                  </a:lnTo>
                  <a:lnTo>
                    <a:pt x="287" y="706"/>
                  </a:lnTo>
                  <a:lnTo>
                    <a:pt x="284" y="143"/>
                  </a:lnTo>
                  <a:lnTo>
                    <a:pt x="421" y="156"/>
                  </a:lnTo>
                  <a:lnTo>
                    <a:pt x="462" y="403"/>
                  </a:lnTo>
                  <a:lnTo>
                    <a:pt x="603" y="348"/>
                  </a:lnTo>
                  <a:lnTo>
                    <a:pt x="595" y="0"/>
                  </a:lnTo>
                  <a:lnTo>
                    <a:pt x="772" y="59"/>
                  </a:lnTo>
                  <a:lnTo>
                    <a:pt x="727" y="586"/>
                  </a:lnTo>
                  <a:lnTo>
                    <a:pt x="498" y="670"/>
                  </a:lnTo>
                  <a:lnTo>
                    <a:pt x="457" y="1259"/>
                  </a:lnTo>
                  <a:lnTo>
                    <a:pt x="192" y="1226"/>
                  </a:lnTo>
                  <a:lnTo>
                    <a:pt x="192" y="1226"/>
                  </a:lnTo>
                  <a:close/>
                </a:path>
              </a:pathLst>
            </a:custGeom>
            <a:solidFill>
              <a:srgbClr val="A5BF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73" name="Freeform 49"/>
            <p:cNvSpPr>
              <a:spLocks/>
            </p:cNvSpPr>
            <p:nvPr/>
          </p:nvSpPr>
          <p:spPr bwMode="auto">
            <a:xfrm>
              <a:off x="2587" y="2959"/>
              <a:ext cx="544" cy="919"/>
            </a:xfrm>
            <a:custGeom>
              <a:avLst/>
              <a:gdLst/>
              <a:ahLst/>
              <a:cxnLst>
                <a:cxn ang="0">
                  <a:pos x="415" y="1838"/>
                </a:cxn>
                <a:cxn ang="0">
                  <a:pos x="362" y="1047"/>
                </a:cxn>
                <a:cxn ang="0">
                  <a:pos x="18" y="855"/>
                </a:cxn>
                <a:cxn ang="0">
                  <a:pos x="0" y="433"/>
                </a:cxn>
                <a:cxn ang="0">
                  <a:pos x="147" y="351"/>
                </a:cxn>
                <a:cxn ang="0">
                  <a:pos x="255" y="465"/>
                </a:cxn>
                <a:cxn ang="0">
                  <a:pos x="274" y="722"/>
                </a:cxn>
                <a:cxn ang="0">
                  <a:pos x="476" y="718"/>
                </a:cxn>
                <a:cxn ang="0">
                  <a:pos x="499" y="0"/>
                </a:cxn>
                <a:cxn ang="0">
                  <a:pos x="677" y="13"/>
                </a:cxn>
                <a:cxn ang="0">
                  <a:pos x="759" y="182"/>
                </a:cxn>
                <a:cxn ang="0">
                  <a:pos x="717" y="1070"/>
                </a:cxn>
                <a:cxn ang="0">
                  <a:pos x="873" y="1073"/>
                </a:cxn>
                <a:cxn ang="0">
                  <a:pos x="922" y="786"/>
                </a:cxn>
                <a:cxn ang="0">
                  <a:pos x="1074" y="882"/>
                </a:cxn>
                <a:cxn ang="0">
                  <a:pos x="1088" y="1271"/>
                </a:cxn>
                <a:cxn ang="0">
                  <a:pos x="991" y="1353"/>
                </a:cxn>
                <a:cxn ang="0">
                  <a:pos x="704" y="1381"/>
                </a:cxn>
                <a:cxn ang="0">
                  <a:pos x="721" y="1838"/>
                </a:cxn>
                <a:cxn ang="0">
                  <a:pos x="415" y="1838"/>
                </a:cxn>
                <a:cxn ang="0">
                  <a:pos x="415" y="1838"/>
                </a:cxn>
              </a:cxnLst>
              <a:rect l="0" t="0" r="r" b="b"/>
              <a:pathLst>
                <a:path w="1088" h="1838">
                  <a:moveTo>
                    <a:pt x="415" y="1838"/>
                  </a:moveTo>
                  <a:lnTo>
                    <a:pt x="362" y="1047"/>
                  </a:lnTo>
                  <a:lnTo>
                    <a:pt x="18" y="855"/>
                  </a:lnTo>
                  <a:lnTo>
                    <a:pt x="0" y="433"/>
                  </a:lnTo>
                  <a:lnTo>
                    <a:pt x="147" y="351"/>
                  </a:lnTo>
                  <a:lnTo>
                    <a:pt x="255" y="465"/>
                  </a:lnTo>
                  <a:lnTo>
                    <a:pt x="274" y="722"/>
                  </a:lnTo>
                  <a:lnTo>
                    <a:pt x="476" y="718"/>
                  </a:lnTo>
                  <a:lnTo>
                    <a:pt x="499" y="0"/>
                  </a:lnTo>
                  <a:lnTo>
                    <a:pt x="677" y="13"/>
                  </a:lnTo>
                  <a:lnTo>
                    <a:pt x="759" y="182"/>
                  </a:lnTo>
                  <a:lnTo>
                    <a:pt x="717" y="1070"/>
                  </a:lnTo>
                  <a:lnTo>
                    <a:pt x="873" y="1073"/>
                  </a:lnTo>
                  <a:lnTo>
                    <a:pt x="922" y="786"/>
                  </a:lnTo>
                  <a:lnTo>
                    <a:pt x="1074" y="882"/>
                  </a:lnTo>
                  <a:lnTo>
                    <a:pt x="1088" y="1271"/>
                  </a:lnTo>
                  <a:lnTo>
                    <a:pt x="991" y="1353"/>
                  </a:lnTo>
                  <a:lnTo>
                    <a:pt x="704" y="1381"/>
                  </a:lnTo>
                  <a:lnTo>
                    <a:pt x="721" y="1838"/>
                  </a:lnTo>
                  <a:lnTo>
                    <a:pt x="415" y="1838"/>
                  </a:lnTo>
                  <a:lnTo>
                    <a:pt x="415" y="1838"/>
                  </a:lnTo>
                  <a:close/>
                </a:path>
              </a:pathLst>
            </a:custGeom>
            <a:solidFill>
              <a:srgbClr val="64B8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74" name="Freeform 50"/>
            <p:cNvSpPr>
              <a:spLocks/>
            </p:cNvSpPr>
            <p:nvPr/>
          </p:nvSpPr>
          <p:spPr bwMode="auto">
            <a:xfrm>
              <a:off x="2553" y="2912"/>
              <a:ext cx="608" cy="985"/>
            </a:xfrm>
            <a:custGeom>
              <a:avLst/>
              <a:gdLst/>
              <a:ahLst/>
              <a:cxnLst>
                <a:cxn ang="0">
                  <a:pos x="405" y="1955"/>
                </a:cxn>
                <a:cxn ang="0">
                  <a:pos x="397" y="1255"/>
                </a:cxn>
                <a:cxn ang="0">
                  <a:pos x="378" y="1141"/>
                </a:cxn>
                <a:cxn ang="0">
                  <a:pos x="221" y="1061"/>
                </a:cxn>
                <a:cxn ang="0">
                  <a:pos x="78" y="1027"/>
                </a:cxn>
                <a:cxn ang="0">
                  <a:pos x="0" y="877"/>
                </a:cxn>
                <a:cxn ang="0">
                  <a:pos x="34" y="470"/>
                </a:cxn>
                <a:cxn ang="0">
                  <a:pos x="184" y="354"/>
                </a:cxn>
                <a:cxn ang="0">
                  <a:pos x="317" y="417"/>
                </a:cxn>
                <a:cxn ang="0">
                  <a:pos x="371" y="603"/>
                </a:cxn>
                <a:cxn ang="0">
                  <a:pos x="388" y="797"/>
                </a:cxn>
                <a:cxn ang="0">
                  <a:pos x="485" y="778"/>
                </a:cxn>
                <a:cxn ang="0">
                  <a:pos x="502" y="310"/>
                </a:cxn>
                <a:cxn ang="0">
                  <a:pos x="494" y="10"/>
                </a:cxn>
                <a:cxn ang="0">
                  <a:pos x="732" y="0"/>
                </a:cxn>
                <a:cxn ang="0">
                  <a:pos x="874" y="196"/>
                </a:cxn>
                <a:cxn ang="0">
                  <a:pos x="848" y="805"/>
                </a:cxn>
                <a:cxn ang="0">
                  <a:pos x="829" y="1124"/>
                </a:cxn>
                <a:cxn ang="0">
                  <a:pos x="899" y="1141"/>
                </a:cxn>
                <a:cxn ang="0">
                  <a:pos x="935" y="955"/>
                </a:cxn>
                <a:cxn ang="0">
                  <a:pos x="952" y="841"/>
                </a:cxn>
                <a:cxn ang="0">
                  <a:pos x="1076" y="787"/>
                </a:cxn>
                <a:cxn ang="0">
                  <a:pos x="1200" y="901"/>
                </a:cxn>
                <a:cxn ang="0">
                  <a:pos x="1217" y="1168"/>
                </a:cxn>
                <a:cxn ang="0">
                  <a:pos x="1209" y="1407"/>
                </a:cxn>
                <a:cxn ang="0">
                  <a:pos x="1112" y="1504"/>
                </a:cxn>
                <a:cxn ang="0">
                  <a:pos x="855" y="1512"/>
                </a:cxn>
                <a:cxn ang="0">
                  <a:pos x="874" y="1972"/>
                </a:cxn>
                <a:cxn ang="0">
                  <a:pos x="732" y="1945"/>
                </a:cxn>
                <a:cxn ang="0">
                  <a:pos x="715" y="1458"/>
                </a:cxn>
                <a:cxn ang="0">
                  <a:pos x="821" y="1388"/>
                </a:cxn>
                <a:cxn ang="0">
                  <a:pos x="1042" y="1407"/>
                </a:cxn>
                <a:cxn ang="0">
                  <a:pos x="1103" y="1327"/>
                </a:cxn>
                <a:cxn ang="0">
                  <a:pos x="1093" y="1000"/>
                </a:cxn>
                <a:cxn ang="0">
                  <a:pos x="1015" y="974"/>
                </a:cxn>
                <a:cxn ang="0">
                  <a:pos x="989" y="1230"/>
                </a:cxn>
                <a:cxn ang="0">
                  <a:pos x="758" y="1230"/>
                </a:cxn>
                <a:cxn ang="0">
                  <a:pos x="698" y="1114"/>
                </a:cxn>
                <a:cxn ang="0">
                  <a:pos x="722" y="603"/>
                </a:cxn>
                <a:cxn ang="0">
                  <a:pos x="749" y="248"/>
                </a:cxn>
                <a:cxn ang="0">
                  <a:pos x="671" y="134"/>
                </a:cxn>
                <a:cxn ang="0">
                  <a:pos x="608" y="177"/>
                </a:cxn>
                <a:cxn ang="0">
                  <a:pos x="618" y="426"/>
                </a:cxn>
                <a:cxn ang="0">
                  <a:pos x="582" y="858"/>
                </a:cxn>
                <a:cxn ang="0">
                  <a:pos x="441" y="901"/>
                </a:cxn>
                <a:cxn ang="0">
                  <a:pos x="298" y="877"/>
                </a:cxn>
                <a:cxn ang="0">
                  <a:pos x="264" y="594"/>
                </a:cxn>
                <a:cxn ang="0">
                  <a:pos x="221" y="514"/>
                </a:cxn>
                <a:cxn ang="0">
                  <a:pos x="124" y="603"/>
                </a:cxn>
                <a:cxn ang="0">
                  <a:pos x="158" y="901"/>
                </a:cxn>
                <a:cxn ang="0">
                  <a:pos x="264" y="974"/>
                </a:cxn>
                <a:cxn ang="0">
                  <a:pos x="494" y="1061"/>
                </a:cxn>
                <a:cxn ang="0">
                  <a:pos x="528" y="1230"/>
                </a:cxn>
                <a:cxn ang="0">
                  <a:pos x="528" y="1945"/>
                </a:cxn>
                <a:cxn ang="0">
                  <a:pos x="405" y="1955"/>
                </a:cxn>
                <a:cxn ang="0">
                  <a:pos x="405" y="1955"/>
                </a:cxn>
              </a:cxnLst>
              <a:rect l="0" t="0" r="r" b="b"/>
              <a:pathLst>
                <a:path w="1217" h="1972">
                  <a:moveTo>
                    <a:pt x="405" y="1955"/>
                  </a:moveTo>
                  <a:lnTo>
                    <a:pt x="397" y="1255"/>
                  </a:lnTo>
                  <a:lnTo>
                    <a:pt x="378" y="1141"/>
                  </a:lnTo>
                  <a:lnTo>
                    <a:pt x="221" y="1061"/>
                  </a:lnTo>
                  <a:lnTo>
                    <a:pt x="78" y="1027"/>
                  </a:lnTo>
                  <a:lnTo>
                    <a:pt x="0" y="877"/>
                  </a:lnTo>
                  <a:lnTo>
                    <a:pt x="34" y="470"/>
                  </a:lnTo>
                  <a:lnTo>
                    <a:pt x="184" y="354"/>
                  </a:lnTo>
                  <a:lnTo>
                    <a:pt x="317" y="417"/>
                  </a:lnTo>
                  <a:lnTo>
                    <a:pt x="371" y="603"/>
                  </a:lnTo>
                  <a:lnTo>
                    <a:pt x="388" y="797"/>
                  </a:lnTo>
                  <a:lnTo>
                    <a:pt x="485" y="778"/>
                  </a:lnTo>
                  <a:lnTo>
                    <a:pt x="502" y="310"/>
                  </a:lnTo>
                  <a:lnTo>
                    <a:pt x="494" y="10"/>
                  </a:lnTo>
                  <a:lnTo>
                    <a:pt x="732" y="0"/>
                  </a:lnTo>
                  <a:lnTo>
                    <a:pt x="874" y="196"/>
                  </a:lnTo>
                  <a:lnTo>
                    <a:pt x="848" y="805"/>
                  </a:lnTo>
                  <a:lnTo>
                    <a:pt x="829" y="1124"/>
                  </a:lnTo>
                  <a:lnTo>
                    <a:pt x="899" y="1141"/>
                  </a:lnTo>
                  <a:lnTo>
                    <a:pt x="935" y="955"/>
                  </a:lnTo>
                  <a:lnTo>
                    <a:pt x="952" y="841"/>
                  </a:lnTo>
                  <a:lnTo>
                    <a:pt x="1076" y="787"/>
                  </a:lnTo>
                  <a:lnTo>
                    <a:pt x="1200" y="901"/>
                  </a:lnTo>
                  <a:lnTo>
                    <a:pt x="1217" y="1168"/>
                  </a:lnTo>
                  <a:lnTo>
                    <a:pt x="1209" y="1407"/>
                  </a:lnTo>
                  <a:lnTo>
                    <a:pt x="1112" y="1504"/>
                  </a:lnTo>
                  <a:lnTo>
                    <a:pt x="855" y="1512"/>
                  </a:lnTo>
                  <a:lnTo>
                    <a:pt x="874" y="1972"/>
                  </a:lnTo>
                  <a:lnTo>
                    <a:pt x="732" y="1945"/>
                  </a:lnTo>
                  <a:lnTo>
                    <a:pt x="715" y="1458"/>
                  </a:lnTo>
                  <a:lnTo>
                    <a:pt x="821" y="1388"/>
                  </a:lnTo>
                  <a:lnTo>
                    <a:pt x="1042" y="1407"/>
                  </a:lnTo>
                  <a:lnTo>
                    <a:pt x="1103" y="1327"/>
                  </a:lnTo>
                  <a:lnTo>
                    <a:pt x="1093" y="1000"/>
                  </a:lnTo>
                  <a:lnTo>
                    <a:pt x="1015" y="974"/>
                  </a:lnTo>
                  <a:lnTo>
                    <a:pt x="989" y="1230"/>
                  </a:lnTo>
                  <a:lnTo>
                    <a:pt x="758" y="1230"/>
                  </a:lnTo>
                  <a:lnTo>
                    <a:pt x="698" y="1114"/>
                  </a:lnTo>
                  <a:lnTo>
                    <a:pt x="722" y="603"/>
                  </a:lnTo>
                  <a:lnTo>
                    <a:pt x="749" y="248"/>
                  </a:lnTo>
                  <a:lnTo>
                    <a:pt x="671" y="134"/>
                  </a:lnTo>
                  <a:lnTo>
                    <a:pt x="608" y="177"/>
                  </a:lnTo>
                  <a:lnTo>
                    <a:pt x="618" y="426"/>
                  </a:lnTo>
                  <a:lnTo>
                    <a:pt x="582" y="858"/>
                  </a:lnTo>
                  <a:lnTo>
                    <a:pt x="441" y="901"/>
                  </a:lnTo>
                  <a:lnTo>
                    <a:pt x="298" y="877"/>
                  </a:lnTo>
                  <a:lnTo>
                    <a:pt x="264" y="594"/>
                  </a:lnTo>
                  <a:lnTo>
                    <a:pt x="221" y="514"/>
                  </a:lnTo>
                  <a:lnTo>
                    <a:pt x="124" y="603"/>
                  </a:lnTo>
                  <a:lnTo>
                    <a:pt x="158" y="901"/>
                  </a:lnTo>
                  <a:lnTo>
                    <a:pt x="264" y="974"/>
                  </a:lnTo>
                  <a:lnTo>
                    <a:pt x="494" y="1061"/>
                  </a:lnTo>
                  <a:lnTo>
                    <a:pt x="528" y="1230"/>
                  </a:lnTo>
                  <a:lnTo>
                    <a:pt x="528" y="1945"/>
                  </a:lnTo>
                  <a:lnTo>
                    <a:pt x="405" y="1955"/>
                  </a:lnTo>
                  <a:lnTo>
                    <a:pt x="405" y="1955"/>
                  </a:lnTo>
                  <a:close/>
                </a:path>
              </a:pathLst>
            </a:custGeom>
            <a:solidFill>
              <a:srgbClr val="216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75" name="Freeform 51"/>
            <p:cNvSpPr>
              <a:spLocks/>
            </p:cNvSpPr>
            <p:nvPr/>
          </p:nvSpPr>
          <p:spPr bwMode="auto">
            <a:xfrm>
              <a:off x="3480" y="3138"/>
              <a:ext cx="437" cy="676"/>
            </a:xfrm>
            <a:custGeom>
              <a:avLst/>
              <a:gdLst/>
              <a:ahLst/>
              <a:cxnLst>
                <a:cxn ang="0">
                  <a:pos x="168" y="1315"/>
                </a:cxn>
                <a:cxn ang="0">
                  <a:pos x="194" y="979"/>
                </a:cxn>
                <a:cxn ang="0">
                  <a:pos x="0" y="874"/>
                </a:cxn>
                <a:cxn ang="0">
                  <a:pos x="18" y="564"/>
                </a:cxn>
                <a:cxn ang="0">
                  <a:pos x="158" y="528"/>
                </a:cxn>
                <a:cxn ang="0">
                  <a:pos x="221" y="547"/>
                </a:cxn>
                <a:cxn ang="0">
                  <a:pos x="221" y="741"/>
                </a:cxn>
                <a:cxn ang="0">
                  <a:pos x="291" y="741"/>
                </a:cxn>
                <a:cxn ang="0">
                  <a:pos x="282" y="194"/>
                </a:cxn>
                <a:cxn ang="0">
                  <a:pos x="316" y="175"/>
                </a:cxn>
                <a:cxn ang="0">
                  <a:pos x="388" y="158"/>
                </a:cxn>
                <a:cxn ang="0">
                  <a:pos x="466" y="180"/>
                </a:cxn>
                <a:cxn ang="0">
                  <a:pos x="502" y="201"/>
                </a:cxn>
                <a:cxn ang="0">
                  <a:pos x="521" y="431"/>
                </a:cxn>
                <a:cxn ang="0">
                  <a:pos x="618" y="405"/>
                </a:cxn>
                <a:cxn ang="0">
                  <a:pos x="565" y="70"/>
                </a:cxn>
                <a:cxn ang="0">
                  <a:pos x="671" y="0"/>
                </a:cxn>
                <a:cxn ang="0">
                  <a:pos x="822" y="51"/>
                </a:cxn>
                <a:cxn ang="0">
                  <a:pos x="875" y="184"/>
                </a:cxn>
                <a:cxn ang="0">
                  <a:pos x="848" y="652"/>
                </a:cxn>
                <a:cxn ang="0">
                  <a:pos x="759" y="751"/>
                </a:cxn>
                <a:cxn ang="0">
                  <a:pos x="635" y="751"/>
                </a:cxn>
                <a:cxn ang="0">
                  <a:pos x="582" y="794"/>
                </a:cxn>
                <a:cxn ang="0">
                  <a:pos x="565" y="1351"/>
                </a:cxn>
                <a:cxn ang="0">
                  <a:pos x="441" y="1351"/>
                </a:cxn>
                <a:cxn ang="0">
                  <a:pos x="468" y="794"/>
                </a:cxn>
                <a:cxn ang="0">
                  <a:pos x="521" y="671"/>
                </a:cxn>
                <a:cxn ang="0">
                  <a:pos x="732" y="627"/>
                </a:cxn>
                <a:cxn ang="0">
                  <a:pos x="776" y="211"/>
                </a:cxn>
                <a:cxn ang="0">
                  <a:pos x="715" y="141"/>
                </a:cxn>
                <a:cxn ang="0">
                  <a:pos x="671" y="211"/>
                </a:cxn>
                <a:cxn ang="0">
                  <a:pos x="681" y="477"/>
                </a:cxn>
                <a:cxn ang="0">
                  <a:pos x="485" y="547"/>
                </a:cxn>
                <a:cxn ang="0">
                  <a:pos x="451" y="458"/>
                </a:cxn>
                <a:cxn ang="0">
                  <a:pos x="432" y="291"/>
                </a:cxn>
                <a:cxn ang="0">
                  <a:pos x="354" y="291"/>
                </a:cxn>
                <a:cxn ang="0">
                  <a:pos x="371" y="838"/>
                </a:cxn>
                <a:cxn ang="0">
                  <a:pos x="194" y="821"/>
                </a:cxn>
                <a:cxn ang="0">
                  <a:pos x="133" y="644"/>
                </a:cxn>
                <a:cxn ang="0">
                  <a:pos x="80" y="678"/>
                </a:cxn>
                <a:cxn ang="0">
                  <a:pos x="88" y="829"/>
                </a:cxn>
                <a:cxn ang="0">
                  <a:pos x="291" y="927"/>
                </a:cxn>
                <a:cxn ang="0">
                  <a:pos x="282" y="1325"/>
                </a:cxn>
                <a:cxn ang="0">
                  <a:pos x="168" y="1315"/>
                </a:cxn>
                <a:cxn ang="0">
                  <a:pos x="168" y="1315"/>
                </a:cxn>
              </a:cxnLst>
              <a:rect l="0" t="0" r="r" b="b"/>
              <a:pathLst>
                <a:path w="875" h="1351">
                  <a:moveTo>
                    <a:pt x="168" y="1315"/>
                  </a:moveTo>
                  <a:lnTo>
                    <a:pt x="194" y="979"/>
                  </a:lnTo>
                  <a:lnTo>
                    <a:pt x="0" y="874"/>
                  </a:lnTo>
                  <a:lnTo>
                    <a:pt x="18" y="564"/>
                  </a:lnTo>
                  <a:lnTo>
                    <a:pt x="158" y="528"/>
                  </a:lnTo>
                  <a:lnTo>
                    <a:pt x="221" y="547"/>
                  </a:lnTo>
                  <a:lnTo>
                    <a:pt x="221" y="741"/>
                  </a:lnTo>
                  <a:lnTo>
                    <a:pt x="291" y="741"/>
                  </a:lnTo>
                  <a:lnTo>
                    <a:pt x="282" y="194"/>
                  </a:lnTo>
                  <a:lnTo>
                    <a:pt x="316" y="175"/>
                  </a:lnTo>
                  <a:lnTo>
                    <a:pt x="388" y="158"/>
                  </a:lnTo>
                  <a:lnTo>
                    <a:pt x="466" y="180"/>
                  </a:lnTo>
                  <a:lnTo>
                    <a:pt x="502" y="201"/>
                  </a:lnTo>
                  <a:lnTo>
                    <a:pt x="521" y="431"/>
                  </a:lnTo>
                  <a:lnTo>
                    <a:pt x="618" y="405"/>
                  </a:lnTo>
                  <a:lnTo>
                    <a:pt x="565" y="70"/>
                  </a:lnTo>
                  <a:lnTo>
                    <a:pt x="671" y="0"/>
                  </a:lnTo>
                  <a:lnTo>
                    <a:pt x="822" y="51"/>
                  </a:lnTo>
                  <a:lnTo>
                    <a:pt x="875" y="184"/>
                  </a:lnTo>
                  <a:lnTo>
                    <a:pt x="848" y="652"/>
                  </a:lnTo>
                  <a:lnTo>
                    <a:pt x="759" y="751"/>
                  </a:lnTo>
                  <a:lnTo>
                    <a:pt x="635" y="751"/>
                  </a:lnTo>
                  <a:lnTo>
                    <a:pt x="582" y="794"/>
                  </a:lnTo>
                  <a:lnTo>
                    <a:pt x="565" y="1351"/>
                  </a:lnTo>
                  <a:lnTo>
                    <a:pt x="441" y="1351"/>
                  </a:lnTo>
                  <a:lnTo>
                    <a:pt x="468" y="794"/>
                  </a:lnTo>
                  <a:lnTo>
                    <a:pt x="521" y="671"/>
                  </a:lnTo>
                  <a:lnTo>
                    <a:pt x="732" y="627"/>
                  </a:lnTo>
                  <a:lnTo>
                    <a:pt x="776" y="211"/>
                  </a:lnTo>
                  <a:lnTo>
                    <a:pt x="715" y="141"/>
                  </a:lnTo>
                  <a:lnTo>
                    <a:pt x="671" y="211"/>
                  </a:lnTo>
                  <a:lnTo>
                    <a:pt x="681" y="477"/>
                  </a:lnTo>
                  <a:lnTo>
                    <a:pt x="485" y="547"/>
                  </a:lnTo>
                  <a:lnTo>
                    <a:pt x="451" y="458"/>
                  </a:lnTo>
                  <a:lnTo>
                    <a:pt x="432" y="291"/>
                  </a:lnTo>
                  <a:lnTo>
                    <a:pt x="354" y="291"/>
                  </a:lnTo>
                  <a:lnTo>
                    <a:pt x="371" y="838"/>
                  </a:lnTo>
                  <a:lnTo>
                    <a:pt x="194" y="821"/>
                  </a:lnTo>
                  <a:lnTo>
                    <a:pt x="133" y="644"/>
                  </a:lnTo>
                  <a:lnTo>
                    <a:pt x="80" y="678"/>
                  </a:lnTo>
                  <a:lnTo>
                    <a:pt x="88" y="829"/>
                  </a:lnTo>
                  <a:lnTo>
                    <a:pt x="291" y="927"/>
                  </a:lnTo>
                  <a:lnTo>
                    <a:pt x="282" y="1325"/>
                  </a:lnTo>
                  <a:lnTo>
                    <a:pt x="168" y="1315"/>
                  </a:lnTo>
                  <a:lnTo>
                    <a:pt x="168" y="1315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76" name="Freeform 52"/>
            <p:cNvSpPr>
              <a:spLocks/>
            </p:cNvSpPr>
            <p:nvPr/>
          </p:nvSpPr>
          <p:spPr bwMode="auto">
            <a:xfrm>
              <a:off x="4119" y="3146"/>
              <a:ext cx="459" cy="636"/>
            </a:xfrm>
            <a:custGeom>
              <a:avLst/>
              <a:gdLst/>
              <a:ahLst/>
              <a:cxnLst>
                <a:cxn ang="0">
                  <a:pos x="167" y="1245"/>
                </a:cxn>
                <a:cxn ang="0">
                  <a:pos x="167" y="971"/>
                </a:cxn>
                <a:cxn ang="0">
                  <a:pos x="186" y="760"/>
                </a:cxn>
                <a:cxn ang="0">
                  <a:pos x="26" y="654"/>
                </a:cxn>
                <a:cxn ang="0">
                  <a:pos x="0" y="211"/>
                </a:cxn>
                <a:cxn ang="0">
                  <a:pos x="194" y="184"/>
                </a:cxn>
                <a:cxn ang="0">
                  <a:pos x="247" y="238"/>
                </a:cxn>
                <a:cxn ang="0">
                  <a:pos x="283" y="441"/>
                </a:cxn>
                <a:cxn ang="0">
                  <a:pos x="344" y="441"/>
                </a:cxn>
                <a:cxn ang="0">
                  <a:pos x="344" y="53"/>
                </a:cxn>
                <a:cxn ang="0">
                  <a:pos x="504" y="0"/>
                </a:cxn>
                <a:cxn ang="0">
                  <a:pos x="654" y="70"/>
                </a:cxn>
                <a:cxn ang="0">
                  <a:pos x="644" y="530"/>
                </a:cxn>
                <a:cxn ang="0">
                  <a:pos x="564" y="812"/>
                </a:cxn>
                <a:cxn ang="0">
                  <a:pos x="644" y="821"/>
                </a:cxn>
                <a:cxn ang="0">
                  <a:pos x="688" y="654"/>
                </a:cxn>
                <a:cxn ang="0">
                  <a:pos x="813" y="618"/>
                </a:cxn>
                <a:cxn ang="0">
                  <a:pos x="918" y="707"/>
                </a:cxn>
                <a:cxn ang="0">
                  <a:pos x="891" y="981"/>
                </a:cxn>
                <a:cxn ang="0">
                  <a:pos x="777" y="1068"/>
                </a:cxn>
                <a:cxn ang="0">
                  <a:pos x="610" y="1068"/>
                </a:cxn>
                <a:cxn ang="0">
                  <a:pos x="591" y="1272"/>
                </a:cxn>
                <a:cxn ang="0">
                  <a:pos x="460" y="1264"/>
                </a:cxn>
                <a:cxn ang="0">
                  <a:pos x="486" y="988"/>
                </a:cxn>
                <a:cxn ang="0">
                  <a:pos x="591" y="962"/>
                </a:cxn>
                <a:cxn ang="0">
                  <a:pos x="787" y="971"/>
                </a:cxn>
                <a:cxn ang="0">
                  <a:pos x="794" y="777"/>
                </a:cxn>
                <a:cxn ang="0">
                  <a:pos x="741" y="760"/>
                </a:cxn>
                <a:cxn ang="0">
                  <a:pos x="715" y="910"/>
                </a:cxn>
                <a:cxn ang="0">
                  <a:pos x="477" y="874"/>
                </a:cxn>
                <a:cxn ang="0">
                  <a:pos x="486" y="707"/>
                </a:cxn>
                <a:cxn ang="0">
                  <a:pos x="557" y="431"/>
                </a:cxn>
                <a:cxn ang="0">
                  <a:pos x="557" y="158"/>
                </a:cxn>
                <a:cxn ang="0">
                  <a:pos x="450" y="124"/>
                </a:cxn>
                <a:cxn ang="0">
                  <a:pos x="441" y="485"/>
                </a:cxn>
                <a:cxn ang="0">
                  <a:pos x="353" y="547"/>
                </a:cxn>
                <a:cxn ang="0">
                  <a:pos x="213" y="530"/>
                </a:cxn>
                <a:cxn ang="0">
                  <a:pos x="186" y="327"/>
                </a:cxn>
                <a:cxn ang="0">
                  <a:pos x="106" y="308"/>
                </a:cxn>
                <a:cxn ang="0">
                  <a:pos x="133" y="584"/>
                </a:cxn>
                <a:cxn ang="0">
                  <a:pos x="310" y="715"/>
                </a:cxn>
                <a:cxn ang="0">
                  <a:pos x="292" y="1015"/>
                </a:cxn>
                <a:cxn ang="0">
                  <a:pos x="300" y="1255"/>
                </a:cxn>
                <a:cxn ang="0">
                  <a:pos x="167" y="1245"/>
                </a:cxn>
                <a:cxn ang="0">
                  <a:pos x="167" y="1245"/>
                </a:cxn>
              </a:cxnLst>
              <a:rect l="0" t="0" r="r" b="b"/>
              <a:pathLst>
                <a:path w="918" h="1272">
                  <a:moveTo>
                    <a:pt x="167" y="1245"/>
                  </a:moveTo>
                  <a:lnTo>
                    <a:pt x="167" y="971"/>
                  </a:lnTo>
                  <a:lnTo>
                    <a:pt x="186" y="760"/>
                  </a:lnTo>
                  <a:lnTo>
                    <a:pt x="26" y="654"/>
                  </a:lnTo>
                  <a:lnTo>
                    <a:pt x="0" y="211"/>
                  </a:lnTo>
                  <a:lnTo>
                    <a:pt x="194" y="184"/>
                  </a:lnTo>
                  <a:lnTo>
                    <a:pt x="247" y="238"/>
                  </a:lnTo>
                  <a:lnTo>
                    <a:pt x="283" y="441"/>
                  </a:lnTo>
                  <a:lnTo>
                    <a:pt x="344" y="441"/>
                  </a:lnTo>
                  <a:lnTo>
                    <a:pt x="344" y="53"/>
                  </a:lnTo>
                  <a:lnTo>
                    <a:pt x="504" y="0"/>
                  </a:lnTo>
                  <a:lnTo>
                    <a:pt x="654" y="70"/>
                  </a:lnTo>
                  <a:lnTo>
                    <a:pt x="644" y="530"/>
                  </a:lnTo>
                  <a:lnTo>
                    <a:pt x="564" y="812"/>
                  </a:lnTo>
                  <a:lnTo>
                    <a:pt x="644" y="821"/>
                  </a:lnTo>
                  <a:lnTo>
                    <a:pt x="688" y="654"/>
                  </a:lnTo>
                  <a:lnTo>
                    <a:pt x="813" y="618"/>
                  </a:lnTo>
                  <a:lnTo>
                    <a:pt x="918" y="707"/>
                  </a:lnTo>
                  <a:lnTo>
                    <a:pt x="891" y="981"/>
                  </a:lnTo>
                  <a:lnTo>
                    <a:pt x="777" y="1068"/>
                  </a:lnTo>
                  <a:lnTo>
                    <a:pt x="610" y="1068"/>
                  </a:lnTo>
                  <a:lnTo>
                    <a:pt x="591" y="1272"/>
                  </a:lnTo>
                  <a:lnTo>
                    <a:pt x="460" y="1264"/>
                  </a:lnTo>
                  <a:lnTo>
                    <a:pt x="486" y="988"/>
                  </a:lnTo>
                  <a:lnTo>
                    <a:pt x="591" y="962"/>
                  </a:lnTo>
                  <a:lnTo>
                    <a:pt x="787" y="971"/>
                  </a:lnTo>
                  <a:lnTo>
                    <a:pt x="794" y="777"/>
                  </a:lnTo>
                  <a:lnTo>
                    <a:pt x="741" y="760"/>
                  </a:lnTo>
                  <a:lnTo>
                    <a:pt x="715" y="910"/>
                  </a:lnTo>
                  <a:lnTo>
                    <a:pt x="477" y="874"/>
                  </a:lnTo>
                  <a:lnTo>
                    <a:pt x="486" y="707"/>
                  </a:lnTo>
                  <a:lnTo>
                    <a:pt x="557" y="431"/>
                  </a:lnTo>
                  <a:lnTo>
                    <a:pt x="557" y="158"/>
                  </a:lnTo>
                  <a:lnTo>
                    <a:pt x="450" y="124"/>
                  </a:lnTo>
                  <a:lnTo>
                    <a:pt x="441" y="485"/>
                  </a:lnTo>
                  <a:lnTo>
                    <a:pt x="353" y="547"/>
                  </a:lnTo>
                  <a:lnTo>
                    <a:pt x="213" y="530"/>
                  </a:lnTo>
                  <a:lnTo>
                    <a:pt x="186" y="327"/>
                  </a:lnTo>
                  <a:lnTo>
                    <a:pt x="106" y="308"/>
                  </a:lnTo>
                  <a:lnTo>
                    <a:pt x="133" y="584"/>
                  </a:lnTo>
                  <a:lnTo>
                    <a:pt x="310" y="715"/>
                  </a:lnTo>
                  <a:lnTo>
                    <a:pt x="292" y="1015"/>
                  </a:lnTo>
                  <a:lnTo>
                    <a:pt x="300" y="1255"/>
                  </a:lnTo>
                  <a:lnTo>
                    <a:pt x="167" y="1245"/>
                  </a:lnTo>
                  <a:lnTo>
                    <a:pt x="167" y="1245"/>
                  </a:lnTo>
                  <a:close/>
                </a:path>
              </a:pathLst>
            </a:custGeom>
            <a:solidFill>
              <a:srgbClr val="216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77" name="Freeform 53"/>
            <p:cNvSpPr>
              <a:spLocks/>
            </p:cNvSpPr>
            <p:nvPr/>
          </p:nvSpPr>
          <p:spPr bwMode="auto">
            <a:xfrm>
              <a:off x="2296" y="3354"/>
              <a:ext cx="204" cy="318"/>
            </a:xfrm>
            <a:custGeom>
              <a:avLst/>
              <a:gdLst/>
              <a:ahLst/>
              <a:cxnLst>
                <a:cxn ang="0">
                  <a:pos x="142" y="637"/>
                </a:cxn>
                <a:cxn ang="0">
                  <a:pos x="137" y="443"/>
                </a:cxn>
                <a:cxn ang="0">
                  <a:pos x="53" y="438"/>
                </a:cxn>
                <a:cxn ang="0">
                  <a:pos x="0" y="363"/>
                </a:cxn>
                <a:cxn ang="0">
                  <a:pos x="0" y="196"/>
                </a:cxn>
                <a:cxn ang="0">
                  <a:pos x="57" y="160"/>
                </a:cxn>
                <a:cxn ang="0">
                  <a:pos x="93" y="187"/>
                </a:cxn>
                <a:cxn ang="0">
                  <a:pos x="106" y="331"/>
                </a:cxn>
                <a:cxn ang="0">
                  <a:pos x="142" y="337"/>
                </a:cxn>
                <a:cxn ang="0">
                  <a:pos x="150" y="116"/>
                </a:cxn>
                <a:cxn ang="0">
                  <a:pos x="199" y="80"/>
                </a:cxn>
                <a:cxn ang="0">
                  <a:pos x="243" y="97"/>
                </a:cxn>
                <a:cxn ang="0">
                  <a:pos x="253" y="217"/>
                </a:cxn>
                <a:cxn ang="0">
                  <a:pos x="296" y="200"/>
                </a:cxn>
                <a:cxn ang="0">
                  <a:pos x="300" y="33"/>
                </a:cxn>
                <a:cxn ang="0">
                  <a:pos x="350" y="0"/>
                </a:cxn>
                <a:cxn ang="0">
                  <a:pos x="407" y="23"/>
                </a:cxn>
                <a:cxn ang="0">
                  <a:pos x="407" y="234"/>
                </a:cxn>
                <a:cxn ang="0">
                  <a:pos x="353" y="306"/>
                </a:cxn>
                <a:cxn ang="0">
                  <a:pos x="260" y="324"/>
                </a:cxn>
                <a:cxn ang="0">
                  <a:pos x="253" y="633"/>
                </a:cxn>
                <a:cxn ang="0">
                  <a:pos x="142" y="637"/>
                </a:cxn>
                <a:cxn ang="0">
                  <a:pos x="142" y="637"/>
                </a:cxn>
              </a:cxnLst>
              <a:rect l="0" t="0" r="r" b="b"/>
              <a:pathLst>
                <a:path w="407" h="637">
                  <a:moveTo>
                    <a:pt x="142" y="637"/>
                  </a:moveTo>
                  <a:lnTo>
                    <a:pt x="137" y="443"/>
                  </a:lnTo>
                  <a:lnTo>
                    <a:pt x="53" y="438"/>
                  </a:lnTo>
                  <a:lnTo>
                    <a:pt x="0" y="363"/>
                  </a:lnTo>
                  <a:lnTo>
                    <a:pt x="0" y="196"/>
                  </a:lnTo>
                  <a:lnTo>
                    <a:pt x="57" y="160"/>
                  </a:lnTo>
                  <a:lnTo>
                    <a:pt x="93" y="187"/>
                  </a:lnTo>
                  <a:lnTo>
                    <a:pt x="106" y="331"/>
                  </a:lnTo>
                  <a:lnTo>
                    <a:pt x="142" y="337"/>
                  </a:lnTo>
                  <a:lnTo>
                    <a:pt x="150" y="116"/>
                  </a:lnTo>
                  <a:lnTo>
                    <a:pt x="199" y="80"/>
                  </a:lnTo>
                  <a:lnTo>
                    <a:pt x="243" y="97"/>
                  </a:lnTo>
                  <a:lnTo>
                    <a:pt x="253" y="217"/>
                  </a:lnTo>
                  <a:lnTo>
                    <a:pt x="296" y="200"/>
                  </a:lnTo>
                  <a:lnTo>
                    <a:pt x="300" y="33"/>
                  </a:lnTo>
                  <a:lnTo>
                    <a:pt x="350" y="0"/>
                  </a:lnTo>
                  <a:lnTo>
                    <a:pt x="407" y="23"/>
                  </a:lnTo>
                  <a:lnTo>
                    <a:pt x="407" y="234"/>
                  </a:lnTo>
                  <a:lnTo>
                    <a:pt x="353" y="306"/>
                  </a:lnTo>
                  <a:lnTo>
                    <a:pt x="260" y="324"/>
                  </a:lnTo>
                  <a:lnTo>
                    <a:pt x="253" y="633"/>
                  </a:lnTo>
                  <a:lnTo>
                    <a:pt x="142" y="637"/>
                  </a:lnTo>
                  <a:lnTo>
                    <a:pt x="142" y="637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78" name="Freeform 54"/>
            <p:cNvSpPr>
              <a:spLocks/>
            </p:cNvSpPr>
            <p:nvPr/>
          </p:nvSpPr>
          <p:spPr bwMode="auto">
            <a:xfrm>
              <a:off x="3191" y="3378"/>
              <a:ext cx="202" cy="281"/>
            </a:xfrm>
            <a:custGeom>
              <a:avLst/>
              <a:gdLst/>
              <a:ahLst/>
              <a:cxnLst>
                <a:cxn ang="0">
                  <a:pos x="136" y="561"/>
                </a:cxn>
                <a:cxn ang="0">
                  <a:pos x="114" y="384"/>
                </a:cxn>
                <a:cxn ang="0">
                  <a:pos x="57" y="370"/>
                </a:cxn>
                <a:cxn ang="0">
                  <a:pos x="0" y="334"/>
                </a:cxn>
                <a:cxn ang="0">
                  <a:pos x="13" y="180"/>
                </a:cxn>
                <a:cxn ang="0">
                  <a:pos x="60" y="177"/>
                </a:cxn>
                <a:cxn ang="0">
                  <a:pos x="96" y="211"/>
                </a:cxn>
                <a:cxn ang="0">
                  <a:pos x="96" y="300"/>
                </a:cxn>
                <a:cxn ang="0">
                  <a:pos x="144" y="300"/>
                </a:cxn>
                <a:cxn ang="0">
                  <a:pos x="157" y="70"/>
                </a:cxn>
                <a:cxn ang="0">
                  <a:pos x="220" y="57"/>
                </a:cxn>
                <a:cxn ang="0">
                  <a:pos x="247" y="87"/>
                </a:cxn>
                <a:cxn ang="0">
                  <a:pos x="254" y="180"/>
                </a:cxn>
                <a:cxn ang="0">
                  <a:pos x="300" y="167"/>
                </a:cxn>
                <a:cxn ang="0">
                  <a:pos x="311" y="21"/>
                </a:cxn>
                <a:cxn ang="0">
                  <a:pos x="365" y="0"/>
                </a:cxn>
                <a:cxn ang="0">
                  <a:pos x="404" y="34"/>
                </a:cxn>
                <a:cxn ang="0">
                  <a:pos x="391" y="220"/>
                </a:cxn>
                <a:cxn ang="0">
                  <a:pos x="344" y="251"/>
                </a:cxn>
                <a:cxn ang="0">
                  <a:pos x="264" y="260"/>
                </a:cxn>
                <a:cxn ang="0">
                  <a:pos x="241" y="370"/>
                </a:cxn>
                <a:cxn ang="0">
                  <a:pos x="241" y="561"/>
                </a:cxn>
                <a:cxn ang="0">
                  <a:pos x="136" y="561"/>
                </a:cxn>
                <a:cxn ang="0">
                  <a:pos x="136" y="561"/>
                </a:cxn>
              </a:cxnLst>
              <a:rect l="0" t="0" r="r" b="b"/>
              <a:pathLst>
                <a:path w="404" h="561">
                  <a:moveTo>
                    <a:pt x="136" y="561"/>
                  </a:moveTo>
                  <a:lnTo>
                    <a:pt x="114" y="384"/>
                  </a:lnTo>
                  <a:lnTo>
                    <a:pt x="57" y="370"/>
                  </a:lnTo>
                  <a:lnTo>
                    <a:pt x="0" y="334"/>
                  </a:lnTo>
                  <a:lnTo>
                    <a:pt x="13" y="180"/>
                  </a:lnTo>
                  <a:lnTo>
                    <a:pt x="60" y="177"/>
                  </a:lnTo>
                  <a:lnTo>
                    <a:pt x="96" y="211"/>
                  </a:lnTo>
                  <a:lnTo>
                    <a:pt x="96" y="300"/>
                  </a:lnTo>
                  <a:lnTo>
                    <a:pt x="144" y="300"/>
                  </a:lnTo>
                  <a:lnTo>
                    <a:pt x="157" y="70"/>
                  </a:lnTo>
                  <a:lnTo>
                    <a:pt x="220" y="57"/>
                  </a:lnTo>
                  <a:lnTo>
                    <a:pt x="247" y="87"/>
                  </a:lnTo>
                  <a:lnTo>
                    <a:pt x="254" y="180"/>
                  </a:lnTo>
                  <a:lnTo>
                    <a:pt x="300" y="167"/>
                  </a:lnTo>
                  <a:lnTo>
                    <a:pt x="311" y="21"/>
                  </a:lnTo>
                  <a:lnTo>
                    <a:pt x="365" y="0"/>
                  </a:lnTo>
                  <a:lnTo>
                    <a:pt x="404" y="34"/>
                  </a:lnTo>
                  <a:lnTo>
                    <a:pt x="391" y="220"/>
                  </a:lnTo>
                  <a:lnTo>
                    <a:pt x="344" y="251"/>
                  </a:lnTo>
                  <a:lnTo>
                    <a:pt x="264" y="260"/>
                  </a:lnTo>
                  <a:lnTo>
                    <a:pt x="241" y="370"/>
                  </a:lnTo>
                  <a:lnTo>
                    <a:pt x="241" y="561"/>
                  </a:lnTo>
                  <a:lnTo>
                    <a:pt x="136" y="561"/>
                  </a:lnTo>
                  <a:lnTo>
                    <a:pt x="136" y="561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79" name="Freeform 55"/>
            <p:cNvSpPr>
              <a:spLocks/>
            </p:cNvSpPr>
            <p:nvPr/>
          </p:nvSpPr>
          <p:spPr bwMode="auto">
            <a:xfrm>
              <a:off x="3921" y="3447"/>
              <a:ext cx="177" cy="225"/>
            </a:xfrm>
            <a:custGeom>
              <a:avLst/>
              <a:gdLst/>
              <a:ahLst/>
              <a:cxnLst>
                <a:cxn ang="0">
                  <a:pos x="134" y="446"/>
                </a:cxn>
                <a:cxn ang="0">
                  <a:pos x="111" y="230"/>
                </a:cxn>
                <a:cxn ang="0">
                  <a:pos x="44" y="220"/>
                </a:cxn>
                <a:cxn ang="0">
                  <a:pos x="6" y="171"/>
                </a:cxn>
                <a:cxn ang="0">
                  <a:pos x="0" y="40"/>
                </a:cxn>
                <a:cxn ang="0">
                  <a:pos x="54" y="0"/>
                </a:cxn>
                <a:cxn ang="0">
                  <a:pos x="84" y="21"/>
                </a:cxn>
                <a:cxn ang="0">
                  <a:pos x="90" y="163"/>
                </a:cxn>
                <a:cxn ang="0">
                  <a:pos x="130" y="167"/>
                </a:cxn>
                <a:cxn ang="0">
                  <a:pos x="134" y="83"/>
                </a:cxn>
                <a:cxn ang="0">
                  <a:pos x="173" y="60"/>
                </a:cxn>
                <a:cxn ang="0">
                  <a:pos x="208" y="87"/>
                </a:cxn>
                <a:cxn ang="0">
                  <a:pos x="204" y="243"/>
                </a:cxn>
                <a:cxn ang="0">
                  <a:pos x="253" y="233"/>
                </a:cxn>
                <a:cxn ang="0">
                  <a:pos x="270" y="144"/>
                </a:cxn>
                <a:cxn ang="0">
                  <a:pos x="307" y="127"/>
                </a:cxn>
                <a:cxn ang="0">
                  <a:pos x="354" y="154"/>
                </a:cxn>
                <a:cxn ang="0">
                  <a:pos x="337" y="287"/>
                </a:cxn>
                <a:cxn ang="0">
                  <a:pos x="221" y="327"/>
                </a:cxn>
                <a:cxn ang="0">
                  <a:pos x="240" y="450"/>
                </a:cxn>
                <a:cxn ang="0">
                  <a:pos x="134" y="446"/>
                </a:cxn>
                <a:cxn ang="0">
                  <a:pos x="134" y="446"/>
                </a:cxn>
              </a:cxnLst>
              <a:rect l="0" t="0" r="r" b="b"/>
              <a:pathLst>
                <a:path w="354" h="450">
                  <a:moveTo>
                    <a:pt x="134" y="446"/>
                  </a:moveTo>
                  <a:lnTo>
                    <a:pt x="111" y="230"/>
                  </a:lnTo>
                  <a:lnTo>
                    <a:pt x="44" y="220"/>
                  </a:lnTo>
                  <a:lnTo>
                    <a:pt x="6" y="171"/>
                  </a:lnTo>
                  <a:lnTo>
                    <a:pt x="0" y="40"/>
                  </a:lnTo>
                  <a:lnTo>
                    <a:pt x="54" y="0"/>
                  </a:lnTo>
                  <a:lnTo>
                    <a:pt x="84" y="21"/>
                  </a:lnTo>
                  <a:lnTo>
                    <a:pt x="90" y="163"/>
                  </a:lnTo>
                  <a:lnTo>
                    <a:pt x="130" y="167"/>
                  </a:lnTo>
                  <a:lnTo>
                    <a:pt x="134" y="83"/>
                  </a:lnTo>
                  <a:lnTo>
                    <a:pt x="173" y="60"/>
                  </a:lnTo>
                  <a:lnTo>
                    <a:pt x="208" y="87"/>
                  </a:lnTo>
                  <a:lnTo>
                    <a:pt x="204" y="243"/>
                  </a:lnTo>
                  <a:lnTo>
                    <a:pt x="253" y="233"/>
                  </a:lnTo>
                  <a:lnTo>
                    <a:pt x="270" y="144"/>
                  </a:lnTo>
                  <a:lnTo>
                    <a:pt x="307" y="127"/>
                  </a:lnTo>
                  <a:lnTo>
                    <a:pt x="354" y="154"/>
                  </a:lnTo>
                  <a:lnTo>
                    <a:pt x="337" y="287"/>
                  </a:lnTo>
                  <a:lnTo>
                    <a:pt x="221" y="327"/>
                  </a:lnTo>
                  <a:lnTo>
                    <a:pt x="240" y="450"/>
                  </a:lnTo>
                  <a:lnTo>
                    <a:pt x="134" y="446"/>
                  </a:lnTo>
                  <a:lnTo>
                    <a:pt x="134" y="446"/>
                  </a:lnTo>
                  <a:close/>
                </a:path>
              </a:pathLst>
            </a:custGeom>
            <a:solidFill>
              <a:srgbClr val="599E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80" name="Freeform 56"/>
            <p:cNvSpPr>
              <a:spLocks/>
            </p:cNvSpPr>
            <p:nvPr/>
          </p:nvSpPr>
          <p:spPr bwMode="auto">
            <a:xfrm>
              <a:off x="2797" y="3527"/>
              <a:ext cx="72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17"/>
                </a:cxn>
                <a:cxn ang="0">
                  <a:pos x="116" y="105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2" h="105">
                  <a:moveTo>
                    <a:pt x="0" y="0"/>
                  </a:moveTo>
                  <a:lnTo>
                    <a:pt x="142" y="17"/>
                  </a:lnTo>
                  <a:lnTo>
                    <a:pt x="116" y="105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81" name="Freeform 57"/>
            <p:cNvSpPr>
              <a:spLocks/>
            </p:cNvSpPr>
            <p:nvPr/>
          </p:nvSpPr>
          <p:spPr bwMode="auto">
            <a:xfrm>
              <a:off x="2732" y="3725"/>
              <a:ext cx="115" cy="6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30" y="0"/>
                </a:cxn>
                <a:cxn ang="0">
                  <a:pos x="221" y="123"/>
                </a:cxn>
                <a:cxn ang="0">
                  <a:pos x="0" y="10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30" h="123">
                  <a:moveTo>
                    <a:pt x="8" y="0"/>
                  </a:moveTo>
                  <a:lnTo>
                    <a:pt x="230" y="0"/>
                  </a:lnTo>
                  <a:lnTo>
                    <a:pt x="221" y="123"/>
                  </a:lnTo>
                  <a:lnTo>
                    <a:pt x="0" y="10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82" name="Freeform 58"/>
            <p:cNvSpPr>
              <a:spLocks/>
            </p:cNvSpPr>
            <p:nvPr/>
          </p:nvSpPr>
          <p:spPr bwMode="auto">
            <a:xfrm>
              <a:off x="2749" y="3000"/>
              <a:ext cx="93" cy="67"/>
            </a:xfrm>
            <a:custGeom>
              <a:avLst/>
              <a:gdLst/>
              <a:ahLst/>
              <a:cxnLst>
                <a:cxn ang="0">
                  <a:pos x="150" y="19"/>
                </a:cxn>
                <a:cxn ang="0">
                  <a:pos x="9" y="0"/>
                </a:cxn>
                <a:cxn ang="0">
                  <a:pos x="0" y="97"/>
                </a:cxn>
                <a:cxn ang="0">
                  <a:pos x="186" y="133"/>
                </a:cxn>
                <a:cxn ang="0">
                  <a:pos x="150" y="19"/>
                </a:cxn>
                <a:cxn ang="0">
                  <a:pos x="150" y="19"/>
                </a:cxn>
              </a:cxnLst>
              <a:rect l="0" t="0" r="r" b="b"/>
              <a:pathLst>
                <a:path w="186" h="133">
                  <a:moveTo>
                    <a:pt x="150" y="19"/>
                  </a:moveTo>
                  <a:lnTo>
                    <a:pt x="9" y="0"/>
                  </a:lnTo>
                  <a:lnTo>
                    <a:pt x="0" y="97"/>
                  </a:lnTo>
                  <a:lnTo>
                    <a:pt x="186" y="133"/>
                  </a:lnTo>
                  <a:lnTo>
                    <a:pt x="150" y="19"/>
                  </a:lnTo>
                  <a:lnTo>
                    <a:pt x="150" y="19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83" name="Freeform 59"/>
            <p:cNvSpPr>
              <a:spLocks/>
            </p:cNvSpPr>
            <p:nvPr/>
          </p:nvSpPr>
          <p:spPr bwMode="auto">
            <a:xfrm>
              <a:off x="2966" y="2996"/>
              <a:ext cx="92" cy="9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150" y="0"/>
                </a:cxn>
                <a:cxn ang="0">
                  <a:pos x="184" y="87"/>
                </a:cxn>
                <a:cxn ang="0">
                  <a:pos x="0" y="194"/>
                </a:cxn>
                <a:cxn ang="0">
                  <a:pos x="0" y="70"/>
                </a:cxn>
                <a:cxn ang="0">
                  <a:pos x="0" y="70"/>
                </a:cxn>
              </a:cxnLst>
              <a:rect l="0" t="0" r="r" b="b"/>
              <a:pathLst>
                <a:path w="184" h="194">
                  <a:moveTo>
                    <a:pt x="0" y="70"/>
                  </a:moveTo>
                  <a:lnTo>
                    <a:pt x="150" y="0"/>
                  </a:lnTo>
                  <a:lnTo>
                    <a:pt x="184" y="87"/>
                  </a:lnTo>
                  <a:lnTo>
                    <a:pt x="0" y="194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84" name="Freeform 60"/>
            <p:cNvSpPr>
              <a:spLocks/>
            </p:cNvSpPr>
            <p:nvPr/>
          </p:nvSpPr>
          <p:spPr bwMode="auto">
            <a:xfrm>
              <a:off x="2952" y="3186"/>
              <a:ext cx="75" cy="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34"/>
                </a:cxn>
                <a:cxn ang="0">
                  <a:pos x="133" y="158"/>
                </a:cxn>
                <a:cxn ang="0">
                  <a:pos x="10" y="1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58">
                  <a:moveTo>
                    <a:pt x="0" y="0"/>
                  </a:moveTo>
                  <a:lnTo>
                    <a:pt x="151" y="34"/>
                  </a:lnTo>
                  <a:lnTo>
                    <a:pt x="133" y="158"/>
                  </a:lnTo>
                  <a:lnTo>
                    <a:pt x="10" y="1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85" name="Freeform 61"/>
            <p:cNvSpPr>
              <a:spLocks/>
            </p:cNvSpPr>
            <p:nvPr/>
          </p:nvSpPr>
          <p:spPr bwMode="auto">
            <a:xfrm>
              <a:off x="2520" y="3248"/>
              <a:ext cx="123" cy="71"/>
            </a:xfrm>
            <a:custGeom>
              <a:avLst/>
              <a:gdLst/>
              <a:ahLst/>
              <a:cxnLst>
                <a:cxn ang="0">
                  <a:pos x="248" y="35"/>
                </a:cxn>
                <a:cxn ang="0">
                  <a:pos x="8" y="0"/>
                </a:cxn>
                <a:cxn ang="0">
                  <a:pos x="0" y="97"/>
                </a:cxn>
                <a:cxn ang="0">
                  <a:pos x="238" y="141"/>
                </a:cxn>
                <a:cxn ang="0">
                  <a:pos x="248" y="35"/>
                </a:cxn>
                <a:cxn ang="0">
                  <a:pos x="248" y="35"/>
                </a:cxn>
              </a:cxnLst>
              <a:rect l="0" t="0" r="r" b="b"/>
              <a:pathLst>
                <a:path w="248" h="141">
                  <a:moveTo>
                    <a:pt x="248" y="35"/>
                  </a:moveTo>
                  <a:lnTo>
                    <a:pt x="8" y="0"/>
                  </a:lnTo>
                  <a:lnTo>
                    <a:pt x="0" y="97"/>
                  </a:lnTo>
                  <a:lnTo>
                    <a:pt x="238" y="141"/>
                  </a:lnTo>
                  <a:lnTo>
                    <a:pt x="248" y="35"/>
                  </a:lnTo>
                  <a:lnTo>
                    <a:pt x="248" y="35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86" name="Freeform 62"/>
            <p:cNvSpPr>
              <a:spLocks/>
            </p:cNvSpPr>
            <p:nvPr/>
          </p:nvSpPr>
          <p:spPr bwMode="auto">
            <a:xfrm>
              <a:off x="3839" y="3279"/>
              <a:ext cx="102" cy="6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94" y="0"/>
                </a:cxn>
                <a:cxn ang="0">
                  <a:pos x="203" y="107"/>
                </a:cxn>
                <a:cxn ang="0">
                  <a:pos x="0" y="12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203" h="124">
                  <a:moveTo>
                    <a:pt x="0" y="10"/>
                  </a:moveTo>
                  <a:lnTo>
                    <a:pt x="194" y="0"/>
                  </a:lnTo>
                  <a:lnTo>
                    <a:pt x="203" y="107"/>
                  </a:lnTo>
                  <a:lnTo>
                    <a:pt x="0" y="12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25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87" name="Freeform 63"/>
            <p:cNvSpPr>
              <a:spLocks/>
            </p:cNvSpPr>
            <p:nvPr/>
          </p:nvSpPr>
          <p:spPr bwMode="auto">
            <a:xfrm>
              <a:off x="3575" y="3200"/>
              <a:ext cx="82" cy="83"/>
            </a:xfrm>
            <a:custGeom>
              <a:avLst/>
              <a:gdLst/>
              <a:ahLst/>
              <a:cxnLst>
                <a:cxn ang="0">
                  <a:pos x="157" y="78"/>
                </a:cxn>
                <a:cxn ang="0">
                  <a:pos x="34" y="0"/>
                </a:cxn>
                <a:cxn ang="0">
                  <a:pos x="0" y="88"/>
                </a:cxn>
                <a:cxn ang="0">
                  <a:pos x="163" y="168"/>
                </a:cxn>
                <a:cxn ang="0">
                  <a:pos x="157" y="78"/>
                </a:cxn>
                <a:cxn ang="0">
                  <a:pos x="157" y="78"/>
                </a:cxn>
              </a:cxnLst>
              <a:rect l="0" t="0" r="r" b="b"/>
              <a:pathLst>
                <a:path w="163" h="168">
                  <a:moveTo>
                    <a:pt x="157" y="78"/>
                  </a:moveTo>
                  <a:lnTo>
                    <a:pt x="34" y="0"/>
                  </a:lnTo>
                  <a:lnTo>
                    <a:pt x="0" y="88"/>
                  </a:lnTo>
                  <a:lnTo>
                    <a:pt x="163" y="168"/>
                  </a:lnTo>
                  <a:lnTo>
                    <a:pt x="157" y="78"/>
                  </a:lnTo>
                  <a:lnTo>
                    <a:pt x="157" y="78"/>
                  </a:lnTo>
                  <a:close/>
                </a:path>
              </a:pathLst>
            </a:custGeom>
            <a:solidFill>
              <a:srgbClr val="125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88" name="Freeform 64"/>
            <p:cNvSpPr>
              <a:spLocks/>
            </p:cNvSpPr>
            <p:nvPr/>
          </p:nvSpPr>
          <p:spPr bwMode="auto">
            <a:xfrm>
              <a:off x="3451" y="3487"/>
              <a:ext cx="84" cy="43"/>
            </a:xfrm>
            <a:custGeom>
              <a:avLst/>
              <a:gdLst/>
              <a:ahLst/>
              <a:cxnLst>
                <a:cxn ang="0">
                  <a:pos x="168" y="18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58" y="88"/>
                </a:cxn>
                <a:cxn ang="0">
                  <a:pos x="168" y="18"/>
                </a:cxn>
                <a:cxn ang="0">
                  <a:pos x="168" y="18"/>
                </a:cxn>
              </a:cxnLst>
              <a:rect l="0" t="0" r="r" b="b"/>
              <a:pathLst>
                <a:path w="168" h="88">
                  <a:moveTo>
                    <a:pt x="168" y="18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158" y="88"/>
                  </a:lnTo>
                  <a:lnTo>
                    <a:pt x="168" y="18"/>
                  </a:lnTo>
                  <a:lnTo>
                    <a:pt x="168" y="18"/>
                  </a:lnTo>
                  <a:close/>
                </a:path>
              </a:pathLst>
            </a:custGeom>
            <a:solidFill>
              <a:srgbClr val="125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89" name="Freeform 65"/>
            <p:cNvSpPr>
              <a:spLocks/>
            </p:cNvSpPr>
            <p:nvPr/>
          </p:nvSpPr>
          <p:spPr bwMode="auto">
            <a:xfrm>
              <a:off x="4378" y="3261"/>
              <a:ext cx="110" cy="5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0" y="0"/>
                </a:cxn>
                <a:cxn ang="0">
                  <a:pos x="220" y="105"/>
                </a:cxn>
                <a:cxn ang="0">
                  <a:pos x="0" y="105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20" h="105">
                  <a:moveTo>
                    <a:pt x="17" y="0"/>
                  </a:moveTo>
                  <a:lnTo>
                    <a:pt x="220" y="0"/>
                  </a:lnTo>
                  <a:lnTo>
                    <a:pt x="220" y="105"/>
                  </a:lnTo>
                  <a:lnTo>
                    <a:pt x="0" y="105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90" name="Freeform 66"/>
            <p:cNvSpPr>
              <a:spLocks/>
            </p:cNvSpPr>
            <p:nvPr/>
          </p:nvSpPr>
          <p:spPr bwMode="auto">
            <a:xfrm>
              <a:off x="4086" y="3376"/>
              <a:ext cx="107" cy="62"/>
            </a:xfrm>
            <a:custGeom>
              <a:avLst/>
              <a:gdLst/>
              <a:ahLst/>
              <a:cxnLst>
                <a:cxn ang="0">
                  <a:pos x="213" y="17"/>
                </a:cxn>
                <a:cxn ang="0">
                  <a:pos x="10" y="0"/>
                </a:cxn>
                <a:cxn ang="0">
                  <a:pos x="0" y="78"/>
                </a:cxn>
                <a:cxn ang="0">
                  <a:pos x="200" y="124"/>
                </a:cxn>
                <a:cxn ang="0">
                  <a:pos x="213" y="17"/>
                </a:cxn>
                <a:cxn ang="0">
                  <a:pos x="213" y="17"/>
                </a:cxn>
              </a:cxnLst>
              <a:rect l="0" t="0" r="r" b="b"/>
              <a:pathLst>
                <a:path w="213" h="124">
                  <a:moveTo>
                    <a:pt x="213" y="17"/>
                  </a:moveTo>
                  <a:lnTo>
                    <a:pt x="10" y="0"/>
                  </a:lnTo>
                  <a:lnTo>
                    <a:pt x="0" y="78"/>
                  </a:lnTo>
                  <a:lnTo>
                    <a:pt x="200" y="124"/>
                  </a:lnTo>
                  <a:lnTo>
                    <a:pt x="213" y="17"/>
                  </a:lnTo>
                  <a:lnTo>
                    <a:pt x="213" y="17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91" name="Freeform 67"/>
            <p:cNvSpPr>
              <a:spLocks/>
            </p:cNvSpPr>
            <p:nvPr/>
          </p:nvSpPr>
          <p:spPr bwMode="auto">
            <a:xfrm>
              <a:off x="4537" y="3464"/>
              <a:ext cx="75" cy="8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07" y="0"/>
                </a:cxn>
                <a:cxn ang="0">
                  <a:pos x="150" y="89"/>
                </a:cxn>
                <a:cxn ang="0">
                  <a:pos x="27" y="177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50" h="177">
                  <a:moveTo>
                    <a:pt x="0" y="72"/>
                  </a:moveTo>
                  <a:lnTo>
                    <a:pt x="107" y="0"/>
                  </a:lnTo>
                  <a:lnTo>
                    <a:pt x="150" y="89"/>
                  </a:lnTo>
                  <a:lnTo>
                    <a:pt x="27" y="177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92" name="Freeform 68"/>
            <p:cNvSpPr>
              <a:spLocks/>
            </p:cNvSpPr>
            <p:nvPr/>
          </p:nvSpPr>
          <p:spPr bwMode="auto">
            <a:xfrm>
              <a:off x="4226" y="3650"/>
              <a:ext cx="90" cy="62"/>
            </a:xfrm>
            <a:custGeom>
              <a:avLst/>
              <a:gdLst/>
              <a:ahLst/>
              <a:cxnLst>
                <a:cxn ang="0">
                  <a:pos x="180" y="18"/>
                </a:cxn>
                <a:cxn ang="0">
                  <a:pos x="0" y="0"/>
                </a:cxn>
                <a:cxn ang="0">
                  <a:pos x="13" y="124"/>
                </a:cxn>
                <a:cxn ang="0">
                  <a:pos x="180" y="107"/>
                </a:cxn>
                <a:cxn ang="0">
                  <a:pos x="180" y="18"/>
                </a:cxn>
                <a:cxn ang="0">
                  <a:pos x="180" y="18"/>
                </a:cxn>
              </a:cxnLst>
              <a:rect l="0" t="0" r="r" b="b"/>
              <a:pathLst>
                <a:path w="180" h="124">
                  <a:moveTo>
                    <a:pt x="180" y="18"/>
                  </a:moveTo>
                  <a:lnTo>
                    <a:pt x="0" y="0"/>
                  </a:lnTo>
                  <a:lnTo>
                    <a:pt x="13" y="124"/>
                  </a:lnTo>
                  <a:lnTo>
                    <a:pt x="180" y="107"/>
                  </a:lnTo>
                  <a:lnTo>
                    <a:pt x="180" y="18"/>
                  </a:lnTo>
                  <a:lnTo>
                    <a:pt x="180" y="18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93" name="Freeform 69"/>
            <p:cNvSpPr>
              <a:spLocks/>
            </p:cNvSpPr>
            <p:nvPr/>
          </p:nvSpPr>
          <p:spPr bwMode="auto">
            <a:xfrm>
              <a:off x="4333" y="3434"/>
              <a:ext cx="93" cy="75"/>
            </a:xfrm>
            <a:custGeom>
              <a:avLst/>
              <a:gdLst/>
              <a:ahLst/>
              <a:cxnLst>
                <a:cxn ang="0">
                  <a:pos x="187" y="53"/>
                </a:cxn>
                <a:cxn ang="0">
                  <a:pos x="46" y="0"/>
                </a:cxn>
                <a:cxn ang="0">
                  <a:pos x="0" y="80"/>
                </a:cxn>
                <a:cxn ang="0">
                  <a:pos x="151" y="150"/>
                </a:cxn>
                <a:cxn ang="0">
                  <a:pos x="187" y="53"/>
                </a:cxn>
                <a:cxn ang="0">
                  <a:pos x="187" y="53"/>
                </a:cxn>
              </a:cxnLst>
              <a:rect l="0" t="0" r="r" b="b"/>
              <a:pathLst>
                <a:path w="187" h="150">
                  <a:moveTo>
                    <a:pt x="187" y="53"/>
                  </a:moveTo>
                  <a:lnTo>
                    <a:pt x="46" y="0"/>
                  </a:lnTo>
                  <a:lnTo>
                    <a:pt x="0" y="80"/>
                  </a:lnTo>
                  <a:lnTo>
                    <a:pt x="151" y="150"/>
                  </a:lnTo>
                  <a:lnTo>
                    <a:pt x="187" y="53"/>
                  </a:lnTo>
                  <a:lnTo>
                    <a:pt x="187" y="53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94" name="Freeform 70"/>
            <p:cNvSpPr>
              <a:spLocks/>
            </p:cNvSpPr>
            <p:nvPr/>
          </p:nvSpPr>
          <p:spPr bwMode="auto">
            <a:xfrm>
              <a:off x="4258" y="3128"/>
              <a:ext cx="93" cy="97"/>
            </a:xfrm>
            <a:custGeom>
              <a:avLst/>
              <a:gdLst/>
              <a:ahLst/>
              <a:cxnLst>
                <a:cxn ang="0">
                  <a:pos x="187" y="116"/>
                </a:cxn>
                <a:cxn ang="0">
                  <a:pos x="63" y="0"/>
                </a:cxn>
                <a:cxn ang="0">
                  <a:pos x="0" y="63"/>
                </a:cxn>
                <a:cxn ang="0">
                  <a:pos x="116" y="194"/>
                </a:cxn>
                <a:cxn ang="0">
                  <a:pos x="187" y="116"/>
                </a:cxn>
                <a:cxn ang="0">
                  <a:pos x="187" y="116"/>
                </a:cxn>
              </a:cxnLst>
              <a:rect l="0" t="0" r="r" b="b"/>
              <a:pathLst>
                <a:path w="187" h="194">
                  <a:moveTo>
                    <a:pt x="187" y="116"/>
                  </a:moveTo>
                  <a:lnTo>
                    <a:pt x="63" y="0"/>
                  </a:lnTo>
                  <a:lnTo>
                    <a:pt x="0" y="63"/>
                  </a:lnTo>
                  <a:lnTo>
                    <a:pt x="116" y="194"/>
                  </a:lnTo>
                  <a:lnTo>
                    <a:pt x="187" y="116"/>
                  </a:lnTo>
                  <a:lnTo>
                    <a:pt x="187" y="116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95" name="Freeform 71"/>
            <p:cNvSpPr>
              <a:spLocks/>
            </p:cNvSpPr>
            <p:nvPr/>
          </p:nvSpPr>
          <p:spPr bwMode="auto">
            <a:xfrm>
              <a:off x="3672" y="3672"/>
              <a:ext cx="79" cy="4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8" y="17"/>
                </a:cxn>
                <a:cxn ang="0">
                  <a:pos x="151" y="97"/>
                </a:cxn>
                <a:cxn ang="0">
                  <a:pos x="0" y="89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8" h="97">
                  <a:moveTo>
                    <a:pt x="10" y="0"/>
                  </a:moveTo>
                  <a:lnTo>
                    <a:pt x="158" y="17"/>
                  </a:lnTo>
                  <a:lnTo>
                    <a:pt x="151" y="97"/>
                  </a:lnTo>
                  <a:lnTo>
                    <a:pt x="0" y="8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25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6705600" y="5287963"/>
            <a:ext cx="4043363" cy="1570037"/>
            <a:chOff x="2158" y="2912"/>
            <a:chExt cx="2547" cy="989"/>
          </a:xfrm>
        </p:grpSpPr>
        <p:sp>
          <p:nvSpPr>
            <p:cNvPr id="717897" name="Freeform 73"/>
            <p:cNvSpPr>
              <a:spLocks/>
            </p:cNvSpPr>
            <p:nvPr/>
          </p:nvSpPr>
          <p:spPr bwMode="auto">
            <a:xfrm>
              <a:off x="2158" y="3623"/>
              <a:ext cx="2547" cy="27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087" y="0"/>
                </a:cxn>
                <a:cxn ang="0">
                  <a:pos x="5095" y="557"/>
                </a:cxn>
                <a:cxn ang="0">
                  <a:pos x="4" y="531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095" h="557">
                  <a:moveTo>
                    <a:pt x="0" y="4"/>
                  </a:moveTo>
                  <a:lnTo>
                    <a:pt x="5087" y="0"/>
                  </a:lnTo>
                  <a:lnTo>
                    <a:pt x="5095" y="557"/>
                  </a:lnTo>
                  <a:lnTo>
                    <a:pt x="4" y="53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98" name="Freeform 74"/>
            <p:cNvSpPr>
              <a:spLocks/>
            </p:cNvSpPr>
            <p:nvPr/>
          </p:nvSpPr>
          <p:spPr bwMode="auto">
            <a:xfrm>
              <a:off x="3164" y="3721"/>
              <a:ext cx="190" cy="6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81" y="0"/>
                </a:cxn>
                <a:cxn ang="0">
                  <a:pos x="381" y="107"/>
                </a:cxn>
                <a:cxn ang="0">
                  <a:pos x="0" y="133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381" h="133">
                  <a:moveTo>
                    <a:pt x="0" y="17"/>
                  </a:moveTo>
                  <a:lnTo>
                    <a:pt x="381" y="0"/>
                  </a:lnTo>
                  <a:lnTo>
                    <a:pt x="381" y="107"/>
                  </a:lnTo>
                  <a:lnTo>
                    <a:pt x="0" y="133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99" name="Freeform 75"/>
            <p:cNvSpPr>
              <a:spLocks/>
            </p:cNvSpPr>
            <p:nvPr/>
          </p:nvSpPr>
          <p:spPr bwMode="auto">
            <a:xfrm>
              <a:off x="3897" y="3752"/>
              <a:ext cx="185" cy="62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344" y="0"/>
                </a:cxn>
                <a:cxn ang="0">
                  <a:pos x="371" y="123"/>
                </a:cxn>
                <a:cxn ang="0">
                  <a:pos x="0" y="114"/>
                </a:cxn>
                <a:cxn ang="0">
                  <a:pos x="8" y="7"/>
                </a:cxn>
                <a:cxn ang="0">
                  <a:pos x="8" y="7"/>
                </a:cxn>
              </a:cxnLst>
              <a:rect l="0" t="0" r="r" b="b"/>
              <a:pathLst>
                <a:path w="371" h="123">
                  <a:moveTo>
                    <a:pt x="8" y="7"/>
                  </a:moveTo>
                  <a:lnTo>
                    <a:pt x="344" y="0"/>
                  </a:lnTo>
                  <a:lnTo>
                    <a:pt x="371" y="123"/>
                  </a:lnTo>
                  <a:lnTo>
                    <a:pt x="0" y="114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00" name="Freeform 76"/>
            <p:cNvSpPr>
              <a:spLocks/>
            </p:cNvSpPr>
            <p:nvPr/>
          </p:nvSpPr>
          <p:spPr bwMode="auto">
            <a:xfrm>
              <a:off x="4510" y="3739"/>
              <a:ext cx="181" cy="5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61" y="0"/>
                </a:cxn>
                <a:cxn ang="0">
                  <a:pos x="361" y="114"/>
                </a:cxn>
                <a:cxn ang="0">
                  <a:pos x="0" y="11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61" h="114">
                  <a:moveTo>
                    <a:pt x="10" y="0"/>
                  </a:moveTo>
                  <a:lnTo>
                    <a:pt x="361" y="0"/>
                  </a:lnTo>
                  <a:lnTo>
                    <a:pt x="361" y="114"/>
                  </a:lnTo>
                  <a:lnTo>
                    <a:pt x="0" y="11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01" name="Freeform 77"/>
            <p:cNvSpPr>
              <a:spLocks/>
            </p:cNvSpPr>
            <p:nvPr/>
          </p:nvSpPr>
          <p:spPr bwMode="auto">
            <a:xfrm>
              <a:off x="2193" y="3699"/>
              <a:ext cx="163" cy="6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17" y="0"/>
                </a:cxn>
                <a:cxn ang="0">
                  <a:pos x="327" y="124"/>
                </a:cxn>
                <a:cxn ang="0">
                  <a:pos x="0" y="133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27" h="133">
                  <a:moveTo>
                    <a:pt x="0" y="10"/>
                  </a:moveTo>
                  <a:lnTo>
                    <a:pt x="317" y="0"/>
                  </a:lnTo>
                  <a:lnTo>
                    <a:pt x="327" y="124"/>
                  </a:lnTo>
                  <a:lnTo>
                    <a:pt x="0" y="133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02" name="Freeform 78"/>
            <p:cNvSpPr>
              <a:spLocks/>
            </p:cNvSpPr>
            <p:nvPr/>
          </p:nvSpPr>
          <p:spPr bwMode="auto">
            <a:xfrm>
              <a:off x="2178" y="3597"/>
              <a:ext cx="596" cy="57"/>
            </a:xfrm>
            <a:custGeom>
              <a:avLst/>
              <a:gdLst/>
              <a:ahLst/>
              <a:cxnLst>
                <a:cxn ang="0">
                  <a:pos x="1192" y="0"/>
                </a:cxn>
                <a:cxn ang="0">
                  <a:pos x="0" y="0"/>
                </a:cxn>
                <a:cxn ang="0">
                  <a:pos x="0" y="114"/>
                </a:cxn>
                <a:cxn ang="0">
                  <a:pos x="1183" y="114"/>
                </a:cxn>
                <a:cxn ang="0">
                  <a:pos x="1192" y="0"/>
                </a:cxn>
                <a:cxn ang="0">
                  <a:pos x="1192" y="0"/>
                </a:cxn>
              </a:cxnLst>
              <a:rect l="0" t="0" r="r" b="b"/>
              <a:pathLst>
                <a:path w="1192" h="114">
                  <a:moveTo>
                    <a:pt x="1192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1183" y="114"/>
                  </a:lnTo>
                  <a:lnTo>
                    <a:pt x="1192" y="0"/>
                  </a:lnTo>
                  <a:lnTo>
                    <a:pt x="1192" y="0"/>
                  </a:lnTo>
                  <a:close/>
                </a:path>
              </a:pathLst>
            </a:custGeom>
            <a:solidFill>
              <a:srgbClr val="8F8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03" name="Freeform 79"/>
            <p:cNvSpPr>
              <a:spLocks/>
            </p:cNvSpPr>
            <p:nvPr/>
          </p:nvSpPr>
          <p:spPr bwMode="auto">
            <a:xfrm>
              <a:off x="3104" y="3592"/>
              <a:ext cx="504" cy="49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18" y="0"/>
                </a:cxn>
                <a:cxn ang="0">
                  <a:pos x="1007" y="97"/>
                </a:cxn>
                <a:cxn ang="0">
                  <a:pos x="0" y="97"/>
                </a:cxn>
                <a:cxn ang="0">
                  <a:pos x="79" y="0"/>
                </a:cxn>
                <a:cxn ang="0">
                  <a:pos x="79" y="0"/>
                </a:cxn>
              </a:cxnLst>
              <a:rect l="0" t="0" r="r" b="b"/>
              <a:pathLst>
                <a:path w="1007" h="97">
                  <a:moveTo>
                    <a:pt x="79" y="0"/>
                  </a:moveTo>
                  <a:lnTo>
                    <a:pt x="918" y="0"/>
                  </a:lnTo>
                  <a:lnTo>
                    <a:pt x="1007" y="97"/>
                  </a:lnTo>
                  <a:lnTo>
                    <a:pt x="0" y="97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8F8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04" name="Freeform 80"/>
            <p:cNvSpPr>
              <a:spLocks/>
            </p:cNvSpPr>
            <p:nvPr/>
          </p:nvSpPr>
          <p:spPr bwMode="auto">
            <a:xfrm>
              <a:off x="3744" y="3602"/>
              <a:ext cx="482" cy="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54" y="0"/>
                </a:cxn>
                <a:cxn ang="0">
                  <a:pos x="964" y="97"/>
                </a:cxn>
                <a:cxn ang="0">
                  <a:pos x="0" y="97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964" h="97">
                  <a:moveTo>
                    <a:pt x="19" y="0"/>
                  </a:moveTo>
                  <a:lnTo>
                    <a:pt x="954" y="0"/>
                  </a:lnTo>
                  <a:lnTo>
                    <a:pt x="964" y="97"/>
                  </a:lnTo>
                  <a:lnTo>
                    <a:pt x="0" y="97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F8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05" name="Freeform 81"/>
            <p:cNvSpPr>
              <a:spLocks/>
            </p:cNvSpPr>
            <p:nvPr/>
          </p:nvSpPr>
          <p:spPr bwMode="auto">
            <a:xfrm>
              <a:off x="4526" y="3592"/>
              <a:ext cx="163" cy="5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325" y="0"/>
                </a:cxn>
                <a:cxn ang="0">
                  <a:pos x="325" y="107"/>
                </a:cxn>
                <a:cxn ang="0">
                  <a:pos x="0" y="107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325" h="107">
                  <a:moveTo>
                    <a:pt x="52" y="0"/>
                  </a:moveTo>
                  <a:lnTo>
                    <a:pt x="325" y="0"/>
                  </a:lnTo>
                  <a:lnTo>
                    <a:pt x="325" y="107"/>
                  </a:lnTo>
                  <a:lnTo>
                    <a:pt x="0" y="107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F82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06" name="Freeform 82"/>
            <p:cNvSpPr>
              <a:spLocks/>
            </p:cNvSpPr>
            <p:nvPr/>
          </p:nvSpPr>
          <p:spPr bwMode="auto">
            <a:xfrm>
              <a:off x="4150" y="3185"/>
              <a:ext cx="395" cy="591"/>
            </a:xfrm>
            <a:custGeom>
              <a:avLst/>
              <a:gdLst/>
              <a:ahLst/>
              <a:cxnLst>
                <a:cxn ang="0">
                  <a:pos x="188" y="1158"/>
                </a:cxn>
                <a:cxn ang="0">
                  <a:pos x="178" y="654"/>
                </a:cxn>
                <a:cxn ang="0">
                  <a:pos x="22" y="553"/>
                </a:cxn>
                <a:cxn ang="0">
                  <a:pos x="0" y="215"/>
                </a:cxn>
                <a:cxn ang="0">
                  <a:pos x="159" y="211"/>
                </a:cxn>
                <a:cxn ang="0">
                  <a:pos x="188" y="420"/>
                </a:cxn>
                <a:cxn ang="0">
                  <a:pos x="342" y="374"/>
                </a:cxn>
                <a:cxn ang="0">
                  <a:pos x="365" y="0"/>
                </a:cxn>
                <a:cxn ang="0">
                  <a:pos x="520" y="36"/>
                </a:cxn>
                <a:cxn ang="0">
                  <a:pos x="530" y="397"/>
                </a:cxn>
                <a:cxn ang="0">
                  <a:pos x="458" y="760"/>
                </a:cxn>
                <a:cxn ang="0">
                  <a:pos x="621" y="796"/>
                </a:cxn>
                <a:cxn ang="0">
                  <a:pos x="667" y="618"/>
                </a:cxn>
                <a:cxn ang="0">
                  <a:pos x="790" y="631"/>
                </a:cxn>
                <a:cxn ang="0">
                  <a:pos x="752" y="920"/>
                </a:cxn>
                <a:cxn ang="0">
                  <a:pos x="488" y="960"/>
                </a:cxn>
                <a:cxn ang="0">
                  <a:pos x="465" y="1180"/>
                </a:cxn>
                <a:cxn ang="0">
                  <a:pos x="188" y="1158"/>
                </a:cxn>
                <a:cxn ang="0">
                  <a:pos x="188" y="1158"/>
                </a:cxn>
              </a:cxnLst>
              <a:rect l="0" t="0" r="r" b="b"/>
              <a:pathLst>
                <a:path w="790" h="1180">
                  <a:moveTo>
                    <a:pt x="188" y="1158"/>
                  </a:moveTo>
                  <a:lnTo>
                    <a:pt x="178" y="654"/>
                  </a:lnTo>
                  <a:lnTo>
                    <a:pt x="22" y="553"/>
                  </a:lnTo>
                  <a:lnTo>
                    <a:pt x="0" y="215"/>
                  </a:lnTo>
                  <a:lnTo>
                    <a:pt x="159" y="211"/>
                  </a:lnTo>
                  <a:lnTo>
                    <a:pt x="188" y="420"/>
                  </a:lnTo>
                  <a:lnTo>
                    <a:pt x="342" y="374"/>
                  </a:lnTo>
                  <a:lnTo>
                    <a:pt x="365" y="0"/>
                  </a:lnTo>
                  <a:lnTo>
                    <a:pt x="520" y="36"/>
                  </a:lnTo>
                  <a:lnTo>
                    <a:pt x="530" y="397"/>
                  </a:lnTo>
                  <a:lnTo>
                    <a:pt x="458" y="760"/>
                  </a:lnTo>
                  <a:lnTo>
                    <a:pt x="621" y="796"/>
                  </a:lnTo>
                  <a:lnTo>
                    <a:pt x="667" y="618"/>
                  </a:lnTo>
                  <a:lnTo>
                    <a:pt x="790" y="631"/>
                  </a:lnTo>
                  <a:lnTo>
                    <a:pt x="752" y="920"/>
                  </a:lnTo>
                  <a:lnTo>
                    <a:pt x="488" y="960"/>
                  </a:lnTo>
                  <a:lnTo>
                    <a:pt x="465" y="1180"/>
                  </a:lnTo>
                  <a:lnTo>
                    <a:pt x="188" y="1158"/>
                  </a:lnTo>
                  <a:lnTo>
                    <a:pt x="188" y="1158"/>
                  </a:lnTo>
                  <a:close/>
                </a:path>
              </a:pathLst>
            </a:custGeom>
            <a:solidFill>
              <a:srgbClr val="64B8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07" name="Freeform 83"/>
            <p:cNvSpPr>
              <a:spLocks/>
            </p:cNvSpPr>
            <p:nvPr/>
          </p:nvSpPr>
          <p:spPr bwMode="auto">
            <a:xfrm>
              <a:off x="3499" y="3181"/>
              <a:ext cx="386" cy="629"/>
            </a:xfrm>
            <a:custGeom>
              <a:avLst/>
              <a:gdLst/>
              <a:ahLst/>
              <a:cxnLst>
                <a:cxn ang="0">
                  <a:pos x="192" y="1226"/>
                </a:cxn>
                <a:cxn ang="0">
                  <a:pos x="196" y="875"/>
                </a:cxn>
                <a:cxn ang="0">
                  <a:pos x="0" y="755"/>
                </a:cxn>
                <a:cxn ang="0">
                  <a:pos x="27" y="521"/>
                </a:cxn>
                <a:cxn ang="0">
                  <a:pos x="124" y="521"/>
                </a:cxn>
                <a:cxn ang="0">
                  <a:pos x="170" y="706"/>
                </a:cxn>
                <a:cxn ang="0">
                  <a:pos x="287" y="706"/>
                </a:cxn>
                <a:cxn ang="0">
                  <a:pos x="284" y="143"/>
                </a:cxn>
                <a:cxn ang="0">
                  <a:pos x="421" y="156"/>
                </a:cxn>
                <a:cxn ang="0">
                  <a:pos x="462" y="403"/>
                </a:cxn>
                <a:cxn ang="0">
                  <a:pos x="603" y="348"/>
                </a:cxn>
                <a:cxn ang="0">
                  <a:pos x="595" y="0"/>
                </a:cxn>
                <a:cxn ang="0">
                  <a:pos x="772" y="59"/>
                </a:cxn>
                <a:cxn ang="0">
                  <a:pos x="727" y="586"/>
                </a:cxn>
                <a:cxn ang="0">
                  <a:pos x="498" y="670"/>
                </a:cxn>
                <a:cxn ang="0">
                  <a:pos x="457" y="1259"/>
                </a:cxn>
                <a:cxn ang="0">
                  <a:pos x="192" y="1226"/>
                </a:cxn>
                <a:cxn ang="0">
                  <a:pos x="192" y="1226"/>
                </a:cxn>
              </a:cxnLst>
              <a:rect l="0" t="0" r="r" b="b"/>
              <a:pathLst>
                <a:path w="772" h="1259">
                  <a:moveTo>
                    <a:pt x="192" y="1226"/>
                  </a:moveTo>
                  <a:lnTo>
                    <a:pt x="196" y="875"/>
                  </a:lnTo>
                  <a:lnTo>
                    <a:pt x="0" y="755"/>
                  </a:lnTo>
                  <a:lnTo>
                    <a:pt x="27" y="521"/>
                  </a:lnTo>
                  <a:lnTo>
                    <a:pt x="124" y="521"/>
                  </a:lnTo>
                  <a:lnTo>
                    <a:pt x="170" y="706"/>
                  </a:lnTo>
                  <a:lnTo>
                    <a:pt x="287" y="706"/>
                  </a:lnTo>
                  <a:lnTo>
                    <a:pt x="284" y="143"/>
                  </a:lnTo>
                  <a:lnTo>
                    <a:pt x="421" y="156"/>
                  </a:lnTo>
                  <a:lnTo>
                    <a:pt x="462" y="403"/>
                  </a:lnTo>
                  <a:lnTo>
                    <a:pt x="603" y="348"/>
                  </a:lnTo>
                  <a:lnTo>
                    <a:pt x="595" y="0"/>
                  </a:lnTo>
                  <a:lnTo>
                    <a:pt x="772" y="59"/>
                  </a:lnTo>
                  <a:lnTo>
                    <a:pt x="727" y="586"/>
                  </a:lnTo>
                  <a:lnTo>
                    <a:pt x="498" y="670"/>
                  </a:lnTo>
                  <a:lnTo>
                    <a:pt x="457" y="1259"/>
                  </a:lnTo>
                  <a:lnTo>
                    <a:pt x="192" y="1226"/>
                  </a:lnTo>
                  <a:lnTo>
                    <a:pt x="192" y="1226"/>
                  </a:lnTo>
                  <a:close/>
                </a:path>
              </a:pathLst>
            </a:custGeom>
            <a:solidFill>
              <a:srgbClr val="A5BF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08" name="Freeform 84"/>
            <p:cNvSpPr>
              <a:spLocks/>
            </p:cNvSpPr>
            <p:nvPr/>
          </p:nvSpPr>
          <p:spPr bwMode="auto">
            <a:xfrm>
              <a:off x="2587" y="2959"/>
              <a:ext cx="544" cy="919"/>
            </a:xfrm>
            <a:custGeom>
              <a:avLst/>
              <a:gdLst/>
              <a:ahLst/>
              <a:cxnLst>
                <a:cxn ang="0">
                  <a:pos x="415" y="1838"/>
                </a:cxn>
                <a:cxn ang="0">
                  <a:pos x="362" y="1047"/>
                </a:cxn>
                <a:cxn ang="0">
                  <a:pos x="18" y="855"/>
                </a:cxn>
                <a:cxn ang="0">
                  <a:pos x="0" y="433"/>
                </a:cxn>
                <a:cxn ang="0">
                  <a:pos x="147" y="351"/>
                </a:cxn>
                <a:cxn ang="0">
                  <a:pos x="255" y="465"/>
                </a:cxn>
                <a:cxn ang="0">
                  <a:pos x="274" y="722"/>
                </a:cxn>
                <a:cxn ang="0">
                  <a:pos x="476" y="718"/>
                </a:cxn>
                <a:cxn ang="0">
                  <a:pos x="499" y="0"/>
                </a:cxn>
                <a:cxn ang="0">
                  <a:pos x="677" y="13"/>
                </a:cxn>
                <a:cxn ang="0">
                  <a:pos x="759" y="182"/>
                </a:cxn>
                <a:cxn ang="0">
                  <a:pos x="717" y="1070"/>
                </a:cxn>
                <a:cxn ang="0">
                  <a:pos x="873" y="1073"/>
                </a:cxn>
                <a:cxn ang="0">
                  <a:pos x="922" y="786"/>
                </a:cxn>
                <a:cxn ang="0">
                  <a:pos x="1074" y="882"/>
                </a:cxn>
                <a:cxn ang="0">
                  <a:pos x="1088" y="1271"/>
                </a:cxn>
                <a:cxn ang="0">
                  <a:pos x="991" y="1353"/>
                </a:cxn>
                <a:cxn ang="0">
                  <a:pos x="704" y="1381"/>
                </a:cxn>
                <a:cxn ang="0">
                  <a:pos x="721" y="1838"/>
                </a:cxn>
                <a:cxn ang="0">
                  <a:pos x="415" y="1838"/>
                </a:cxn>
                <a:cxn ang="0">
                  <a:pos x="415" y="1838"/>
                </a:cxn>
              </a:cxnLst>
              <a:rect l="0" t="0" r="r" b="b"/>
              <a:pathLst>
                <a:path w="1088" h="1838">
                  <a:moveTo>
                    <a:pt x="415" y="1838"/>
                  </a:moveTo>
                  <a:lnTo>
                    <a:pt x="362" y="1047"/>
                  </a:lnTo>
                  <a:lnTo>
                    <a:pt x="18" y="855"/>
                  </a:lnTo>
                  <a:lnTo>
                    <a:pt x="0" y="433"/>
                  </a:lnTo>
                  <a:lnTo>
                    <a:pt x="147" y="351"/>
                  </a:lnTo>
                  <a:lnTo>
                    <a:pt x="255" y="465"/>
                  </a:lnTo>
                  <a:lnTo>
                    <a:pt x="274" y="722"/>
                  </a:lnTo>
                  <a:lnTo>
                    <a:pt x="476" y="718"/>
                  </a:lnTo>
                  <a:lnTo>
                    <a:pt x="499" y="0"/>
                  </a:lnTo>
                  <a:lnTo>
                    <a:pt x="677" y="13"/>
                  </a:lnTo>
                  <a:lnTo>
                    <a:pt x="759" y="182"/>
                  </a:lnTo>
                  <a:lnTo>
                    <a:pt x="717" y="1070"/>
                  </a:lnTo>
                  <a:lnTo>
                    <a:pt x="873" y="1073"/>
                  </a:lnTo>
                  <a:lnTo>
                    <a:pt x="922" y="786"/>
                  </a:lnTo>
                  <a:lnTo>
                    <a:pt x="1074" y="882"/>
                  </a:lnTo>
                  <a:lnTo>
                    <a:pt x="1088" y="1271"/>
                  </a:lnTo>
                  <a:lnTo>
                    <a:pt x="991" y="1353"/>
                  </a:lnTo>
                  <a:lnTo>
                    <a:pt x="704" y="1381"/>
                  </a:lnTo>
                  <a:lnTo>
                    <a:pt x="721" y="1838"/>
                  </a:lnTo>
                  <a:lnTo>
                    <a:pt x="415" y="1838"/>
                  </a:lnTo>
                  <a:lnTo>
                    <a:pt x="415" y="1838"/>
                  </a:lnTo>
                  <a:close/>
                </a:path>
              </a:pathLst>
            </a:custGeom>
            <a:solidFill>
              <a:srgbClr val="64B8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09" name="Freeform 85"/>
            <p:cNvSpPr>
              <a:spLocks/>
            </p:cNvSpPr>
            <p:nvPr/>
          </p:nvSpPr>
          <p:spPr bwMode="auto">
            <a:xfrm>
              <a:off x="2553" y="2912"/>
              <a:ext cx="608" cy="985"/>
            </a:xfrm>
            <a:custGeom>
              <a:avLst/>
              <a:gdLst/>
              <a:ahLst/>
              <a:cxnLst>
                <a:cxn ang="0">
                  <a:pos x="405" y="1955"/>
                </a:cxn>
                <a:cxn ang="0">
                  <a:pos x="397" y="1255"/>
                </a:cxn>
                <a:cxn ang="0">
                  <a:pos x="378" y="1141"/>
                </a:cxn>
                <a:cxn ang="0">
                  <a:pos x="221" y="1061"/>
                </a:cxn>
                <a:cxn ang="0">
                  <a:pos x="78" y="1027"/>
                </a:cxn>
                <a:cxn ang="0">
                  <a:pos x="0" y="877"/>
                </a:cxn>
                <a:cxn ang="0">
                  <a:pos x="34" y="470"/>
                </a:cxn>
                <a:cxn ang="0">
                  <a:pos x="184" y="354"/>
                </a:cxn>
                <a:cxn ang="0">
                  <a:pos x="317" y="417"/>
                </a:cxn>
                <a:cxn ang="0">
                  <a:pos x="371" y="603"/>
                </a:cxn>
                <a:cxn ang="0">
                  <a:pos x="388" y="797"/>
                </a:cxn>
                <a:cxn ang="0">
                  <a:pos x="485" y="778"/>
                </a:cxn>
                <a:cxn ang="0">
                  <a:pos x="502" y="310"/>
                </a:cxn>
                <a:cxn ang="0">
                  <a:pos x="494" y="10"/>
                </a:cxn>
                <a:cxn ang="0">
                  <a:pos x="732" y="0"/>
                </a:cxn>
                <a:cxn ang="0">
                  <a:pos x="874" y="196"/>
                </a:cxn>
                <a:cxn ang="0">
                  <a:pos x="848" y="805"/>
                </a:cxn>
                <a:cxn ang="0">
                  <a:pos x="829" y="1124"/>
                </a:cxn>
                <a:cxn ang="0">
                  <a:pos x="899" y="1141"/>
                </a:cxn>
                <a:cxn ang="0">
                  <a:pos x="935" y="955"/>
                </a:cxn>
                <a:cxn ang="0">
                  <a:pos x="952" y="841"/>
                </a:cxn>
                <a:cxn ang="0">
                  <a:pos x="1076" y="787"/>
                </a:cxn>
                <a:cxn ang="0">
                  <a:pos x="1200" y="901"/>
                </a:cxn>
                <a:cxn ang="0">
                  <a:pos x="1217" y="1168"/>
                </a:cxn>
                <a:cxn ang="0">
                  <a:pos x="1209" y="1407"/>
                </a:cxn>
                <a:cxn ang="0">
                  <a:pos x="1112" y="1504"/>
                </a:cxn>
                <a:cxn ang="0">
                  <a:pos x="855" y="1512"/>
                </a:cxn>
                <a:cxn ang="0">
                  <a:pos x="874" y="1972"/>
                </a:cxn>
                <a:cxn ang="0">
                  <a:pos x="732" y="1945"/>
                </a:cxn>
                <a:cxn ang="0">
                  <a:pos x="715" y="1458"/>
                </a:cxn>
                <a:cxn ang="0">
                  <a:pos x="821" y="1388"/>
                </a:cxn>
                <a:cxn ang="0">
                  <a:pos x="1042" y="1407"/>
                </a:cxn>
                <a:cxn ang="0">
                  <a:pos x="1103" y="1327"/>
                </a:cxn>
                <a:cxn ang="0">
                  <a:pos x="1093" y="1000"/>
                </a:cxn>
                <a:cxn ang="0">
                  <a:pos x="1015" y="974"/>
                </a:cxn>
                <a:cxn ang="0">
                  <a:pos x="989" y="1230"/>
                </a:cxn>
                <a:cxn ang="0">
                  <a:pos x="758" y="1230"/>
                </a:cxn>
                <a:cxn ang="0">
                  <a:pos x="698" y="1114"/>
                </a:cxn>
                <a:cxn ang="0">
                  <a:pos x="722" y="603"/>
                </a:cxn>
                <a:cxn ang="0">
                  <a:pos x="749" y="248"/>
                </a:cxn>
                <a:cxn ang="0">
                  <a:pos x="671" y="134"/>
                </a:cxn>
                <a:cxn ang="0">
                  <a:pos x="608" y="177"/>
                </a:cxn>
                <a:cxn ang="0">
                  <a:pos x="618" y="426"/>
                </a:cxn>
                <a:cxn ang="0">
                  <a:pos x="582" y="858"/>
                </a:cxn>
                <a:cxn ang="0">
                  <a:pos x="441" y="901"/>
                </a:cxn>
                <a:cxn ang="0">
                  <a:pos x="298" y="877"/>
                </a:cxn>
                <a:cxn ang="0">
                  <a:pos x="264" y="594"/>
                </a:cxn>
                <a:cxn ang="0">
                  <a:pos x="221" y="514"/>
                </a:cxn>
                <a:cxn ang="0">
                  <a:pos x="124" y="603"/>
                </a:cxn>
                <a:cxn ang="0">
                  <a:pos x="158" y="901"/>
                </a:cxn>
                <a:cxn ang="0">
                  <a:pos x="264" y="974"/>
                </a:cxn>
                <a:cxn ang="0">
                  <a:pos x="494" y="1061"/>
                </a:cxn>
                <a:cxn ang="0">
                  <a:pos x="528" y="1230"/>
                </a:cxn>
                <a:cxn ang="0">
                  <a:pos x="528" y="1945"/>
                </a:cxn>
                <a:cxn ang="0">
                  <a:pos x="405" y="1955"/>
                </a:cxn>
                <a:cxn ang="0">
                  <a:pos x="405" y="1955"/>
                </a:cxn>
              </a:cxnLst>
              <a:rect l="0" t="0" r="r" b="b"/>
              <a:pathLst>
                <a:path w="1217" h="1972">
                  <a:moveTo>
                    <a:pt x="405" y="1955"/>
                  </a:moveTo>
                  <a:lnTo>
                    <a:pt x="397" y="1255"/>
                  </a:lnTo>
                  <a:lnTo>
                    <a:pt x="378" y="1141"/>
                  </a:lnTo>
                  <a:lnTo>
                    <a:pt x="221" y="1061"/>
                  </a:lnTo>
                  <a:lnTo>
                    <a:pt x="78" y="1027"/>
                  </a:lnTo>
                  <a:lnTo>
                    <a:pt x="0" y="877"/>
                  </a:lnTo>
                  <a:lnTo>
                    <a:pt x="34" y="470"/>
                  </a:lnTo>
                  <a:lnTo>
                    <a:pt x="184" y="354"/>
                  </a:lnTo>
                  <a:lnTo>
                    <a:pt x="317" y="417"/>
                  </a:lnTo>
                  <a:lnTo>
                    <a:pt x="371" y="603"/>
                  </a:lnTo>
                  <a:lnTo>
                    <a:pt x="388" y="797"/>
                  </a:lnTo>
                  <a:lnTo>
                    <a:pt x="485" y="778"/>
                  </a:lnTo>
                  <a:lnTo>
                    <a:pt x="502" y="310"/>
                  </a:lnTo>
                  <a:lnTo>
                    <a:pt x="494" y="10"/>
                  </a:lnTo>
                  <a:lnTo>
                    <a:pt x="732" y="0"/>
                  </a:lnTo>
                  <a:lnTo>
                    <a:pt x="874" y="196"/>
                  </a:lnTo>
                  <a:lnTo>
                    <a:pt x="848" y="805"/>
                  </a:lnTo>
                  <a:lnTo>
                    <a:pt x="829" y="1124"/>
                  </a:lnTo>
                  <a:lnTo>
                    <a:pt x="899" y="1141"/>
                  </a:lnTo>
                  <a:lnTo>
                    <a:pt x="935" y="955"/>
                  </a:lnTo>
                  <a:lnTo>
                    <a:pt x="952" y="841"/>
                  </a:lnTo>
                  <a:lnTo>
                    <a:pt x="1076" y="787"/>
                  </a:lnTo>
                  <a:lnTo>
                    <a:pt x="1200" y="901"/>
                  </a:lnTo>
                  <a:lnTo>
                    <a:pt x="1217" y="1168"/>
                  </a:lnTo>
                  <a:lnTo>
                    <a:pt x="1209" y="1407"/>
                  </a:lnTo>
                  <a:lnTo>
                    <a:pt x="1112" y="1504"/>
                  </a:lnTo>
                  <a:lnTo>
                    <a:pt x="855" y="1512"/>
                  </a:lnTo>
                  <a:lnTo>
                    <a:pt x="874" y="1972"/>
                  </a:lnTo>
                  <a:lnTo>
                    <a:pt x="732" y="1945"/>
                  </a:lnTo>
                  <a:lnTo>
                    <a:pt x="715" y="1458"/>
                  </a:lnTo>
                  <a:lnTo>
                    <a:pt x="821" y="1388"/>
                  </a:lnTo>
                  <a:lnTo>
                    <a:pt x="1042" y="1407"/>
                  </a:lnTo>
                  <a:lnTo>
                    <a:pt x="1103" y="1327"/>
                  </a:lnTo>
                  <a:lnTo>
                    <a:pt x="1093" y="1000"/>
                  </a:lnTo>
                  <a:lnTo>
                    <a:pt x="1015" y="974"/>
                  </a:lnTo>
                  <a:lnTo>
                    <a:pt x="989" y="1230"/>
                  </a:lnTo>
                  <a:lnTo>
                    <a:pt x="758" y="1230"/>
                  </a:lnTo>
                  <a:lnTo>
                    <a:pt x="698" y="1114"/>
                  </a:lnTo>
                  <a:lnTo>
                    <a:pt x="722" y="603"/>
                  </a:lnTo>
                  <a:lnTo>
                    <a:pt x="749" y="248"/>
                  </a:lnTo>
                  <a:lnTo>
                    <a:pt x="671" y="134"/>
                  </a:lnTo>
                  <a:lnTo>
                    <a:pt x="608" y="177"/>
                  </a:lnTo>
                  <a:lnTo>
                    <a:pt x="618" y="426"/>
                  </a:lnTo>
                  <a:lnTo>
                    <a:pt x="582" y="858"/>
                  </a:lnTo>
                  <a:lnTo>
                    <a:pt x="441" y="901"/>
                  </a:lnTo>
                  <a:lnTo>
                    <a:pt x="298" y="877"/>
                  </a:lnTo>
                  <a:lnTo>
                    <a:pt x="264" y="594"/>
                  </a:lnTo>
                  <a:lnTo>
                    <a:pt x="221" y="514"/>
                  </a:lnTo>
                  <a:lnTo>
                    <a:pt x="124" y="603"/>
                  </a:lnTo>
                  <a:lnTo>
                    <a:pt x="158" y="901"/>
                  </a:lnTo>
                  <a:lnTo>
                    <a:pt x="264" y="974"/>
                  </a:lnTo>
                  <a:lnTo>
                    <a:pt x="494" y="1061"/>
                  </a:lnTo>
                  <a:lnTo>
                    <a:pt x="528" y="1230"/>
                  </a:lnTo>
                  <a:lnTo>
                    <a:pt x="528" y="1945"/>
                  </a:lnTo>
                  <a:lnTo>
                    <a:pt x="405" y="1955"/>
                  </a:lnTo>
                  <a:lnTo>
                    <a:pt x="405" y="1955"/>
                  </a:lnTo>
                  <a:close/>
                </a:path>
              </a:pathLst>
            </a:custGeom>
            <a:solidFill>
              <a:srgbClr val="216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10" name="Freeform 86"/>
            <p:cNvSpPr>
              <a:spLocks/>
            </p:cNvSpPr>
            <p:nvPr/>
          </p:nvSpPr>
          <p:spPr bwMode="auto">
            <a:xfrm>
              <a:off x="3480" y="3138"/>
              <a:ext cx="437" cy="676"/>
            </a:xfrm>
            <a:custGeom>
              <a:avLst/>
              <a:gdLst/>
              <a:ahLst/>
              <a:cxnLst>
                <a:cxn ang="0">
                  <a:pos x="168" y="1315"/>
                </a:cxn>
                <a:cxn ang="0">
                  <a:pos x="194" y="979"/>
                </a:cxn>
                <a:cxn ang="0">
                  <a:pos x="0" y="874"/>
                </a:cxn>
                <a:cxn ang="0">
                  <a:pos x="18" y="564"/>
                </a:cxn>
                <a:cxn ang="0">
                  <a:pos x="158" y="528"/>
                </a:cxn>
                <a:cxn ang="0">
                  <a:pos x="221" y="547"/>
                </a:cxn>
                <a:cxn ang="0">
                  <a:pos x="221" y="741"/>
                </a:cxn>
                <a:cxn ang="0">
                  <a:pos x="291" y="741"/>
                </a:cxn>
                <a:cxn ang="0">
                  <a:pos x="282" y="194"/>
                </a:cxn>
                <a:cxn ang="0">
                  <a:pos x="316" y="175"/>
                </a:cxn>
                <a:cxn ang="0">
                  <a:pos x="388" y="158"/>
                </a:cxn>
                <a:cxn ang="0">
                  <a:pos x="466" y="180"/>
                </a:cxn>
                <a:cxn ang="0">
                  <a:pos x="502" y="201"/>
                </a:cxn>
                <a:cxn ang="0">
                  <a:pos x="521" y="431"/>
                </a:cxn>
                <a:cxn ang="0">
                  <a:pos x="618" y="405"/>
                </a:cxn>
                <a:cxn ang="0">
                  <a:pos x="565" y="70"/>
                </a:cxn>
                <a:cxn ang="0">
                  <a:pos x="671" y="0"/>
                </a:cxn>
                <a:cxn ang="0">
                  <a:pos x="822" y="51"/>
                </a:cxn>
                <a:cxn ang="0">
                  <a:pos x="875" y="184"/>
                </a:cxn>
                <a:cxn ang="0">
                  <a:pos x="848" y="652"/>
                </a:cxn>
                <a:cxn ang="0">
                  <a:pos x="759" y="751"/>
                </a:cxn>
                <a:cxn ang="0">
                  <a:pos x="635" y="751"/>
                </a:cxn>
                <a:cxn ang="0">
                  <a:pos x="582" y="794"/>
                </a:cxn>
                <a:cxn ang="0">
                  <a:pos x="565" y="1351"/>
                </a:cxn>
                <a:cxn ang="0">
                  <a:pos x="441" y="1351"/>
                </a:cxn>
                <a:cxn ang="0">
                  <a:pos x="468" y="794"/>
                </a:cxn>
                <a:cxn ang="0">
                  <a:pos x="521" y="671"/>
                </a:cxn>
                <a:cxn ang="0">
                  <a:pos x="732" y="627"/>
                </a:cxn>
                <a:cxn ang="0">
                  <a:pos x="776" y="211"/>
                </a:cxn>
                <a:cxn ang="0">
                  <a:pos x="715" y="141"/>
                </a:cxn>
                <a:cxn ang="0">
                  <a:pos x="671" y="211"/>
                </a:cxn>
                <a:cxn ang="0">
                  <a:pos x="681" y="477"/>
                </a:cxn>
                <a:cxn ang="0">
                  <a:pos x="485" y="547"/>
                </a:cxn>
                <a:cxn ang="0">
                  <a:pos x="451" y="458"/>
                </a:cxn>
                <a:cxn ang="0">
                  <a:pos x="432" y="291"/>
                </a:cxn>
                <a:cxn ang="0">
                  <a:pos x="354" y="291"/>
                </a:cxn>
                <a:cxn ang="0">
                  <a:pos x="371" y="838"/>
                </a:cxn>
                <a:cxn ang="0">
                  <a:pos x="194" y="821"/>
                </a:cxn>
                <a:cxn ang="0">
                  <a:pos x="133" y="644"/>
                </a:cxn>
                <a:cxn ang="0">
                  <a:pos x="80" y="678"/>
                </a:cxn>
                <a:cxn ang="0">
                  <a:pos x="88" y="829"/>
                </a:cxn>
                <a:cxn ang="0">
                  <a:pos x="291" y="927"/>
                </a:cxn>
                <a:cxn ang="0">
                  <a:pos x="282" y="1325"/>
                </a:cxn>
                <a:cxn ang="0">
                  <a:pos x="168" y="1315"/>
                </a:cxn>
                <a:cxn ang="0">
                  <a:pos x="168" y="1315"/>
                </a:cxn>
              </a:cxnLst>
              <a:rect l="0" t="0" r="r" b="b"/>
              <a:pathLst>
                <a:path w="875" h="1351">
                  <a:moveTo>
                    <a:pt x="168" y="1315"/>
                  </a:moveTo>
                  <a:lnTo>
                    <a:pt x="194" y="979"/>
                  </a:lnTo>
                  <a:lnTo>
                    <a:pt x="0" y="874"/>
                  </a:lnTo>
                  <a:lnTo>
                    <a:pt x="18" y="564"/>
                  </a:lnTo>
                  <a:lnTo>
                    <a:pt x="158" y="528"/>
                  </a:lnTo>
                  <a:lnTo>
                    <a:pt x="221" y="547"/>
                  </a:lnTo>
                  <a:lnTo>
                    <a:pt x="221" y="741"/>
                  </a:lnTo>
                  <a:lnTo>
                    <a:pt x="291" y="741"/>
                  </a:lnTo>
                  <a:lnTo>
                    <a:pt x="282" y="194"/>
                  </a:lnTo>
                  <a:lnTo>
                    <a:pt x="316" y="175"/>
                  </a:lnTo>
                  <a:lnTo>
                    <a:pt x="388" y="158"/>
                  </a:lnTo>
                  <a:lnTo>
                    <a:pt x="466" y="180"/>
                  </a:lnTo>
                  <a:lnTo>
                    <a:pt x="502" y="201"/>
                  </a:lnTo>
                  <a:lnTo>
                    <a:pt x="521" y="431"/>
                  </a:lnTo>
                  <a:lnTo>
                    <a:pt x="618" y="405"/>
                  </a:lnTo>
                  <a:lnTo>
                    <a:pt x="565" y="70"/>
                  </a:lnTo>
                  <a:lnTo>
                    <a:pt x="671" y="0"/>
                  </a:lnTo>
                  <a:lnTo>
                    <a:pt x="822" y="51"/>
                  </a:lnTo>
                  <a:lnTo>
                    <a:pt x="875" y="184"/>
                  </a:lnTo>
                  <a:lnTo>
                    <a:pt x="848" y="652"/>
                  </a:lnTo>
                  <a:lnTo>
                    <a:pt x="759" y="751"/>
                  </a:lnTo>
                  <a:lnTo>
                    <a:pt x="635" y="751"/>
                  </a:lnTo>
                  <a:lnTo>
                    <a:pt x="582" y="794"/>
                  </a:lnTo>
                  <a:lnTo>
                    <a:pt x="565" y="1351"/>
                  </a:lnTo>
                  <a:lnTo>
                    <a:pt x="441" y="1351"/>
                  </a:lnTo>
                  <a:lnTo>
                    <a:pt x="468" y="794"/>
                  </a:lnTo>
                  <a:lnTo>
                    <a:pt x="521" y="671"/>
                  </a:lnTo>
                  <a:lnTo>
                    <a:pt x="732" y="627"/>
                  </a:lnTo>
                  <a:lnTo>
                    <a:pt x="776" y="211"/>
                  </a:lnTo>
                  <a:lnTo>
                    <a:pt x="715" y="141"/>
                  </a:lnTo>
                  <a:lnTo>
                    <a:pt x="671" y="211"/>
                  </a:lnTo>
                  <a:lnTo>
                    <a:pt x="681" y="477"/>
                  </a:lnTo>
                  <a:lnTo>
                    <a:pt x="485" y="547"/>
                  </a:lnTo>
                  <a:lnTo>
                    <a:pt x="451" y="458"/>
                  </a:lnTo>
                  <a:lnTo>
                    <a:pt x="432" y="291"/>
                  </a:lnTo>
                  <a:lnTo>
                    <a:pt x="354" y="291"/>
                  </a:lnTo>
                  <a:lnTo>
                    <a:pt x="371" y="838"/>
                  </a:lnTo>
                  <a:lnTo>
                    <a:pt x="194" y="821"/>
                  </a:lnTo>
                  <a:lnTo>
                    <a:pt x="133" y="644"/>
                  </a:lnTo>
                  <a:lnTo>
                    <a:pt x="80" y="678"/>
                  </a:lnTo>
                  <a:lnTo>
                    <a:pt x="88" y="829"/>
                  </a:lnTo>
                  <a:lnTo>
                    <a:pt x="291" y="927"/>
                  </a:lnTo>
                  <a:lnTo>
                    <a:pt x="282" y="1325"/>
                  </a:lnTo>
                  <a:lnTo>
                    <a:pt x="168" y="1315"/>
                  </a:lnTo>
                  <a:lnTo>
                    <a:pt x="168" y="1315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11" name="Freeform 87"/>
            <p:cNvSpPr>
              <a:spLocks/>
            </p:cNvSpPr>
            <p:nvPr/>
          </p:nvSpPr>
          <p:spPr bwMode="auto">
            <a:xfrm>
              <a:off x="4119" y="3146"/>
              <a:ext cx="459" cy="636"/>
            </a:xfrm>
            <a:custGeom>
              <a:avLst/>
              <a:gdLst/>
              <a:ahLst/>
              <a:cxnLst>
                <a:cxn ang="0">
                  <a:pos x="167" y="1245"/>
                </a:cxn>
                <a:cxn ang="0">
                  <a:pos x="167" y="971"/>
                </a:cxn>
                <a:cxn ang="0">
                  <a:pos x="186" y="760"/>
                </a:cxn>
                <a:cxn ang="0">
                  <a:pos x="26" y="654"/>
                </a:cxn>
                <a:cxn ang="0">
                  <a:pos x="0" y="211"/>
                </a:cxn>
                <a:cxn ang="0">
                  <a:pos x="194" y="184"/>
                </a:cxn>
                <a:cxn ang="0">
                  <a:pos x="247" y="238"/>
                </a:cxn>
                <a:cxn ang="0">
                  <a:pos x="283" y="441"/>
                </a:cxn>
                <a:cxn ang="0">
                  <a:pos x="344" y="441"/>
                </a:cxn>
                <a:cxn ang="0">
                  <a:pos x="344" y="53"/>
                </a:cxn>
                <a:cxn ang="0">
                  <a:pos x="504" y="0"/>
                </a:cxn>
                <a:cxn ang="0">
                  <a:pos x="654" y="70"/>
                </a:cxn>
                <a:cxn ang="0">
                  <a:pos x="644" y="530"/>
                </a:cxn>
                <a:cxn ang="0">
                  <a:pos x="564" y="812"/>
                </a:cxn>
                <a:cxn ang="0">
                  <a:pos x="644" y="821"/>
                </a:cxn>
                <a:cxn ang="0">
                  <a:pos x="688" y="654"/>
                </a:cxn>
                <a:cxn ang="0">
                  <a:pos x="813" y="618"/>
                </a:cxn>
                <a:cxn ang="0">
                  <a:pos x="918" y="707"/>
                </a:cxn>
                <a:cxn ang="0">
                  <a:pos x="891" y="981"/>
                </a:cxn>
                <a:cxn ang="0">
                  <a:pos x="777" y="1068"/>
                </a:cxn>
                <a:cxn ang="0">
                  <a:pos x="610" y="1068"/>
                </a:cxn>
                <a:cxn ang="0">
                  <a:pos x="591" y="1272"/>
                </a:cxn>
                <a:cxn ang="0">
                  <a:pos x="460" y="1264"/>
                </a:cxn>
                <a:cxn ang="0">
                  <a:pos x="486" y="988"/>
                </a:cxn>
                <a:cxn ang="0">
                  <a:pos x="591" y="962"/>
                </a:cxn>
                <a:cxn ang="0">
                  <a:pos x="787" y="971"/>
                </a:cxn>
                <a:cxn ang="0">
                  <a:pos x="794" y="777"/>
                </a:cxn>
                <a:cxn ang="0">
                  <a:pos x="741" y="760"/>
                </a:cxn>
                <a:cxn ang="0">
                  <a:pos x="715" y="910"/>
                </a:cxn>
                <a:cxn ang="0">
                  <a:pos x="477" y="874"/>
                </a:cxn>
                <a:cxn ang="0">
                  <a:pos x="486" y="707"/>
                </a:cxn>
                <a:cxn ang="0">
                  <a:pos x="557" y="431"/>
                </a:cxn>
                <a:cxn ang="0">
                  <a:pos x="557" y="158"/>
                </a:cxn>
                <a:cxn ang="0">
                  <a:pos x="450" y="124"/>
                </a:cxn>
                <a:cxn ang="0">
                  <a:pos x="441" y="485"/>
                </a:cxn>
                <a:cxn ang="0">
                  <a:pos x="353" y="547"/>
                </a:cxn>
                <a:cxn ang="0">
                  <a:pos x="213" y="530"/>
                </a:cxn>
                <a:cxn ang="0">
                  <a:pos x="186" y="327"/>
                </a:cxn>
                <a:cxn ang="0">
                  <a:pos x="106" y="308"/>
                </a:cxn>
                <a:cxn ang="0">
                  <a:pos x="133" y="584"/>
                </a:cxn>
                <a:cxn ang="0">
                  <a:pos x="310" y="715"/>
                </a:cxn>
                <a:cxn ang="0">
                  <a:pos x="292" y="1015"/>
                </a:cxn>
                <a:cxn ang="0">
                  <a:pos x="300" y="1255"/>
                </a:cxn>
                <a:cxn ang="0">
                  <a:pos x="167" y="1245"/>
                </a:cxn>
                <a:cxn ang="0">
                  <a:pos x="167" y="1245"/>
                </a:cxn>
              </a:cxnLst>
              <a:rect l="0" t="0" r="r" b="b"/>
              <a:pathLst>
                <a:path w="918" h="1272">
                  <a:moveTo>
                    <a:pt x="167" y="1245"/>
                  </a:moveTo>
                  <a:lnTo>
                    <a:pt x="167" y="971"/>
                  </a:lnTo>
                  <a:lnTo>
                    <a:pt x="186" y="760"/>
                  </a:lnTo>
                  <a:lnTo>
                    <a:pt x="26" y="654"/>
                  </a:lnTo>
                  <a:lnTo>
                    <a:pt x="0" y="211"/>
                  </a:lnTo>
                  <a:lnTo>
                    <a:pt x="194" y="184"/>
                  </a:lnTo>
                  <a:lnTo>
                    <a:pt x="247" y="238"/>
                  </a:lnTo>
                  <a:lnTo>
                    <a:pt x="283" y="441"/>
                  </a:lnTo>
                  <a:lnTo>
                    <a:pt x="344" y="441"/>
                  </a:lnTo>
                  <a:lnTo>
                    <a:pt x="344" y="53"/>
                  </a:lnTo>
                  <a:lnTo>
                    <a:pt x="504" y="0"/>
                  </a:lnTo>
                  <a:lnTo>
                    <a:pt x="654" y="70"/>
                  </a:lnTo>
                  <a:lnTo>
                    <a:pt x="644" y="530"/>
                  </a:lnTo>
                  <a:lnTo>
                    <a:pt x="564" y="812"/>
                  </a:lnTo>
                  <a:lnTo>
                    <a:pt x="644" y="821"/>
                  </a:lnTo>
                  <a:lnTo>
                    <a:pt x="688" y="654"/>
                  </a:lnTo>
                  <a:lnTo>
                    <a:pt x="813" y="618"/>
                  </a:lnTo>
                  <a:lnTo>
                    <a:pt x="918" y="707"/>
                  </a:lnTo>
                  <a:lnTo>
                    <a:pt x="891" y="981"/>
                  </a:lnTo>
                  <a:lnTo>
                    <a:pt x="777" y="1068"/>
                  </a:lnTo>
                  <a:lnTo>
                    <a:pt x="610" y="1068"/>
                  </a:lnTo>
                  <a:lnTo>
                    <a:pt x="591" y="1272"/>
                  </a:lnTo>
                  <a:lnTo>
                    <a:pt x="460" y="1264"/>
                  </a:lnTo>
                  <a:lnTo>
                    <a:pt x="486" y="988"/>
                  </a:lnTo>
                  <a:lnTo>
                    <a:pt x="591" y="962"/>
                  </a:lnTo>
                  <a:lnTo>
                    <a:pt x="787" y="971"/>
                  </a:lnTo>
                  <a:lnTo>
                    <a:pt x="794" y="777"/>
                  </a:lnTo>
                  <a:lnTo>
                    <a:pt x="741" y="760"/>
                  </a:lnTo>
                  <a:lnTo>
                    <a:pt x="715" y="910"/>
                  </a:lnTo>
                  <a:lnTo>
                    <a:pt x="477" y="874"/>
                  </a:lnTo>
                  <a:lnTo>
                    <a:pt x="486" y="707"/>
                  </a:lnTo>
                  <a:lnTo>
                    <a:pt x="557" y="431"/>
                  </a:lnTo>
                  <a:lnTo>
                    <a:pt x="557" y="158"/>
                  </a:lnTo>
                  <a:lnTo>
                    <a:pt x="450" y="124"/>
                  </a:lnTo>
                  <a:lnTo>
                    <a:pt x="441" y="485"/>
                  </a:lnTo>
                  <a:lnTo>
                    <a:pt x="353" y="547"/>
                  </a:lnTo>
                  <a:lnTo>
                    <a:pt x="213" y="530"/>
                  </a:lnTo>
                  <a:lnTo>
                    <a:pt x="186" y="327"/>
                  </a:lnTo>
                  <a:lnTo>
                    <a:pt x="106" y="308"/>
                  </a:lnTo>
                  <a:lnTo>
                    <a:pt x="133" y="584"/>
                  </a:lnTo>
                  <a:lnTo>
                    <a:pt x="310" y="715"/>
                  </a:lnTo>
                  <a:lnTo>
                    <a:pt x="292" y="1015"/>
                  </a:lnTo>
                  <a:lnTo>
                    <a:pt x="300" y="1255"/>
                  </a:lnTo>
                  <a:lnTo>
                    <a:pt x="167" y="1245"/>
                  </a:lnTo>
                  <a:lnTo>
                    <a:pt x="167" y="1245"/>
                  </a:lnTo>
                  <a:close/>
                </a:path>
              </a:pathLst>
            </a:custGeom>
            <a:solidFill>
              <a:srgbClr val="216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12" name="Freeform 88"/>
            <p:cNvSpPr>
              <a:spLocks/>
            </p:cNvSpPr>
            <p:nvPr/>
          </p:nvSpPr>
          <p:spPr bwMode="auto">
            <a:xfrm>
              <a:off x="2296" y="3354"/>
              <a:ext cx="204" cy="318"/>
            </a:xfrm>
            <a:custGeom>
              <a:avLst/>
              <a:gdLst/>
              <a:ahLst/>
              <a:cxnLst>
                <a:cxn ang="0">
                  <a:pos x="142" y="637"/>
                </a:cxn>
                <a:cxn ang="0">
                  <a:pos x="137" y="443"/>
                </a:cxn>
                <a:cxn ang="0">
                  <a:pos x="53" y="438"/>
                </a:cxn>
                <a:cxn ang="0">
                  <a:pos x="0" y="363"/>
                </a:cxn>
                <a:cxn ang="0">
                  <a:pos x="0" y="196"/>
                </a:cxn>
                <a:cxn ang="0">
                  <a:pos x="57" y="160"/>
                </a:cxn>
                <a:cxn ang="0">
                  <a:pos x="93" y="187"/>
                </a:cxn>
                <a:cxn ang="0">
                  <a:pos x="106" y="331"/>
                </a:cxn>
                <a:cxn ang="0">
                  <a:pos x="142" y="337"/>
                </a:cxn>
                <a:cxn ang="0">
                  <a:pos x="150" y="116"/>
                </a:cxn>
                <a:cxn ang="0">
                  <a:pos x="199" y="80"/>
                </a:cxn>
                <a:cxn ang="0">
                  <a:pos x="243" y="97"/>
                </a:cxn>
                <a:cxn ang="0">
                  <a:pos x="253" y="217"/>
                </a:cxn>
                <a:cxn ang="0">
                  <a:pos x="296" y="200"/>
                </a:cxn>
                <a:cxn ang="0">
                  <a:pos x="300" y="33"/>
                </a:cxn>
                <a:cxn ang="0">
                  <a:pos x="350" y="0"/>
                </a:cxn>
                <a:cxn ang="0">
                  <a:pos x="407" y="23"/>
                </a:cxn>
                <a:cxn ang="0">
                  <a:pos x="407" y="234"/>
                </a:cxn>
                <a:cxn ang="0">
                  <a:pos x="353" y="306"/>
                </a:cxn>
                <a:cxn ang="0">
                  <a:pos x="260" y="324"/>
                </a:cxn>
                <a:cxn ang="0">
                  <a:pos x="253" y="633"/>
                </a:cxn>
                <a:cxn ang="0">
                  <a:pos x="142" y="637"/>
                </a:cxn>
                <a:cxn ang="0">
                  <a:pos x="142" y="637"/>
                </a:cxn>
              </a:cxnLst>
              <a:rect l="0" t="0" r="r" b="b"/>
              <a:pathLst>
                <a:path w="407" h="637">
                  <a:moveTo>
                    <a:pt x="142" y="637"/>
                  </a:moveTo>
                  <a:lnTo>
                    <a:pt x="137" y="443"/>
                  </a:lnTo>
                  <a:lnTo>
                    <a:pt x="53" y="438"/>
                  </a:lnTo>
                  <a:lnTo>
                    <a:pt x="0" y="363"/>
                  </a:lnTo>
                  <a:lnTo>
                    <a:pt x="0" y="196"/>
                  </a:lnTo>
                  <a:lnTo>
                    <a:pt x="57" y="160"/>
                  </a:lnTo>
                  <a:lnTo>
                    <a:pt x="93" y="187"/>
                  </a:lnTo>
                  <a:lnTo>
                    <a:pt x="106" y="331"/>
                  </a:lnTo>
                  <a:lnTo>
                    <a:pt x="142" y="337"/>
                  </a:lnTo>
                  <a:lnTo>
                    <a:pt x="150" y="116"/>
                  </a:lnTo>
                  <a:lnTo>
                    <a:pt x="199" y="80"/>
                  </a:lnTo>
                  <a:lnTo>
                    <a:pt x="243" y="97"/>
                  </a:lnTo>
                  <a:lnTo>
                    <a:pt x="253" y="217"/>
                  </a:lnTo>
                  <a:lnTo>
                    <a:pt x="296" y="200"/>
                  </a:lnTo>
                  <a:lnTo>
                    <a:pt x="300" y="33"/>
                  </a:lnTo>
                  <a:lnTo>
                    <a:pt x="350" y="0"/>
                  </a:lnTo>
                  <a:lnTo>
                    <a:pt x="407" y="23"/>
                  </a:lnTo>
                  <a:lnTo>
                    <a:pt x="407" y="234"/>
                  </a:lnTo>
                  <a:lnTo>
                    <a:pt x="353" y="306"/>
                  </a:lnTo>
                  <a:lnTo>
                    <a:pt x="260" y="324"/>
                  </a:lnTo>
                  <a:lnTo>
                    <a:pt x="253" y="633"/>
                  </a:lnTo>
                  <a:lnTo>
                    <a:pt x="142" y="637"/>
                  </a:lnTo>
                  <a:lnTo>
                    <a:pt x="142" y="637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13" name="Freeform 89"/>
            <p:cNvSpPr>
              <a:spLocks/>
            </p:cNvSpPr>
            <p:nvPr/>
          </p:nvSpPr>
          <p:spPr bwMode="auto">
            <a:xfrm>
              <a:off x="3191" y="3378"/>
              <a:ext cx="202" cy="281"/>
            </a:xfrm>
            <a:custGeom>
              <a:avLst/>
              <a:gdLst/>
              <a:ahLst/>
              <a:cxnLst>
                <a:cxn ang="0">
                  <a:pos x="136" y="561"/>
                </a:cxn>
                <a:cxn ang="0">
                  <a:pos x="114" y="384"/>
                </a:cxn>
                <a:cxn ang="0">
                  <a:pos x="57" y="370"/>
                </a:cxn>
                <a:cxn ang="0">
                  <a:pos x="0" y="334"/>
                </a:cxn>
                <a:cxn ang="0">
                  <a:pos x="13" y="180"/>
                </a:cxn>
                <a:cxn ang="0">
                  <a:pos x="60" y="177"/>
                </a:cxn>
                <a:cxn ang="0">
                  <a:pos x="96" y="211"/>
                </a:cxn>
                <a:cxn ang="0">
                  <a:pos x="96" y="300"/>
                </a:cxn>
                <a:cxn ang="0">
                  <a:pos x="144" y="300"/>
                </a:cxn>
                <a:cxn ang="0">
                  <a:pos x="157" y="70"/>
                </a:cxn>
                <a:cxn ang="0">
                  <a:pos x="220" y="57"/>
                </a:cxn>
                <a:cxn ang="0">
                  <a:pos x="247" y="87"/>
                </a:cxn>
                <a:cxn ang="0">
                  <a:pos x="254" y="180"/>
                </a:cxn>
                <a:cxn ang="0">
                  <a:pos x="300" y="167"/>
                </a:cxn>
                <a:cxn ang="0">
                  <a:pos x="311" y="21"/>
                </a:cxn>
                <a:cxn ang="0">
                  <a:pos x="365" y="0"/>
                </a:cxn>
                <a:cxn ang="0">
                  <a:pos x="404" y="34"/>
                </a:cxn>
                <a:cxn ang="0">
                  <a:pos x="391" y="220"/>
                </a:cxn>
                <a:cxn ang="0">
                  <a:pos x="344" y="251"/>
                </a:cxn>
                <a:cxn ang="0">
                  <a:pos x="264" y="260"/>
                </a:cxn>
                <a:cxn ang="0">
                  <a:pos x="241" y="370"/>
                </a:cxn>
                <a:cxn ang="0">
                  <a:pos x="241" y="561"/>
                </a:cxn>
                <a:cxn ang="0">
                  <a:pos x="136" y="561"/>
                </a:cxn>
                <a:cxn ang="0">
                  <a:pos x="136" y="561"/>
                </a:cxn>
              </a:cxnLst>
              <a:rect l="0" t="0" r="r" b="b"/>
              <a:pathLst>
                <a:path w="404" h="561">
                  <a:moveTo>
                    <a:pt x="136" y="561"/>
                  </a:moveTo>
                  <a:lnTo>
                    <a:pt x="114" y="384"/>
                  </a:lnTo>
                  <a:lnTo>
                    <a:pt x="57" y="370"/>
                  </a:lnTo>
                  <a:lnTo>
                    <a:pt x="0" y="334"/>
                  </a:lnTo>
                  <a:lnTo>
                    <a:pt x="13" y="180"/>
                  </a:lnTo>
                  <a:lnTo>
                    <a:pt x="60" y="177"/>
                  </a:lnTo>
                  <a:lnTo>
                    <a:pt x="96" y="211"/>
                  </a:lnTo>
                  <a:lnTo>
                    <a:pt x="96" y="300"/>
                  </a:lnTo>
                  <a:lnTo>
                    <a:pt x="144" y="300"/>
                  </a:lnTo>
                  <a:lnTo>
                    <a:pt x="157" y="70"/>
                  </a:lnTo>
                  <a:lnTo>
                    <a:pt x="220" y="57"/>
                  </a:lnTo>
                  <a:lnTo>
                    <a:pt x="247" y="87"/>
                  </a:lnTo>
                  <a:lnTo>
                    <a:pt x="254" y="180"/>
                  </a:lnTo>
                  <a:lnTo>
                    <a:pt x="300" y="167"/>
                  </a:lnTo>
                  <a:lnTo>
                    <a:pt x="311" y="21"/>
                  </a:lnTo>
                  <a:lnTo>
                    <a:pt x="365" y="0"/>
                  </a:lnTo>
                  <a:lnTo>
                    <a:pt x="404" y="34"/>
                  </a:lnTo>
                  <a:lnTo>
                    <a:pt x="391" y="220"/>
                  </a:lnTo>
                  <a:lnTo>
                    <a:pt x="344" y="251"/>
                  </a:lnTo>
                  <a:lnTo>
                    <a:pt x="264" y="260"/>
                  </a:lnTo>
                  <a:lnTo>
                    <a:pt x="241" y="370"/>
                  </a:lnTo>
                  <a:lnTo>
                    <a:pt x="241" y="561"/>
                  </a:lnTo>
                  <a:lnTo>
                    <a:pt x="136" y="561"/>
                  </a:lnTo>
                  <a:lnTo>
                    <a:pt x="136" y="561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14" name="Freeform 90"/>
            <p:cNvSpPr>
              <a:spLocks/>
            </p:cNvSpPr>
            <p:nvPr/>
          </p:nvSpPr>
          <p:spPr bwMode="auto">
            <a:xfrm>
              <a:off x="3921" y="3447"/>
              <a:ext cx="177" cy="225"/>
            </a:xfrm>
            <a:custGeom>
              <a:avLst/>
              <a:gdLst/>
              <a:ahLst/>
              <a:cxnLst>
                <a:cxn ang="0">
                  <a:pos x="134" y="446"/>
                </a:cxn>
                <a:cxn ang="0">
                  <a:pos x="111" y="230"/>
                </a:cxn>
                <a:cxn ang="0">
                  <a:pos x="44" y="220"/>
                </a:cxn>
                <a:cxn ang="0">
                  <a:pos x="6" y="171"/>
                </a:cxn>
                <a:cxn ang="0">
                  <a:pos x="0" y="40"/>
                </a:cxn>
                <a:cxn ang="0">
                  <a:pos x="54" y="0"/>
                </a:cxn>
                <a:cxn ang="0">
                  <a:pos x="84" y="21"/>
                </a:cxn>
                <a:cxn ang="0">
                  <a:pos x="90" y="163"/>
                </a:cxn>
                <a:cxn ang="0">
                  <a:pos x="130" y="167"/>
                </a:cxn>
                <a:cxn ang="0">
                  <a:pos x="134" y="83"/>
                </a:cxn>
                <a:cxn ang="0">
                  <a:pos x="173" y="60"/>
                </a:cxn>
                <a:cxn ang="0">
                  <a:pos x="208" y="87"/>
                </a:cxn>
                <a:cxn ang="0">
                  <a:pos x="204" y="243"/>
                </a:cxn>
                <a:cxn ang="0">
                  <a:pos x="253" y="233"/>
                </a:cxn>
                <a:cxn ang="0">
                  <a:pos x="270" y="144"/>
                </a:cxn>
                <a:cxn ang="0">
                  <a:pos x="307" y="127"/>
                </a:cxn>
                <a:cxn ang="0">
                  <a:pos x="354" y="154"/>
                </a:cxn>
                <a:cxn ang="0">
                  <a:pos x="337" y="287"/>
                </a:cxn>
                <a:cxn ang="0">
                  <a:pos x="221" y="327"/>
                </a:cxn>
                <a:cxn ang="0">
                  <a:pos x="240" y="450"/>
                </a:cxn>
                <a:cxn ang="0">
                  <a:pos x="134" y="446"/>
                </a:cxn>
                <a:cxn ang="0">
                  <a:pos x="134" y="446"/>
                </a:cxn>
              </a:cxnLst>
              <a:rect l="0" t="0" r="r" b="b"/>
              <a:pathLst>
                <a:path w="354" h="450">
                  <a:moveTo>
                    <a:pt x="134" y="446"/>
                  </a:moveTo>
                  <a:lnTo>
                    <a:pt x="111" y="230"/>
                  </a:lnTo>
                  <a:lnTo>
                    <a:pt x="44" y="220"/>
                  </a:lnTo>
                  <a:lnTo>
                    <a:pt x="6" y="171"/>
                  </a:lnTo>
                  <a:lnTo>
                    <a:pt x="0" y="40"/>
                  </a:lnTo>
                  <a:lnTo>
                    <a:pt x="54" y="0"/>
                  </a:lnTo>
                  <a:lnTo>
                    <a:pt x="84" y="21"/>
                  </a:lnTo>
                  <a:lnTo>
                    <a:pt x="90" y="163"/>
                  </a:lnTo>
                  <a:lnTo>
                    <a:pt x="130" y="167"/>
                  </a:lnTo>
                  <a:lnTo>
                    <a:pt x="134" y="83"/>
                  </a:lnTo>
                  <a:lnTo>
                    <a:pt x="173" y="60"/>
                  </a:lnTo>
                  <a:lnTo>
                    <a:pt x="208" y="87"/>
                  </a:lnTo>
                  <a:lnTo>
                    <a:pt x="204" y="243"/>
                  </a:lnTo>
                  <a:lnTo>
                    <a:pt x="253" y="233"/>
                  </a:lnTo>
                  <a:lnTo>
                    <a:pt x="270" y="144"/>
                  </a:lnTo>
                  <a:lnTo>
                    <a:pt x="307" y="127"/>
                  </a:lnTo>
                  <a:lnTo>
                    <a:pt x="354" y="154"/>
                  </a:lnTo>
                  <a:lnTo>
                    <a:pt x="337" y="287"/>
                  </a:lnTo>
                  <a:lnTo>
                    <a:pt x="221" y="327"/>
                  </a:lnTo>
                  <a:lnTo>
                    <a:pt x="240" y="450"/>
                  </a:lnTo>
                  <a:lnTo>
                    <a:pt x="134" y="446"/>
                  </a:lnTo>
                  <a:lnTo>
                    <a:pt x="134" y="446"/>
                  </a:lnTo>
                  <a:close/>
                </a:path>
              </a:pathLst>
            </a:custGeom>
            <a:solidFill>
              <a:srgbClr val="599E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15" name="Freeform 91"/>
            <p:cNvSpPr>
              <a:spLocks/>
            </p:cNvSpPr>
            <p:nvPr/>
          </p:nvSpPr>
          <p:spPr bwMode="auto">
            <a:xfrm>
              <a:off x="2797" y="3527"/>
              <a:ext cx="72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17"/>
                </a:cxn>
                <a:cxn ang="0">
                  <a:pos x="116" y="105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2" h="105">
                  <a:moveTo>
                    <a:pt x="0" y="0"/>
                  </a:moveTo>
                  <a:lnTo>
                    <a:pt x="142" y="17"/>
                  </a:lnTo>
                  <a:lnTo>
                    <a:pt x="116" y="105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16" name="Freeform 92"/>
            <p:cNvSpPr>
              <a:spLocks/>
            </p:cNvSpPr>
            <p:nvPr/>
          </p:nvSpPr>
          <p:spPr bwMode="auto">
            <a:xfrm>
              <a:off x="2732" y="3725"/>
              <a:ext cx="115" cy="6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30" y="0"/>
                </a:cxn>
                <a:cxn ang="0">
                  <a:pos x="221" y="123"/>
                </a:cxn>
                <a:cxn ang="0">
                  <a:pos x="0" y="10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30" h="123">
                  <a:moveTo>
                    <a:pt x="8" y="0"/>
                  </a:moveTo>
                  <a:lnTo>
                    <a:pt x="230" y="0"/>
                  </a:lnTo>
                  <a:lnTo>
                    <a:pt x="221" y="123"/>
                  </a:lnTo>
                  <a:lnTo>
                    <a:pt x="0" y="10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17" name="Freeform 93"/>
            <p:cNvSpPr>
              <a:spLocks/>
            </p:cNvSpPr>
            <p:nvPr/>
          </p:nvSpPr>
          <p:spPr bwMode="auto">
            <a:xfrm>
              <a:off x="2749" y="3000"/>
              <a:ext cx="93" cy="67"/>
            </a:xfrm>
            <a:custGeom>
              <a:avLst/>
              <a:gdLst/>
              <a:ahLst/>
              <a:cxnLst>
                <a:cxn ang="0">
                  <a:pos x="150" y="19"/>
                </a:cxn>
                <a:cxn ang="0">
                  <a:pos x="9" y="0"/>
                </a:cxn>
                <a:cxn ang="0">
                  <a:pos x="0" y="97"/>
                </a:cxn>
                <a:cxn ang="0">
                  <a:pos x="186" y="133"/>
                </a:cxn>
                <a:cxn ang="0">
                  <a:pos x="150" y="19"/>
                </a:cxn>
                <a:cxn ang="0">
                  <a:pos x="150" y="19"/>
                </a:cxn>
              </a:cxnLst>
              <a:rect l="0" t="0" r="r" b="b"/>
              <a:pathLst>
                <a:path w="186" h="133">
                  <a:moveTo>
                    <a:pt x="150" y="19"/>
                  </a:moveTo>
                  <a:lnTo>
                    <a:pt x="9" y="0"/>
                  </a:lnTo>
                  <a:lnTo>
                    <a:pt x="0" y="97"/>
                  </a:lnTo>
                  <a:lnTo>
                    <a:pt x="186" y="133"/>
                  </a:lnTo>
                  <a:lnTo>
                    <a:pt x="150" y="19"/>
                  </a:lnTo>
                  <a:lnTo>
                    <a:pt x="150" y="19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18" name="Freeform 94"/>
            <p:cNvSpPr>
              <a:spLocks/>
            </p:cNvSpPr>
            <p:nvPr/>
          </p:nvSpPr>
          <p:spPr bwMode="auto">
            <a:xfrm>
              <a:off x="2966" y="2996"/>
              <a:ext cx="92" cy="9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150" y="0"/>
                </a:cxn>
                <a:cxn ang="0">
                  <a:pos x="184" y="87"/>
                </a:cxn>
                <a:cxn ang="0">
                  <a:pos x="0" y="194"/>
                </a:cxn>
                <a:cxn ang="0">
                  <a:pos x="0" y="70"/>
                </a:cxn>
                <a:cxn ang="0">
                  <a:pos x="0" y="70"/>
                </a:cxn>
              </a:cxnLst>
              <a:rect l="0" t="0" r="r" b="b"/>
              <a:pathLst>
                <a:path w="184" h="194">
                  <a:moveTo>
                    <a:pt x="0" y="70"/>
                  </a:moveTo>
                  <a:lnTo>
                    <a:pt x="150" y="0"/>
                  </a:lnTo>
                  <a:lnTo>
                    <a:pt x="184" y="87"/>
                  </a:lnTo>
                  <a:lnTo>
                    <a:pt x="0" y="194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19" name="Freeform 95"/>
            <p:cNvSpPr>
              <a:spLocks/>
            </p:cNvSpPr>
            <p:nvPr/>
          </p:nvSpPr>
          <p:spPr bwMode="auto">
            <a:xfrm>
              <a:off x="2952" y="3186"/>
              <a:ext cx="75" cy="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34"/>
                </a:cxn>
                <a:cxn ang="0">
                  <a:pos x="133" y="158"/>
                </a:cxn>
                <a:cxn ang="0">
                  <a:pos x="10" y="1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58">
                  <a:moveTo>
                    <a:pt x="0" y="0"/>
                  </a:moveTo>
                  <a:lnTo>
                    <a:pt x="151" y="34"/>
                  </a:lnTo>
                  <a:lnTo>
                    <a:pt x="133" y="158"/>
                  </a:lnTo>
                  <a:lnTo>
                    <a:pt x="10" y="1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20" name="Freeform 96"/>
            <p:cNvSpPr>
              <a:spLocks/>
            </p:cNvSpPr>
            <p:nvPr/>
          </p:nvSpPr>
          <p:spPr bwMode="auto">
            <a:xfrm>
              <a:off x="2520" y="3248"/>
              <a:ext cx="123" cy="71"/>
            </a:xfrm>
            <a:custGeom>
              <a:avLst/>
              <a:gdLst/>
              <a:ahLst/>
              <a:cxnLst>
                <a:cxn ang="0">
                  <a:pos x="248" y="35"/>
                </a:cxn>
                <a:cxn ang="0">
                  <a:pos x="8" y="0"/>
                </a:cxn>
                <a:cxn ang="0">
                  <a:pos x="0" y="97"/>
                </a:cxn>
                <a:cxn ang="0">
                  <a:pos x="238" y="141"/>
                </a:cxn>
                <a:cxn ang="0">
                  <a:pos x="248" y="35"/>
                </a:cxn>
                <a:cxn ang="0">
                  <a:pos x="248" y="35"/>
                </a:cxn>
              </a:cxnLst>
              <a:rect l="0" t="0" r="r" b="b"/>
              <a:pathLst>
                <a:path w="248" h="141">
                  <a:moveTo>
                    <a:pt x="248" y="35"/>
                  </a:moveTo>
                  <a:lnTo>
                    <a:pt x="8" y="0"/>
                  </a:lnTo>
                  <a:lnTo>
                    <a:pt x="0" y="97"/>
                  </a:lnTo>
                  <a:lnTo>
                    <a:pt x="238" y="141"/>
                  </a:lnTo>
                  <a:lnTo>
                    <a:pt x="248" y="35"/>
                  </a:lnTo>
                  <a:lnTo>
                    <a:pt x="248" y="35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21" name="Freeform 97"/>
            <p:cNvSpPr>
              <a:spLocks/>
            </p:cNvSpPr>
            <p:nvPr/>
          </p:nvSpPr>
          <p:spPr bwMode="auto">
            <a:xfrm>
              <a:off x="3839" y="3279"/>
              <a:ext cx="102" cy="6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94" y="0"/>
                </a:cxn>
                <a:cxn ang="0">
                  <a:pos x="203" y="107"/>
                </a:cxn>
                <a:cxn ang="0">
                  <a:pos x="0" y="12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203" h="124">
                  <a:moveTo>
                    <a:pt x="0" y="10"/>
                  </a:moveTo>
                  <a:lnTo>
                    <a:pt x="194" y="0"/>
                  </a:lnTo>
                  <a:lnTo>
                    <a:pt x="203" y="107"/>
                  </a:lnTo>
                  <a:lnTo>
                    <a:pt x="0" y="12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25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22" name="Freeform 98"/>
            <p:cNvSpPr>
              <a:spLocks/>
            </p:cNvSpPr>
            <p:nvPr/>
          </p:nvSpPr>
          <p:spPr bwMode="auto">
            <a:xfrm>
              <a:off x="3575" y="3200"/>
              <a:ext cx="82" cy="83"/>
            </a:xfrm>
            <a:custGeom>
              <a:avLst/>
              <a:gdLst/>
              <a:ahLst/>
              <a:cxnLst>
                <a:cxn ang="0">
                  <a:pos x="157" y="78"/>
                </a:cxn>
                <a:cxn ang="0">
                  <a:pos x="34" y="0"/>
                </a:cxn>
                <a:cxn ang="0">
                  <a:pos x="0" y="88"/>
                </a:cxn>
                <a:cxn ang="0">
                  <a:pos x="163" y="168"/>
                </a:cxn>
                <a:cxn ang="0">
                  <a:pos x="157" y="78"/>
                </a:cxn>
                <a:cxn ang="0">
                  <a:pos x="157" y="78"/>
                </a:cxn>
              </a:cxnLst>
              <a:rect l="0" t="0" r="r" b="b"/>
              <a:pathLst>
                <a:path w="163" h="168">
                  <a:moveTo>
                    <a:pt x="157" y="78"/>
                  </a:moveTo>
                  <a:lnTo>
                    <a:pt x="34" y="0"/>
                  </a:lnTo>
                  <a:lnTo>
                    <a:pt x="0" y="88"/>
                  </a:lnTo>
                  <a:lnTo>
                    <a:pt x="163" y="168"/>
                  </a:lnTo>
                  <a:lnTo>
                    <a:pt x="157" y="78"/>
                  </a:lnTo>
                  <a:lnTo>
                    <a:pt x="157" y="78"/>
                  </a:lnTo>
                  <a:close/>
                </a:path>
              </a:pathLst>
            </a:custGeom>
            <a:solidFill>
              <a:srgbClr val="125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23" name="Freeform 99"/>
            <p:cNvSpPr>
              <a:spLocks/>
            </p:cNvSpPr>
            <p:nvPr/>
          </p:nvSpPr>
          <p:spPr bwMode="auto">
            <a:xfrm>
              <a:off x="3451" y="3487"/>
              <a:ext cx="84" cy="43"/>
            </a:xfrm>
            <a:custGeom>
              <a:avLst/>
              <a:gdLst/>
              <a:ahLst/>
              <a:cxnLst>
                <a:cxn ang="0">
                  <a:pos x="168" y="18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58" y="88"/>
                </a:cxn>
                <a:cxn ang="0">
                  <a:pos x="168" y="18"/>
                </a:cxn>
                <a:cxn ang="0">
                  <a:pos x="168" y="18"/>
                </a:cxn>
              </a:cxnLst>
              <a:rect l="0" t="0" r="r" b="b"/>
              <a:pathLst>
                <a:path w="168" h="88">
                  <a:moveTo>
                    <a:pt x="168" y="18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158" y="88"/>
                  </a:lnTo>
                  <a:lnTo>
                    <a:pt x="168" y="18"/>
                  </a:lnTo>
                  <a:lnTo>
                    <a:pt x="168" y="18"/>
                  </a:lnTo>
                  <a:close/>
                </a:path>
              </a:pathLst>
            </a:custGeom>
            <a:solidFill>
              <a:srgbClr val="125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24" name="Freeform 100"/>
            <p:cNvSpPr>
              <a:spLocks/>
            </p:cNvSpPr>
            <p:nvPr/>
          </p:nvSpPr>
          <p:spPr bwMode="auto">
            <a:xfrm>
              <a:off x="4378" y="3261"/>
              <a:ext cx="110" cy="5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0" y="0"/>
                </a:cxn>
                <a:cxn ang="0">
                  <a:pos x="220" y="105"/>
                </a:cxn>
                <a:cxn ang="0">
                  <a:pos x="0" y="105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20" h="105">
                  <a:moveTo>
                    <a:pt x="17" y="0"/>
                  </a:moveTo>
                  <a:lnTo>
                    <a:pt x="220" y="0"/>
                  </a:lnTo>
                  <a:lnTo>
                    <a:pt x="220" y="105"/>
                  </a:lnTo>
                  <a:lnTo>
                    <a:pt x="0" y="105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25" name="Freeform 101"/>
            <p:cNvSpPr>
              <a:spLocks/>
            </p:cNvSpPr>
            <p:nvPr/>
          </p:nvSpPr>
          <p:spPr bwMode="auto">
            <a:xfrm>
              <a:off x="4086" y="3376"/>
              <a:ext cx="107" cy="62"/>
            </a:xfrm>
            <a:custGeom>
              <a:avLst/>
              <a:gdLst/>
              <a:ahLst/>
              <a:cxnLst>
                <a:cxn ang="0">
                  <a:pos x="213" y="17"/>
                </a:cxn>
                <a:cxn ang="0">
                  <a:pos x="10" y="0"/>
                </a:cxn>
                <a:cxn ang="0">
                  <a:pos x="0" y="78"/>
                </a:cxn>
                <a:cxn ang="0">
                  <a:pos x="200" y="124"/>
                </a:cxn>
                <a:cxn ang="0">
                  <a:pos x="213" y="17"/>
                </a:cxn>
                <a:cxn ang="0">
                  <a:pos x="213" y="17"/>
                </a:cxn>
              </a:cxnLst>
              <a:rect l="0" t="0" r="r" b="b"/>
              <a:pathLst>
                <a:path w="213" h="124">
                  <a:moveTo>
                    <a:pt x="213" y="17"/>
                  </a:moveTo>
                  <a:lnTo>
                    <a:pt x="10" y="0"/>
                  </a:lnTo>
                  <a:lnTo>
                    <a:pt x="0" y="78"/>
                  </a:lnTo>
                  <a:lnTo>
                    <a:pt x="200" y="124"/>
                  </a:lnTo>
                  <a:lnTo>
                    <a:pt x="213" y="17"/>
                  </a:lnTo>
                  <a:lnTo>
                    <a:pt x="213" y="17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26" name="Freeform 102"/>
            <p:cNvSpPr>
              <a:spLocks/>
            </p:cNvSpPr>
            <p:nvPr/>
          </p:nvSpPr>
          <p:spPr bwMode="auto">
            <a:xfrm>
              <a:off x="4537" y="3464"/>
              <a:ext cx="75" cy="8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07" y="0"/>
                </a:cxn>
                <a:cxn ang="0">
                  <a:pos x="150" y="89"/>
                </a:cxn>
                <a:cxn ang="0">
                  <a:pos x="27" y="177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50" h="177">
                  <a:moveTo>
                    <a:pt x="0" y="72"/>
                  </a:moveTo>
                  <a:lnTo>
                    <a:pt x="107" y="0"/>
                  </a:lnTo>
                  <a:lnTo>
                    <a:pt x="150" y="89"/>
                  </a:lnTo>
                  <a:lnTo>
                    <a:pt x="27" y="177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27" name="Freeform 103"/>
            <p:cNvSpPr>
              <a:spLocks/>
            </p:cNvSpPr>
            <p:nvPr/>
          </p:nvSpPr>
          <p:spPr bwMode="auto">
            <a:xfrm>
              <a:off x="4226" y="3650"/>
              <a:ext cx="90" cy="62"/>
            </a:xfrm>
            <a:custGeom>
              <a:avLst/>
              <a:gdLst/>
              <a:ahLst/>
              <a:cxnLst>
                <a:cxn ang="0">
                  <a:pos x="180" y="18"/>
                </a:cxn>
                <a:cxn ang="0">
                  <a:pos x="0" y="0"/>
                </a:cxn>
                <a:cxn ang="0">
                  <a:pos x="13" y="124"/>
                </a:cxn>
                <a:cxn ang="0">
                  <a:pos x="180" y="107"/>
                </a:cxn>
                <a:cxn ang="0">
                  <a:pos x="180" y="18"/>
                </a:cxn>
                <a:cxn ang="0">
                  <a:pos x="180" y="18"/>
                </a:cxn>
              </a:cxnLst>
              <a:rect l="0" t="0" r="r" b="b"/>
              <a:pathLst>
                <a:path w="180" h="124">
                  <a:moveTo>
                    <a:pt x="180" y="18"/>
                  </a:moveTo>
                  <a:lnTo>
                    <a:pt x="0" y="0"/>
                  </a:lnTo>
                  <a:lnTo>
                    <a:pt x="13" y="124"/>
                  </a:lnTo>
                  <a:lnTo>
                    <a:pt x="180" y="107"/>
                  </a:lnTo>
                  <a:lnTo>
                    <a:pt x="180" y="18"/>
                  </a:lnTo>
                  <a:lnTo>
                    <a:pt x="180" y="18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28" name="Freeform 104"/>
            <p:cNvSpPr>
              <a:spLocks/>
            </p:cNvSpPr>
            <p:nvPr/>
          </p:nvSpPr>
          <p:spPr bwMode="auto">
            <a:xfrm>
              <a:off x="4333" y="3434"/>
              <a:ext cx="93" cy="75"/>
            </a:xfrm>
            <a:custGeom>
              <a:avLst/>
              <a:gdLst/>
              <a:ahLst/>
              <a:cxnLst>
                <a:cxn ang="0">
                  <a:pos x="187" y="53"/>
                </a:cxn>
                <a:cxn ang="0">
                  <a:pos x="46" y="0"/>
                </a:cxn>
                <a:cxn ang="0">
                  <a:pos x="0" y="80"/>
                </a:cxn>
                <a:cxn ang="0">
                  <a:pos x="151" y="150"/>
                </a:cxn>
                <a:cxn ang="0">
                  <a:pos x="187" y="53"/>
                </a:cxn>
                <a:cxn ang="0">
                  <a:pos x="187" y="53"/>
                </a:cxn>
              </a:cxnLst>
              <a:rect l="0" t="0" r="r" b="b"/>
              <a:pathLst>
                <a:path w="187" h="150">
                  <a:moveTo>
                    <a:pt x="187" y="53"/>
                  </a:moveTo>
                  <a:lnTo>
                    <a:pt x="46" y="0"/>
                  </a:lnTo>
                  <a:lnTo>
                    <a:pt x="0" y="80"/>
                  </a:lnTo>
                  <a:lnTo>
                    <a:pt x="151" y="150"/>
                  </a:lnTo>
                  <a:lnTo>
                    <a:pt x="187" y="53"/>
                  </a:lnTo>
                  <a:lnTo>
                    <a:pt x="187" y="53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29" name="Freeform 105"/>
            <p:cNvSpPr>
              <a:spLocks/>
            </p:cNvSpPr>
            <p:nvPr/>
          </p:nvSpPr>
          <p:spPr bwMode="auto">
            <a:xfrm>
              <a:off x="4258" y="3128"/>
              <a:ext cx="93" cy="97"/>
            </a:xfrm>
            <a:custGeom>
              <a:avLst/>
              <a:gdLst/>
              <a:ahLst/>
              <a:cxnLst>
                <a:cxn ang="0">
                  <a:pos x="187" y="116"/>
                </a:cxn>
                <a:cxn ang="0">
                  <a:pos x="63" y="0"/>
                </a:cxn>
                <a:cxn ang="0">
                  <a:pos x="0" y="63"/>
                </a:cxn>
                <a:cxn ang="0">
                  <a:pos x="116" y="194"/>
                </a:cxn>
                <a:cxn ang="0">
                  <a:pos x="187" y="116"/>
                </a:cxn>
                <a:cxn ang="0">
                  <a:pos x="187" y="116"/>
                </a:cxn>
              </a:cxnLst>
              <a:rect l="0" t="0" r="r" b="b"/>
              <a:pathLst>
                <a:path w="187" h="194">
                  <a:moveTo>
                    <a:pt x="187" y="116"/>
                  </a:moveTo>
                  <a:lnTo>
                    <a:pt x="63" y="0"/>
                  </a:lnTo>
                  <a:lnTo>
                    <a:pt x="0" y="63"/>
                  </a:lnTo>
                  <a:lnTo>
                    <a:pt x="116" y="194"/>
                  </a:lnTo>
                  <a:lnTo>
                    <a:pt x="187" y="116"/>
                  </a:lnTo>
                  <a:lnTo>
                    <a:pt x="187" y="116"/>
                  </a:lnTo>
                  <a:close/>
                </a:path>
              </a:pathLst>
            </a:custGeom>
            <a:solidFill>
              <a:srgbClr val="4F4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30" name="Freeform 106"/>
            <p:cNvSpPr>
              <a:spLocks/>
            </p:cNvSpPr>
            <p:nvPr/>
          </p:nvSpPr>
          <p:spPr bwMode="auto">
            <a:xfrm>
              <a:off x="3672" y="3672"/>
              <a:ext cx="79" cy="4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8" y="17"/>
                </a:cxn>
                <a:cxn ang="0">
                  <a:pos x="151" y="97"/>
                </a:cxn>
                <a:cxn ang="0">
                  <a:pos x="0" y="89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8" h="97">
                  <a:moveTo>
                    <a:pt x="10" y="0"/>
                  </a:moveTo>
                  <a:lnTo>
                    <a:pt x="158" y="17"/>
                  </a:lnTo>
                  <a:lnTo>
                    <a:pt x="151" y="97"/>
                  </a:lnTo>
                  <a:lnTo>
                    <a:pt x="0" y="8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25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4953000" y="2438400"/>
            <a:ext cx="3048000" cy="2817813"/>
            <a:chOff x="3216" y="1159"/>
            <a:chExt cx="1920" cy="1797"/>
          </a:xfrm>
        </p:grpSpPr>
        <p:pic>
          <p:nvPicPr>
            <p:cNvPr id="717932" name="Picture 108" descr="sens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1159"/>
              <a:ext cx="1920" cy="179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17933" name="Rectangle 109"/>
            <p:cNvSpPr>
              <a:spLocks noChangeArrowheads="1"/>
            </p:cNvSpPr>
            <p:nvPr/>
          </p:nvSpPr>
          <p:spPr bwMode="auto">
            <a:xfrm>
              <a:off x="4560" y="2448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934" name="Text Box 110"/>
          <p:cNvSpPr txBox="1">
            <a:spLocks noChangeArrowheads="1"/>
          </p:cNvSpPr>
          <p:nvPr/>
        </p:nvSpPr>
        <p:spPr bwMode="auto">
          <a:xfrm>
            <a:off x="7772400" y="3276600"/>
            <a:ext cx="838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Power</a:t>
            </a:r>
          </a:p>
        </p:txBody>
      </p:sp>
      <p:sp>
        <p:nvSpPr>
          <p:cNvPr id="717935" name="Text Box 111"/>
          <p:cNvSpPr txBox="1">
            <a:spLocks noChangeArrowheads="1"/>
          </p:cNvSpPr>
          <p:nvPr/>
        </p:nvSpPr>
        <p:spPr bwMode="auto">
          <a:xfrm>
            <a:off x="4006850" y="4191000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Processor</a:t>
            </a:r>
          </a:p>
        </p:txBody>
      </p:sp>
      <p:grpSp>
        <p:nvGrpSpPr>
          <p:cNvPr id="6" name="Group 112"/>
          <p:cNvGrpSpPr>
            <a:grpSpLocks/>
          </p:cNvGrpSpPr>
          <p:nvPr/>
        </p:nvGrpSpPr>
        <p:grpSpPr bwMode="auto">
          <a:xfrm rot="7984916">
            <a:off x="5530850" y="1782763"/>
            <a:ext cx="838200" cy="774700"/>
            <a:chOff x="3183" y="1057"/>
            <a:chExt cx="1953" cy="1942"/>
          </a:xfrm>
        </p:grpSpPr>
        <p:pic>
          <p:nvPicPr>
            <p:cNvPr id="717937" name="Picture 113" descr="senso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992458">
              <a:off x="3100" y="1140"/>
              <a:ext cx="1942" cy="1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7938" name="Rectangle 114"/>
            <p:cNvSpPr>
              <a:spLocks noChangeArrowheads="1"/>
            </p:cNvSpPr>
            <p:nvPr/>
          </p:nvSpPr>
          <p:spPr bwMode="auto">
            <a:xfrm>
              <a:off x="4560" y="2448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15"/>
          <p:cNvGrpSpPr>
            <a:grpSpLocks/>
          </p:cNvGrpSpPr>
          <p:nvPr/>
        </p:nvGrpSpPr>
        <p:grpSpPr bwMode="auto">
          <a:xfrm rot="8875878">
            <a:off x="4495800" y="2286000"/>
            <a:ext cx="838200" cy="774700"/>
            <a:chOff x="3216" y="1188"/>
            <a:chExt cx="1920" cy="1775"/>
          </a:xfrm>
        </p:grpSpPr>
        <p:pic>
          <p:nvPicPr>
            <p:cNvPr id="717940" name="Picture 116" descr="senso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16" y="1188"/>
              <a:ext cx="1920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41" name="Rectangle 117"/>
            <p:cNvSpPr>
              <a:spLocks noChangeArrowheads="1"/>
            </p:cNvSpPr>
            <p:nvPr/>
          </p:nvSpPr>
          <p:spPr bwMode="auto">
            <a:xfrm>
              <a:off x="4560" y="2448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18"/>
          <p:cNvGrpSpPr>
            <a:grpSpLocks/>
          </p:cNvGrpSpPr>
          <p:nvPr/>
        </p:nvGrpSpPr>
        <p:grpSpPr bwMode="auto">
          <a:xfrm rot="12125620">
            <a:off x="4038600" y="2133600"/>
            <a:ext cx="609600" cy="563563"/>
            <a:chOff x="3216" y="1188"/>
            <a:chExt cx="1920" cy="1775"/>
          </a:xfrm>
        </p:grpSpPr>
        <p:pic>
          <p:nvPicPr>
            <p:cNvPr id="717943" name="Picture 119" descr="senso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16" y="1188"/>
              <a:ext cx="1920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44" name="Rectangle 120"/>
            <p:cNvSpPr>
              <a:spLocks noChangeArrowheads="1"/>
            </p:cNvSpPr>
            <p:nvPr/>
          </p:nvSpPr>
          <p:spPr bwMode="auto">
            <a:xfrm>
              <a:off x="4560" y="2448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21"/>
          <p:cNvGrpSpPr>
            <a:grpSpLocks/>
          </p:cNvGrpSpPr>
          <p:nvPr/>
        </p:nvGrpSpPr>
        <p:grpSpPr bwMode="auto">
          <a:xfrm rot="-615227">
            <a:off x="4648200" y="1676400"/>
            <a:ext cx="609600" cy="563563"/>
            <a:chOff x="3216" y="1188"/>
            <a:chExt cx="1920" cy="1775"/>
          </a:xfrm>
        </p:grpSpPr>
        <p:pic>
          <p:nvPicPr>
            <p:cNvPr id="717946" name="Picture 122" descr="senso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16" y="1188"/>
              <a:ext cx="1920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47" name="Rectangle 123"/>
            <p:cNvSpPr>
              <a:spLocks noChangeArrowheads="1"/>
            </p:cNvSpPr>
            <p:nvPr/>
          </p:nvSpPr>
          <p:spPr bwMode="auto">
            <a:xfrm>
              <a:off x="4560" y="2448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24"/>
          <p:cNvGrpSpPr>
            <a:grpSpLocks/>
          </p:cNvGrpSpPr>
          <p:nvPr/>
        </p:nvGrpSpPr>
        <p:grpSpPr bwMode="auto">
          <a:xfrm rot="16200000">
            <a:off x="3961607" y="1677193"/>
            <a:ext cx="609600" cy="563563"/>
            <a:chOff x="3216" y="1188"/>
            <a:chExt cx="1920" cy="1775"/>
          </a:xfrm>
        </p:grpSpPr>
        <p:pic>
          <p:nvPicPr>
            <p:cNvPr id="717949" name="Picture 125" descr="senso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16" y="1188"/>
              <a:ext cx="1920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50" name="Rectangle 126"/>
            <p:cNvSpPr>
              <a:spLocks noChangeArrowheads="1"/>
            </p:cNvSpPr>
            <p:nvPr/>
          </p:nvSpPr>
          <p:spPr bwMode="auto">
            <a:xfrm>
              <a:off x="4560" y="2448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27"/>
          <p:cNvGrpSpPr>
            <a:grpSpLocks/>
          </p:cNvGrpSpPr>
          <p:nvPr/>
        </p:nvGrpSpPr>
        <p:grpSpPr bwMode="auto">
          <a:xfrm rot="10107695">
            <a:off x="3808413" y="2125663"/>
            <a:ext cx="304800" cy="457200"/>
            <a:chOff x="3216" y="1188"/>
            <a:chExt cx="1920" cy="1775"/>
          </a:xfrm>
        </p:grpSpPr>
        <p:pic>
          <p:nvPicPr>
            <p:cNvPr id="717952" name="Picture 128" descr="senso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16" y="1188"/>
              <a:ext cx="1920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53" name="Rectangle 129"/>
            <p:cNvSpPr>
              <a:spLocks noChangeArrowheads="1"/>
            </p:cNvSpPr>
            <p:nvPr/>
          </p:nvSpPr>
          <p:spPr bwMode="auto">
            <a:xfrm>
              <a:off x="4560" y="2448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30"/>
          <p:cNvGrpSpPr>
            <a:grpSpLocks/>
          </p:cNvGrpSpPr>
          <p:nvPr/>
        </p:nvGrpSpPr>
        <p:grpSpPr bwMode="auto">
          <a:xfrm rot="-356812">
            <a:off x="3429000" y="1905000"/>
            <a:ext cx="254000" cy="304800"/>
            <a:chOff x="3216" y="1188"/>
            <a:chExt cx="1920" cy="1775"/>
          </a:xfrm>
        </p:grpSpPr>
        <p:pic>
          <p:nvPicPr>
            <p:cNvPr id="717955" name="Picture 131" descr="senso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16" y="1188"/>
              <a:ext cx="1920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56" name="Rectangle 132"/>
            <p:cNvSpPr>
              <a:spLocks noChangeArrowheads="1"/>
            </p:cNvSpPr>
            <p:nvPr/>
          </p:nvSpPr>
          <p:spPr bwMode="auto">
            <a:xfrm>
              <a:off x="4560" y="2448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33"/>
          <p:cNvGrpSpPr>
            <a:grpSpLocks/>
          </p:cNvGrpSpPr>
          <p:nvPr/>
        </p:nvGrpSpPr>
        <p:grpSpPr bwMode="auto">
          <a:xfrm rot="-356812">
            <a:off x="3505200" y="2133600"/>
            <a:ext cx="254000" cy="304800"/>
            <a:chOff x="3216" y="1188"/>
            <a:chExt cx="1920" cy="1775"/>
          </a:xfrm>
        </p:grpSpPr>
        <p:pic>
          <p:nvPicPr>
            <p:cNvPr id="717958" name="Picture 134" descr="senso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16" y="1188"/>
              <a:ext cx="1920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59" name="Rectangle 135"/>
            <p:cNvSpPr>
              <a:spLocks noChangeArrowheads="1"/>
            </p:cNvSpPr>
            <p:nvPr/>
          </p:nvSpPr>
          <p:spPr bwMode="auto">
            <a:xfrm>
              <a:off x="4560" y="2448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6"/>
          <p:cNvGrpSpPr>
            <a:grpSpLocks/>
          </p:cNvGrpSpPr>
          <p:nvPr/>
        </p:nvGrpSpPr>
        <p:grpSpPr bwMode="auto">
          <a:xfrm rot="-356812">
            <a:off x="3619500" y="1790700"/>
            <a:ext cx="381000" cy="457200"/>
            <a:chOff x="3216" y="1188"/>
            <a:chExt cx="1920" cy="1775"/>
          </a:xfrm>
        </p:grpSpPr>
        <p:pic>
          <p:nvPicPr>
            <p:cNvPr id="717961" name="Picture 137" descr="senso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16" y="1188"/>
              <a:ext cx="1920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62" name="Rectangle 138"/>
            <p:cNvSpPr>
              <a:spLocks noChangeArrowheads="1"/>
            </p:cNvSpPr>
            <p:nvPr/>
          </p:nvSpPr>
          <p:spPr bwMode="auto">
            <a:xfrm>
              <a:off x="4560" y="2448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39"/>
          <p:cNvGrpSpPr>
            <a:grpSpLocks/>
          </p:cNvGrpSpPr>
          <p:nvPr/>
        </p:nvGrpSpPr>
        <p:grpSpPr bwMode="auto">
          <a:xfrm rot="-356812">
            <a:off x="3200400" y="1981200"/>
            <a:ext cx="254000" cy="304800"/>
            <a:chOff x="3216" y="1188"/>
            <a:chExt cx="1920" cy="1775"/>
          </a:xfrm>
        </p:grpSpPr>
        <p:pic>
          <p:nvPicPr>
            <p:cNvPr id="717964" name="Picture 140" descr="senso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16" y="1188"/>
              <a:ext cx="1920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65" name="Rectangle 141"/>
            <p:cNvSpPr>
              <a:spLocks noChangeArrowheads="1"/>
            </p:cNvSpPr>
            <p:nvPr/>
          </p:nvSpPr>
          <p:spPr bwMode="auto">
            <a:xfrm>
              <a:off x="4560" y="2448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42"/>
          <p:cNvGrpSpPr>
            <a:grpSpLocks/>
          </p:cNvGrpSpPr>
          <p:nvPr/>
        </p:nvGrpSpPr>
        <p:grpSpPr bwMode="auto">
          <a:xfrm rot="-356812">
            <a:off x="2971800" y="1905000"/>
            <a:ext cx="228600" cy="228600"/>
            <a:chOff x="3216" y="1188"/>
            <a:chExt cx="1920" cy="1775"/>
          </a:xfrm>
        </p:grpSpPr>
        <p:pic>
          <p:nvPicPr>
            <p:cNvPr id="717967" name="Picture 143" descr="senso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16" y="1188"/>
              <a:ext cx="1920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68" name="Rectangle 144"/>
            <p:cNvSpPr>
              <a:spLocks noChangeArrowheads="1"/>
            </p:cNvSpPr>
            <p:nvPr/>
          </p:nvSpPr>
          <p:spPr bwMode="auto">
            <a:xfrm>
              <a:off x="4560" y="2448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45"/>
          <p:cNvGrpSpPr>
            <a:grpSpLocks/>
          </p:cNvGrpSpPr>
          <p:nvPr/>
        </p:nvGrpSpPr>
        <p:grpSpPr bwMode="auto">
          <a:xfrm rot="-356812">
            <a:off x="2971800" y="2133600"/>
            <a:ext cx="228600" cy="228600"/>
            <a:chOff x="3216" y="1188"/>
            <a:chExt cx="1920" cy="1775"/>
          </a:xfrm>
        </p:grpSpPr>
        <p:pic>
          <p:nvPicPr>
            <p:cNvPr id="717970" name="Picture 146" descr="senso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16" y="1188"/>
              <a:ext cx="1920" cy="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71" name="Rectangle 147"/>
            <p:cNvSpPr>
              <a:spLocks noChangeArrowheads="1"/>
            </p:cNvSpPr>
            <p:nvPr/>
          </p:nvSpPr>
          <p:spPr bwMode="auto">
            <a:xfrm>
              <a:off x="4560" y="2448"/>
              <a:ext cx="576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48"/>
          <p:cNvGrpSpPr>
            <a:grpSpLocks/>
          </p:cNvGrpSpPr>
          <p:nvPr/>
        </p:nvGrpSpPr>
        <p:grpSpPr bwMode="auto">
          <a:xfrm>
            <a:off x="533400" y="228600"/>
            <a:ext cx="3352800" cy="2457450"/>
            <a:chOff x="2310" y="2160"/>
            <a:chExt cx="1139" cy="835"/>
          </a:xfrm>
        </p:grpSpPr>
        <p:sp>
          <p:nvSpPr>
            <p:cNvPr id="717973" name="AutoShape 149"/>
            <p:cNvSpPr>
              <a:spLocks noChangeAspect="1" noChangeArrowheads="1" noTextEdit="1"/>
            </p:cNvSpPr>
            <p:nvPr/>
          </p:nvSpPr>
          <p:spPr bwMode="auto">
            <a:xfrm>
              <a:off x="2310" y="2160"/>
              <a:ext cx="1139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74" name="Freeform 150"/>
            <p:cNvSpPr>
              <a:spLocks/>
            </p:cNvSpPr>
            <p:nvPr/>
          </p:nvSpPr>
          <p:spPr bwMode="auto">
            <a:xfrm>
              <a:off x="2311" y="2316"/>
              <a:ext cx="1133" cy="641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15" y="110"/>
                </a:cxn>
                <a:cxn ang="0">
                  <a:pos x="38" y="114"/>
                </a:cxn>
                <a:cxn ang="0">
                  <a:pos x="70" y="119"/>
                </a:cxn>
                <a:cxn ang="0">
                  <a:pos x="106" y="127"/>
                </a:cxn>
                <a:cxn ang="0">
                  <a:pos x="152" y="134"/>
                </a:cxn>
                <a:cxn ang="0">
                  <a:pos x="201" y="144"/>
                </a:cxn>
                <a:cxn ang="0">
                  <a:pos x="255" y="155"/>
                </a:cxn>
                <a:cxn ang="0">
                  <a:pos x="310" y="169"/>
                </a:cxn>
                <a:cxn ang="0">
                  <a:pos x="367" y="180"/>
                </a:cxn>
                <a:cxn ang="0">
                  <a:pos x="426" y="193"/>
                </a:cxn>
                <a:cxn ang="0">
                  <a:pos x="483" y="209"/>
                </a:cxn>
                <a:cxn ang="0">
                  <a:pos x="540" y="224"/>
                </a:cxn>
                <a:cxn ang="0">
                  <a:pos x="593" y="237"/>
                </a:cxn>
                <a:cxn ang="0">
                  <a:pos x="643" y="252"/>
                </a:cxn>
                <a:cxn ang="0">
                  <a:pos x="688" y="267"/>
                </a:cxn>
                <a:cxn ang="0">
                  <a:pos x="728" y="283"/>
                </a:cxn>
                <a:cxn ang="0">
                  <a:pos x="768" y="296"/>
                </a:cxn>
                <a:cxn ang="0">
                  <a:pos x="804" y="311"/>
                </a:cxn>
                <a:cxn ang="0">
                  <a:pos x="838" y="328"/>
                </a:cxn>
                <a:cxn ang="0">
                  <a:pos x="871" y="342"/>
                </a:cxn>
                <a:cxn ang="0">
                  <a:pos x="901" y="357"/>
                </a:cxn>
                <a:cxn ang="0">
                  <a:pos x="928" y="370"/>
                </a:cxn>
                <a:cxn ang="0">
                  <a:pos x="954" y="383"/>
                </a:cxn>
                <a:cxn ang="0">
                  <a:pos x="975" y="397"/>
                </a:cxn>
                <a:cxn ang="0">
                  <a:pos x="994" y="408"/>
                </a:cxn>
                <a:cxn ang="0">
                  <a:pos x="1013" y="418"/>
                </a:cxn>
                <a:cxn ang="0">
                  <a:pos x="1036" y="433"/>
                </a:cxn>
                <a:cxn ang="0">
                  <a:pos x="1055" y="444"/>
                </a:cxn>
                <a:cxn ang="0">
                  <a:pos x="1466" y="695"/>
                </a:cxn>
                <a:cxn ang="0">
                  <a:pos x="1772" y="889"/>
                </a:cxn>
                <a:cxn ang="0">
                  <a:pos x="1751" y="904"/>
                </a:cxn>
                <a:cxn ang="0">
                  <a:pos x="1730" y="913"/>
                </a:cxn>
                <a:cxn ang="0">
                  <a:pos x="1704" y="921"/>
                </a:cxn>
                <a:cxn ang="0">
                  <a:pos x="1685" y="925"/>
                </a:cxn>
                <a:cxn ang="0">
                  <a:pos x="1664" y="929"/>
                </a:cxn>
                <a:cxn ang="0">
                  <a:pos x="1637" y="931"/>
                </a:cxn>
                <a:cxn ang="0">
                  <a:pos x="1610" y="934"/>
                </a:cxn>
                <a:cxn ang="0">
                  <a:pos x="1578" y="934"/>
                </a:cxn>
                <a:cxn ang="0">
                  <a:pos x="1542" y="934"/>
                </a:cxn>
                <a:cxn ang="0">
                  <a:pos x="1504" y="932"/>
                </a:cxn>
                <a:cxn ang="0">
                  <a:pos x="1462" y="929"/>
                </a:cxn>
                <a:cxn ang="0">
                  <a:pos x="1418" y="925"/>
                </a:cxn>
                <a:cxn ang="0">
                  <a:pos x="1373" y="921"/>
                </a:cxn>
                <a:cxn ang="0">
                  <a:pos x="1327" y="915"/>
                </a:cxn>
                <a:cxn ang="0">
                  <a:pos x="1282" y="910"/>
                </a:cxn>
                <a:cxn ang="0">
                  <a:pos x="1236" y="904"/>
                </a:cxn>
                <a:cxn ang="0">
                  <a:pos x="1194" y="898"/>
                </a:cxn>
                <a:cxn ang="0">
                  <a:pos x="1152" y="893"/>
                </a:cxn>
                <a:cxn ang="0">
                  <a:pos x="1116" y="885"/>
                </a:cxn>
                <a:cxn ang="0">
                  <a:pos x="1084" y="881"/>
                </a:cxn>
                <a:cxn ang="0">
                  <a:pos x="1055" y="875"/>
                </a:cxn>
                <a:cxn ang="0">
                  <a:pos x="1031" y="872"/>
                </a:cxn>
                <a:cxn ang="0">
                  <a:pos x="1012" y="870"/>
                </a:cxn>
                <a:cxn ang="0">
                  <a:pos x="283" y="1282"/>
                </a:cxn>
              </a:cxnLst>
              <a:rect l="0" t="0" r="r" b="b"/>
              <a:pathLst>
                <a:path w="2266" h="1282">
                  <a:moveTo>
                    <a:pt x="481" y="636"/>
                  </a:moveTo>
                  <a:lnTo>
                    <a:pt x="93" y="305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4" y="108"/>
                  </a:lnTo>
                  <a:lnTo>
                    <a:pt x="8" y="108"/>
                  </a:lnTo>
                  <a:lnTo>
                    <a:pt x="11" y="108"/>
                  </a:lnTo>
                  <a:lnTo>
                    <a:pt x="15" y="110"/>
                  </a:lnTo>
                  <a:lnTo>
                    <a:pt x="21" y="110"/>
                  </a:lnTo>
                  <a:lnTo>
                    <a:pt x="25" y="110"/>
                  </a:lnTo>
                  <a:lnTo>
                    <a:pt x="32" y="112"/>
                  </a:lnTo>
                  <a:lnTo>
                    <a:pt x="38" y="114"/>
                  </a:lnTo>
                  <a:lnTo>
                    <a:pt x="46" y="114"/>
                  </a:lnTo>
                  <a:lnTo>
                    <a:pt x="53" y="115"/>
                  </a:lnTo>
                  <a:lnTo>
                    <a:pt x="61" y="117"/>
                  </a:lnTo>
                  <a:lnTo>
                    <a:pt x="70" y="119"/>
                  </a:lnTo>
                  <a:lnTo>
                    <a:pt x="80" y="121"/>
                  </a:lnTo>
                  <a:lnTo>
                    <a:pt x="87" y="123"/>
                  </a:lnTo>
                  <a:lnTo>
                    <a:pt x="97" y="125"/>
                  </a:lnTo>
                  <a:lnTo>
                    <a:pt x="106" y="127"/>
                  </a:lnTo>
                  <a:lnTo>
                    <a:pt x="118" y="129"/>
                  </a:lnTo>
                  <a:lnTo>
                    <a:pt x="127" y="131"/>
                  </a:lnTo>
                  <a:lnTo>
                    <a:pt x="139" y="133"/>
                  </a:lnTo>
                  <a:lnTo>
                    <a:pt x="152" y="134"/>
                  </a:lnTo>
                  <a:lnTo>
                    <a:pt x="163" y="136"/>
                  </a:lnTo>
                  <a:lnTo>
                    <a:pt x="175" y="138"/>
                  </a:lnTo>
                  <a:lnTo>
                    <a:pt x="188" y="142"/>
                  </a:lnTo>
                  <a:lnTo>
                    <a:pt x="201" y="144"/>
                  </a:lnTo>
                  <a:lnTo>
                    <a:pt x="215" y="146"/>
                  </a:lnTo>
                  <a:lnTo>
                    <a:pt x="226" y="150"/>
                  </a:lnTo>
                  <a:lnTo>
                    <a:pt x="239" y="152"/>
                  </a:lnTo>
                  <a:lnTo>
                    <a:pt x="255" y="155"/>
                  </a:lnTo>
                  <a:lnTo>
                    <a:pt x="268" y="159"/>
                  </a:lnTo>
                  <a:lnTo>
                    <a:pt x="281" y="161"/>
                  </a:lnTo>
                  <a:lnTo>
                    <a:pt x="297" y="165"/>
                  </a:lnTo>
                  <a:lnTo>
                    <a:pt x="310" y="169"/>
                  </a:lnTo>
                  <a:lnTo>
                    <a:pt x="325" y="171"/>
                  </a:lnTo>
                  <a:lnTo>
                    <a:pt x="338" y="174"/>
                  </a:lnTo>
                  <a:lnTo>
                    <a:pt x="354" y="176"/>
                  </a:lnTo>
                  <a:lnTo>
                    <a:pt x="367" y="180"/>
                  </a:lnTo>
                  <a:lnTo>
                    <a:pt x="382" y="184"/>
                  </a:lnTo>
                  <a:lnTo>
                    <a:pt x="395" y="188"/>
                  </a:lnTo>
                  <a:lnTo>
                    <a:pt x="411" y="191"/>
                  </a:lnTo>
                  <a:lnTo>
                    <a:pt x="426" y="193"/>
                  </a:lnTo>
                  <a:lnTo>
                    <a:pt x="441" y="197"/>
                  </a:lnTo>
                  <a:lnTo>
                    <a:pt x="454" y="201"/>
                  </a:lnTo>
                  <a:lnTo>
                    <a:pt x="470" y="205"/>
                  </a:lnTo>
                  <a:lnTo>
                    <a:pt x="483" y="209"/>
                  </a:lnTo>
                  <a:lnTo>
                    <a:pt x="498" y="212"/>
                  </a:lnTo>
                  <a:lnTo>
                    <a:pt x="511" y="216"/>
                  </a:lnTo>
                  <a:lnTo>
                    <a:pt x="525" y="220"/>
                  </a:lnTo>
                  <a:lnTo>
                    <a:pt x="540" y="224"/>
                  </a:lnTo>
                  <a:lnTo>
                    <a:pt x="553" y="228"/>
                  </a:lnTo>
                  <a:lnTo>
                    <a:pt x="567" y="229"/>
                  </a:lnTo>
                  <a:lnTo>
                    <a:pt x="580" y="235"/>
                  </a:lnTo>
                  <a:lnTo>
                    <a:pt x="593" y="237"/>
                  </a:lnTo>
                  <a:lnTo>
                    <a:pt x="606" y="243"/>
                  </a:lnTo>
                  <a:lnTo>
                    <a:pt x="618" y="245"/>
                  </a:lnTo>
                  <a:lnTo>
                    <a:pt x="631" y="248"/>
                  </a:lnTo>
                  <a:lnTo>
                    <a:pt x="643" y="252"/>
                  </a:lnTo>
                  <a:lnTo>
                    <a:pt x="654" y="258"/>
                  </a:lnTo>
                  <a:lnTo>
                    <a:pt x="665" y="260"/>
                  </a:lnTo>
                  <a:lnTo>
                    <a:pt x="677" y="264"/>
                  </a:lnTo>
                  <a:lnTo>
                    <a:pt x="688" y="267"/>
                  </a:lnTo>
                  <a:lnTo>
                    <a:pt x="700" y="271"/>
                  </a:lnTo>
                  <a:lnTo>
                    <a:pt x="709" y="275"/>
                  </a:lnTo>
                  <a:lnTo>
                    <a:pt x="719" y="279"/>
                  </a:lnTo>
                  <a:lnTo>
                    <a:pt x="728" y="283"/>
                  </a:lnTo>
                  <a:lnTo>
                    <a:pt x="738" y="286"/>
                  </a:lnTo>
                  <a:lnTo>
                    <a:pt x="747" y="288"/>
                  </a:lnTo>
                  <a:lnTo>
                    <a:pt x="759" y="294"/>
                  </a:lnTo>
                  <a:lnTo>
                    <a:pt x="768" y="296"/>
                  </a:lnTo>
                  <a:lnTo>
                    <a:pt x="778" y="302"/>
                  </a:lnTo>
                  <a:lnTo>
                    <a:pt x="785" y="304"/>
                  </a:lnTo>
                  <a:lnTo>
                    <a:pt x="795" y="307"/>
                  </a:lnTo>
                  <a:lnTo>
                    <a:pt x="804" y="311"/>
                  </a:lnTo>
                  <a:lnTo>
                    <a:pt x="814" y="317"/>
                  </a:lnTo>
                  <a:lnTo>
                    <a:pt x="821" y="321"/>
                  </a:lnTo>
                  <a:lnTo>
                    <a:pt x="831" y="324"/>
                  </a:lnTo>
                  <a:lnTo>
                    <a:pt x="838" y="328"/>
                  </a:lnTo>
                  <a:lnTo>
                    <a:pt x="846" y="332"/>
                  </a:lnTo>
                  <a:lnTo>
                    <a:pt x="856" y="336"/>
                  </a:lnTo>
                  <a:lnTo>
                    <a:pt x="863" y="340"/>
                  </a:lnTo>
                  <a:lnTo>
                    <a:pt x="871" y="342"/>
                  </a:lnTo>
                  <a:lnTo>
                    <a:pt x="878" y="347"/>
                  </a:lnTo>
                  <a:lnTo>
                    <a:pt x="886" y="349"/>
                  </a:lnTo>
                  <a:lnTo>
                    <a:pt x="894" y="353"/>
                  </a:lnTo>
                  <a:lnTo>
                    <a:pt x="901" y="357"/>
                  </a:lnTo>
                  <a:lnTo>
                    <a:pt x="909" y="362"/>
                  </a:lnTo>
                  <a:lnTo>
                    <a:pt x="915" y="364"/>
                  </a:lnTo>
                  <a:lnTo>
                    <a:pt x="922" y="368"/>
                  </a:lnTo>
                  <a:lnTo>
                    <a:pt x="928" y="370"/>
                  </a:lnTo>
                  <a:lnTo>
                    <a:pt x="935" y="376"/>
                  </a:lnTo>
                  <a:lnTo>
                    <a:pt x="941" y="378"/>
                  </a:lnTo>
                  <a:lnTo>
                    <a:pt x="949" y="381"/>
                  </a:lnTo>
                  <a:lnTo>
                    <a:pt x="954" y="383"/>
                  </a:lnTo>
                  <a:lnTo>
                    <a:pt x="960" y="387"/>
                  </a:lnTo>
                  <a:lnTo>
                    <a:pt x="964" y="391"/>
                  </a:lnTo>
                  <a:lnTo>
                    <a:pt x="970" y="393"/>
                  </a:lnTo>
                  <a:lnTo>
                    <a:pt x="975" y="397"/>
                  </a:lnTo>
                  <a:lnTo>
                    <a:pt x="981" y="400"/>
                  </a:lnTo>
                  <a:lnTo>
                    <a:pt x="985" y="402"/>
                  </a:lnTo>
                  <a:lnTo>
                    <a:pt x="991" y="404"/>
                  </a:lnTo>
                  <a:lnTo>
                    <a:pt x="994" y="408"/>
                  </a:lnTo>
                  <a:lnTo>
                    <a:pt x="1000" y="412"/>
                  </a:lnTo>
                  <a:lnTo>
                    <a:pt x="1004" y="414"/>
                  </a:lnTo>
                  <a:lnTo>
                    <a:pt x="1010" y="416"/>
                  </a:lnTo>
                  <a:lnTo>
                    <a:pt x="1013" y="418"/>
                  </a:lnTo>
                  <a:lnTo>
                    <a:pt x="1017" y="421"/>
                  </a:lnTo>
                  <a:lnTo>
                    <a:pt x="1023" y="425"/>
                  </a:lnTo>
                  <a:lnTo>
                    <a:pt x="1031" y="429"/>
                  </a:lnTo>
                  <a:lnTo>
                    <a:pt x="1036" y="433"/>
                  </a:lnTo>
                  <a:lnTo>
                    <a:pt x="1042" y="437"/>
                  </a:lnTo>
                  <a:lnTo>
                    <a:pt x="1046" y="438"/>
                  </a:lnTo>
                  <a:lnTo>
                    <a:pt x="1050" y="442"/>
                  </a:lnTo>
                  <a:lnTo>
                    <a:pt x="1055" y="444"/>
                  </a:lnTo>
                  <a:lnTo>
                    <a:pt x="1057" y="446"/>
                  </a:lnTo>
                  <a:lnTo>
                    <a:pt x="2266" y="0"/>
                  </a:lnTo>
                  <a:lnTo>
                    <a:pt x="2246" y="148"/>
                  </a:lnTo>
                  <a:lnTo>
                    <a:pt x="1466" y="695"/>
                  </a:lnTo>
                  <a:lnTo>
                    <a:pt x="1778" y="885"/>
                  </a:lnTo>
                  <a:lnTo>
                    <a:pt x="1778" y="885"/>
                  </a:lnTo>
                  <a:lnTo>
                    <a:pt x="1776" y="887"/>
                  </a:lnTo>
                  <a:lnTo>
                    <a:pt x="1772" y="889"/>
                  </a:lnTo>
                  <a:lnTo>
                    <a:pt x="1768" y="893"/>
                  </a:lnTo>
                  <a:lnTo>
                    <a:pt x="1763" y="896"/>
                  </a:lnTo>
                  <a:lnTo>
                    <a:pt x="1757" y="902"/>
                  </a:lnTo>
                  <a:lnTo>
                    <a:pt x="1751" y="904"/>
                  </a:lnTo>
                  <a:lnTo>
                    <a:pt x="1747" y="906"/>
                  </a:lnTo>
                  <a:lnTo>
                    <a:pt x="1742" y="908"/>
                  </a:lnTo>
                  <a:lnTo>
                    <a:pt x="1738" y="912"/>
                  </a:lnTo>
                  <a:lnTo>
                    <a:pt x="1730" y="913"/>
                  </a:lnTo>
                  <a:lnTo>
                    <a:pt x="1723" y="915"/>
                  </a:lnTo>
                  <a:lnTo>
                    <a:pt x="1715" y="917"/>
                  </a:lnTo>
                  <a:lnTo>
                    <a:pt x="1707" y="919"/>
                  </a:lnTo>
                  <a:lnTo>
                    <a:pt x="1704" y="921"/>
                  </a:lnTo>
                  <a:lnTo>
                    <a:pt x="1698" y="921"/>
                  </a:lnTo>
                  <a:lnTo>
                    <a:pt x="1694" y="923"/>
                  </a:lnTo>
                  <a:lnTo>
                    <a:pt x="1690" y="923"/>
                  </a:lnTo>
                  <a:lnTo>
                    <a:pt x="1685" y="925"/>
                  </a:lnTo>
                  <a:lnTo>
                    <a:pt x="1679" y="927"/>
                  </a:lnTo>
                  <a:lnTo>
                    <a:pt x="1673" y="927"/>
                  </a:lnTo>
                  <a:lnTo>
                    <a:pt x="1669" y="929"/>
                  </a:lnTo>
                  <a:lnTo>
                    <a:pt x="1664" y="929"/>
                  </a:lnTo>
                  <a:lnTo>
                    <a:pt x="1656" y="929"/>
                  </a:lnTo>
                  <a:lnTo>
                    <a:pt x="1650" y="931"/>
                  </a:lnTo>
                  <a:lnTo>
                    <a:pt x="1645" y="931"/>
                  </a:lnTo>
                  <a:lnTo>
                    <a:pt x="1637" y="931"/>
                  </a:lnTo>
                  <a:lnTo>
                    <a:pt x="1631" y="932"/>
                  </a:lnTo>
                  <a:lnTo>
                    <a:pt x="1624" y="932"/>
                  </a:lnTo>
                  <a:lnTo>
                    <a:pt x="1618" y="934"/>
                  </a:lnTo>
                  <a:lnTo>
                    <a:pt x="1610" y="934"/>
                  </a:lnTo>
                  <a:lnTo>
                    <a:pt x="1601" y="934"/>
                  </a:lnTo>
                  <a:lnTo>
                    <a:pt x="1593" y="934"/>
                  </a:lnTo>
                  <a:lnTo>
                    <a:pt x="1586" y="934"/>
                  </a:lnTo>
                  <a:lnTo>
                    <a:pt x="1578" y="934"/>
                  </a:lnTo>
                  <a:lnTo>
                    <a:pt x="1571" y="934"/>
                  </a:lnTo>
                  <a:lnTo>
                    <a:pt x="1561" y="934"/>
                  </a:lnTo>
                  <a:lnTo>
                    <a:pt x="1553" y="936"/>
                  </a:lnTo>
                  <a:lnTo>
                    <a:pt x="1542" y="934"/>
                  </a:lnTo>
                  <a:lnTo>
                    <a:pt x="1534" y="934"/>
                  </a:lnTo>
                  <a:lnTo>
                    <a:pt x="1523" y="932"/>
                  </a:lnTo>
                  <a:lnTo>
                    <a:pt x="1513" y="932"/>
                  </a:lnTo>
                  <a:lnTo>
                    <a:pt x="1504" y="932"/>
                  </a:lnTo>
                  <a:lnTo>
                    <a:pt x="1493" y="931"/>
                  </a:lnTo>
                  <a:lnTo>
                    <a:pt x="1483" y="931"/>
                  </a:lnTo>
                  <a:lnTo>
                    <a:pt x="1474" y="931"/>
                  </a:lnTo>
                  <a:lnTo>
                    <a:pt x="1462" y="929"/>
                  </a:lnTo>
                  <a:lnTo>
                    <a:pt x="1451" y="929"/>
                  </a:lnTo>
                  <a:lnTo>
                    <a:pt x="1441" y="927"/>
                  </a:lnTo>
                  <a:lnTo>
                    <a:pt x="1430" y="927"/>
                  </a:lnTo>
                  <a:lnTo>
                    <a:pt x="1418" y="925"/>
                  </a:lnTo>
                  <a:lnTo>
                    <a:pt x="1407" y="925"/>
                  </a:lnTo>
                  <a:lnTo>
                    <a:pt x="1396" y="923"/>
                  </a:lnTo>
                  <a:lnTo>
                    <a:pt x="1384" y="923"/>
                  </a:lnTo>
                  <a:lnTo>
                    <a:pt x="1373" y="921"/>
                  </a:lnTo>
                  <a:lnTo>
                    <a:pt x="1361" y="919"/>
                  </a:lnTo>
                  <a:lnTo>
                    <a:pt x="1350" y="919"/>
                  </a:lnTo>
                  <a:lnTo>
                    <a:pt x="1339" y="917"/>
                  </a:lnTo>
                  <a:lnTo>
                    <a:pt x="1327" y="915"/>
                  </a:lnTo>
                  <a:lnTo>
                    <a:pt x="1316" y="913"/>
                  </a:lnTo>
                  <a:lnTo>
                    <a:pt x="1304" y="913"/>
                  </a:lnTo>
                  <a:lnTo>
                    <a:pt x="1293" y="912"/>
                  </a:lnTo>
                  <a:lnTo>
                    <a:pt x="1282" y="910"/>
                  </a:lnTo>
                  <a:lnTo>
                    <a:pt x="1270" y="910"/>
                  </a:lnTo>
                  <a:lnTo>
                    <a:pt x="1259" y="906"/>
                  </a:lnTo>
                  <a:lnTo>
                    <a:pt x="1247" y="906"/>
                  </a:lnTo>
                  <a:lnTo>
                    <a:pt x="1236" y="904"/>
                  </a:lnTo>
                  <a:lnTo>
                    <a:pt x="1226" y="902"/>
                  </a:lnTo>
                  <a:lnTo>
                    <a:pt x="1215" y="902"/>
                  </a:lnTo>
                  <a:lnTo>
                    <a:pt x="1205" y="900"/>
                  </a:lnTo>
                  <a:lnTo>
                    <a:pt x="1194" y="898"/>
                  </a:lnTo>
                  <a:lnTo>
                    <a:pt x="1185" y="896"/>
                  </a:lnTo>
                  <a:lnTo>
                    <a:pt x="1173" y="894"/>
                  </a:lnTo>
                  <a:lnTo>
                    <a:pt x="1164" y="893"/>
                  </a:lnTo>
                  <a:lnTo>
                    <a:pt x="1152" y="893"/>
                  </a:lnTo>
                  <a:lnTo>
                    <a:pt x="1145" y="891"/>
                  </a:lnTo>
                  <a:lnTo>
                    <a:pt x="1135" y="889"/>
                  </a:lnTo>
                  <a:lnTo>
                    <a:pt x="1126" y="889"/>
                  </a:lnTo>
                  <a:lnTo>
                    <a:pt x="1116" y="885"/>
                  </a:lnTo>
                  <a:lnTo>
                    <a:pt x="1107" y="885"/>
                  </a:lnTo>
                  <a:lnTo>
                    <a:pt x="1097" y="883"/>
                  </a:lnTo>
                  <a:lnTo>
                    <a:pt x="1089" y="883"/>
                  </a:lnTo>
                  <a:lnTo>
                    <a:pt x="1084" y="881"/>
                  </a:lnTo>
                  <a:lnTo>
                    <a:pt x="1076" y="881"/>
                  </a:lnTo>
                  <a:lnTo>
                    <a:pt x="1069" y="879"/>
                  </a:lnTo>
                  <a:lnTo>
                    <a:pt x="1061" y="877"/>
                  </a:lnTo>
                  <a:lnTo>
                    <a:pt x="1055" y="875"/>
                  </a:lnTo>
                  <a:lnTo>
                    <a:pt x="1048" y="875"/>
                  </a:lnTo>
                  <a:lnTo>
                    <a:pt x="1042" y="874"/>
                  </a:lnTo>
                  <a:lnTo>
                    <a:pt x="1036" y="874"/>
                  </a:lnTo>
                  <a:lnTo>
                    <a:pt x="1031" y="872"/>
                  </a:lnTo>
                  <a:lnTo>
                    <a:pt x="1027" y="872"/>
                  </a:lnTo>
                  <a:lnTo>
                    <a:pt x="1021" y="872"/>
                  </a:lnTo>
                  <a:lnTo>
                    <a:pt x="1019" y="872"/>
                  </a:lnTo>
                  <a:lnTo>
                    <a:pt x="1012" y="870"/>
                  </a:lnTo>
                  <a:lnTo>
                    <a:pt x="1008" y="868"/>
                  </a:lnTo>
                  <a:lnTo>
                    <a:pt x="1004" y="868"/>
                  </a:lnTo>
                  <a:lnTo>
                    <a:pt x="1004" y="868"/>
                  </a:lnTo>
                  <a:lnTo>
                    <a:pt x="283" y="1282"/>
                  </a:lnTo>
                  <a:lnTo>
                    <a:pt x="713" y="777"/>
                  </a:lnTo>
                  <a:lnTo>
                    <a:pt x="481" y="636"/>
                  </a:lnTo>
                  <a:lnTo>
                    <a:pt x="481" y="636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75" name="Freeform 151"/>
            <p:cNvSpPr>
              <a:spLocks/>
            </p:cNvSpPr>
            <p:nvPr/>
          </p:nvSpPr>
          <p:spPr bwMode="auto">
            <a:xfrm>
              <a:off x="2364" y="2440"/>
              <a:ext cx="697" cy="309"/>
            </a:xfrm>
            <a:custGeom>
              <a:avLst/>
              <a:gdLst/>
              <a:ahLst/>
              <a:cxnLst>
                <a:cxn ang="0">
                  <a:pos x="105" y="4"/>
                </a:cxn>
                <a:cxn ang="0">
                  <a:pos x="122" y="16"/>
                </a:cxn>
                <a:cxn ang="0">
                  <a:pos x="141" y="33"/>
                </a:cxn>
                <a:cxn ang="0">
                  <a:pos x="168" y="50"/>
                </a:cxn>
                <a:cxn ang="0">
                  <a:pos x="198" y="73"/>
                </a:cxn>
                <a:cxn ang="0">
                  <a:pos x="234" y="97"/>
                </a:cxn>
                <a:cxn ang="0">
                  <a:pos x="274" y="126"/>
                </a:cxn>
                <a:cxn ang="0">
                  <a:pos x="318" y="152"/>
                </a:cxn>
                <a:cxn ang="0">
                  <a:pos x="367" y="183"/>
                </a:cxn>
                <a:cxn ang="0">
                  <a:pos x="419" y="213"/>
                </a:cxn>
                <a:cxn ang="0">
                  <a:pos x="474" y="246"/>
                </a:cxn>
                <a:cxn ang="0">
                  <a:pos x="529" y="276"/>
                </a:cxn>
                <a:cxn ang="0">
                  <a:pos x="590" y="306"/>
                </a:cxn>
                <a:cxn ang="0">
                  <a:pos x="651" y="337"/>
                </a:cxn>
                <a:cxn ang="0">
                  <a:pos x="715" y="365"/>
                </a:cxn>
                <a:cxn ang="0">
                  <a:pos x="780" y="390"/>
                </a:cxn>
                <a:cxn ang="0">
                  <a:pos x="845" y="415"/>
                </a:cxn>
                <a:cxn ang="0">
                  <a:pos x="906" y="439"/>
                </a:cxn>
                <a:cxn ang="0">
                  <a:pos x="966" y="462"/>
                </a:cxn>
                <a:cxn ang="0">
                  <a:pos x="1023" y="485"/>
                </a:cxn>
                <a:cxn ang="0">
                  <a:pos x="1079" y="504"/>
                </a:cxn>
                <a:cxn ang="0">
                  <a:pos x="1130" y="523"/>
                </a:cxn>
                <a:cxn ang="0">
                  <a:pos x="1181" y="540"/>
                </a:cxn>
                <a:cxn ang="0">
                  <a:pos x="1225" y="555"/>
                </a:cxn>
                <a:cxn ang="0">
                  <a:pos x="1265" y="569"/>
                </a:cxn>
                <a:cxn ang="0">
                  <a:pos x="1301" y="582"/>
                </a:cxn>
                <a:cxn ang="0">
                  <a:pos x="1331" y="591"/>
                </a:cxn>
                <a:cxn ang="0">
                  <a:pos x="1354" y="599"/>
                </a:cxn>
                <a:cxn ang="0">
                  <a:pos x="1373" y="607"/>
                </a:cxn>
                <a:cxn ang="0">
                  <a:pos x="1392" y="612"/>
                </a:cxn>
                <a:cxn ang="0">
                  <a:pos x="1387" y="612"/>
                </a:cxn>
                <a:cxn ang="0">
                  <a:pos x="1364" y="614"/>
                </a:cxn>
                <a:cxn ang="0">
                  <a:pos x="1345" y="616"/>
                </a:cxn>
                <a:cxn ang="0">
                  <a:pos x="1322" y="618"/>
                </a:cxn>
                <a:cxn ang="0">
                  <a:pos x="1293" y="618"/>
                </a:cxn>
                <a:cxn ang="0">
                  <a:pos x="1263" y="618"/>
                </a:cxn>
                <a:cxn ang="0">
                  <a:pos x="1229" y="618"/>
                </a:cxn>
                <a:cxn ang="0">
                  <a:pos x="1191" y="616"/>
                </a:cxn>
                <a:cxn ang="0">
                  <a:pos x="1151" y="614"/>
                </a:cxn>
                <a:cxn ang="0">
                  <a:pos x="1107" y="608"/>
                </a:cxn>
                <a:cxn ang="0">
                  <a:pos x="1061" y="603"/>
                </a:cxn>
                <a:cxn ang="0">
                  <a:pos x="1014" y="595"/>
                </a:cxn>
                <a:cxn ang="0">
                  <a:pos x="966" y="586"/>
                </a:cxn>
                <a:cxn ang="0">
                  <a:pos x="915" y="574"/>
                </a:cxn>
                <a:cxn ang="0">
                  <a:pos x="864" y="559"/>
                </a:cxn>
                <a:cxn ang="0">
                  <a:pos x="807" y="536"/>
                </a:cxn>
                <a:cxn ang="0">
                  <a:pos x="744" y="510"/>
                </a:cxn>
                <a:cxn ang="0">
                  <a:pos x="677" y="479"/>
                </a:cxn>
                <a:cxn ang="0">
                  <a:pos x="607" y="443"/>
                </a:cxn>
                <a:cxn ang="0">
                  <a:pos x="533" y="405"/>
                </a:cxn>
                <a:cxn ang="0">
                  <a:pos x="461" y="365"/>
                </a:cxn>
                <a:cxn ang="0">
                  <a:pos x="386" y="323"/>
                </a:cxn>
                <a:cxn ang="0">
                  <a:pos x="318" y="284"/>
                </a:cxn>
                <a:cxn ang="0">
                  <a:pos x="249" y="246"/>
                </a:cxn>
                <a:cxn ang="0">
                  <a:pos x="189" y="208"/>
                </a:cxn>
                <a:cxn ang="0">
                  <a:pos x="133" y="173"/>
                </a:cxn>
                <a:cxn ang="0">
                  <a:pos x="88" y="143"/>
                </a:cxn>
                <a:cxn ang="0">
                  <a:pos x="48" y="120"/>
                </a:cxn>
                <a:cxn ang="0">
                  <a:pos x="19" y="101"/>
                </a:cxn>
                <a:cxn ang="0">
                  <a:pos x="2" y="92"/>
                </a:cxn>
              </a:cxnLst>
              <a:rect l="0" t="0" r="r" b="b"/>
              <a:pathLst>
                <a:path w="1394" h="618">
                  <a:moveTo>
                    <a:pt x="0" y="90"/>
                  </a:moveTo>
                  <a:lnTo>
                    <a:pt x="99" y="0"/>
                  </a:lnTo>
                  <a:lnTo>
                    <a:pt x="101" y="2"/>
                  </a:lnTo>
                  <a:lnTo>
                    <a:pt x="105" y="4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6" y="12"/>
                  </a:lnTo>
                  <a:lnTo>
                    <a:pt x="122" y="16"/>
                  </a:lnTo>
                  <a:lnTo>
                    <a:pt x="126" y="19"/>
                  </a:lnTo>
                  <a:lnTo>
                    <a:pt x="130" y="23"/>
                  </a:lnTo>
                  <a:lnTo>
                    <a:pt x="135" y="27"/>
                  </a:lnTo>
                  <a:lnTo>
                    <a:pt x="141" y="33"/>
                  </a:lnTo>
                  <a:lnTo>
                    <a:pt x="149" y="37"/>
                  </a:lnTo>
                  <a:lnTo>
                    <a:pt x="154" y="40"/>
                  </a:lnTo>
                  <a:lnTo>
                    <a:pt x="160" y="46"/>
                  </a:lnTo>
                  <a:lnTo>
                    <a:pt x="168" y="50"/>
                  </a:lnTo>
                  <a:lnTo>
                    <a:pt x="175" y="56"/>
                  </a:lnTo>
                  <a:lnTo>
                    <a:pt x="181" y="61"/>
                  </a:lnTo>
                  <a:lnTo>
                    <a:pt x="191" y="67"/>
                  </a:lnTo>
                  <a:lnTo>
                    <a:pt x="198" y="73"/>
                  </a:lnTo>
                  <a:lnTo>
                    <a:pt x="208" y="80"/>
                  </a:lnTo>
                  <a:lnTo>
                    <a:pt x="215" y="84"/>
                  </a:lnTo>
                  <a:lnTo>
                    <a:pt x="225" y="92"/>
                  </a:lnTo>
                  <a:lnTo>
                    <a:pt x="234" y="97"/>
                  </a:lnTo>
                  <a:lnTo>
                    <a:pt x="244" y="105"/>
                  </a:lnTo>
                  <a:lnTo>
                    <a:pt x="253" y="111"/>
                  </a:lnTo>
                  <a:lnTo>
                    <a:pt x="263" y="118"/>
                  </a:lnTo>
                  <a:lnTo>
                    <a:pt x="274" y="126"/>
                  </a:lnTo>
                  <a:lnTo>
                    <a:pt x="286" y="132"/>
                  </a:lnTo>
                  <a:lnTo>
                    <a:pt x="295" y="139"/>
                  </a:lnTo>
                  <a:lnTo>
                    <a:pt x="307" y="147"/>
                  </a:lnTo>
                  <a:lnTo>
                    <a:pt x="318" y="152"/>
                  </a:lnTo>
                  <a:lnTo>
                    <a:pt x="329" y="160"/>
                  </a:lnTo>
                  <a:lnTo>
                    <a:pt x="343" y="168"/>
                  </a:lnTo>
                  <a:lnTo>
                    <a:pt x="354" y="175"/>
                  </a:lnTo>
                  <a:lnTo>
                    <a:pt x="367" y="183"/>
                  </a:lnTo>
                  <a:lnTo>
                    <a:pt x="379" y="190"/>
                  </a:lnTo>
                  <a:lnTo>
                    <a:pt x="392" y="198"/>
                  </a:lnTo>
                  <a:lnTo>
                    <a:pt x="405" y="208"/>
                  </a:lnTo>
                  <a:lnTo>
                    <a:pt x="419" y="213"/>
                  </a:lnTo>
                  <a:lnTo>
                    <a:pt x="432" y="223"/>
                  </a:lnTo>
                  <a:lnTo>
                    <a:pt x="445" y="230"/>
                  </a:lnTo>
                  <a:lnTo>
                    <a:pt x="459" y="238"/>
                  </a:lnTo>
                  <a:lnTo>
                    <a:pt x="474" y="246"/>
                  </a:lnTo>
                  <a:lnTo>
                    <a:pt x="487" y="253"/>
                  </a:lnTo>
                  <a:lnTo>
                    <a:pt x="500" y="261"/>
                  </a:lnTo>
                  <a:lnTo>
                    <a:pt x="514" y="268"/>
                  </a:lnTo>
                  <a:lnTo>
                    <a:pt x="529" y="276"/>
                  </a:lnTo>
                  <a:lnTo>
                    <a:pt x="544" y="284"/>
                  </a:lnTo>
                  <a:lnTo>
                    <a:pt x="559" y="291"/>
                  </a:lnTo>
                  <a:lnTo>
                    <a:pt x="575" y="299"/>
                  </a:lnTo>
                  <a:lnTo>
                    <a:pt x="590" y="306"/>
                  </a:lnTo>
                  <a:lnTo>
                    <a:pt x="605" y="316"/>
                  </a:lnTo>
                  <a:lnTo>
                    <a:pt x="620" y="322"/>
                  </a:lnTo>
                  <a:lnTo>
                    <a:pt x="635" y="329"/>
                  </a:lnTo>
                  <a:lnTo>
                    <a:pt x="651" y="337"/>
                  </a:lnTo>
                  <a:lnTo>
                    <a:pt x="668" y="344"/>
                  </a:lnTo>
                  <a:lnTo>
                    <a:pt x="683" y="352"/>
                  </a:lnTo>
                  <a:lnTo>
                    <a:pt x="700" y="360"/>
                  </a:lnTo>
                  <a:lnTo>
                    <a:pt x="715" y="365"/>
                  </a:lnTo>
                  <a:lnTo>
                    <a:pt x="732" y="373"/>
                  </a:lnTo>
                  <a:lnTo>
                    <a:pt x="748" y="379"/>
                  </a:lnTo>
                  <a:lnTo>
                    <a:pt x="765" y="384"/>
                  </a:lnTo>
                  <a:lnTo>
                    <a:pt x="780" y="390"/>
                  </a:lnTo>
                  <a:lnTo>
                    <a:pt x="797" y="396"/>
                  </a:lnTo>
                  <a:lnTo>
                    <a:pt x="812" y="403"/>
                  </a:lnTo>
                  <a:lnTo>
                    <a:pt x="829" y="409"/>
                  </a:lnTo>
                  <a:lnTo>
                    <a:pt x="845" y="415"/>
                  </a:lnTo>
                  <a:lnTo>
                    <a:pt x="860" y="422"/>
                  </a:lnTo>
                  <a:lnTo>
                    <a:pt x="875" y="428"/>
                  </a:lnTo>
                  <a:lnTo>
                    <a:pt x="890" y="434"/>
                  </a:lnTo>
                  <a:lnTo>
                    <a:pt x="906" y="439"/>
                  </a:lnTo>
                  <a:lnTo>
                    <a:pt x="921" y="445"/>
                  </a:lnTo>
                  <a:lnTo>
                    <a:pt x="936" y="451"/>
                  </a:lnTo>
                  <a:lnTo>
                    <a:pt x="951" y="456"/>
                  </a:lnTo>
                  <a:lnTo>
                    <a:pt x="966" y="462"/>
                  </a:lnTo>
                  <a:lnTo>
                    <a:pt x="980" y="468"/>
                  </a:lnTo>
                  <a:lnTo>
                    <a:pt x="995" y="474"/>
                  </a:lnTo>
                  <a:lnTo>
                    <a:pt x="1008" y="479"/>
                  </a:lnTo>
                  <a:lnTo>
                    <a:pt x="1023" y="485"/>
                  </a:lnTo>
                  <a:lnTo>
                    <a:pt x="1039" y="491"/>
                  </a:lnTo>
                  <a:lnTo>
                    <a:pt x="1052" y="494"/>
                  </a:lnTo>
                  <a:lnTo>
                    <a:pt x="1065" y="498"/>
                  </a:lnTo>
                  <a:lnTo>
                    <a:pt x="1079" y="504"/>
                  </a:lnTo>
                  <a:lnTo>
                    <a:pt x="1094" y="510"/>
                  </a:lnTo>
                  <a:lnTo>
                    <a:pt x="1105" y="513"/>
                  </a:lnTo>
                  <a:lnTo>
                    <a:pt x="1118" y="517"/>
                  </a:lnTo>
                  <a:lnTo>
                    <a:pt x="1130" y="523"/>
                  </a:lnTo>
                  <a:lnTo>
                    <a:pt x="1143" y="527"/>
                  </a:lnTo>
                  <a:lnTo>
                    <a:pt x="1156" y="531"/>
                  </a:lnTo>
                  <a:lnTo>
                    <a:pt x="1168" y="534"/>
                  </a:lnTo>
                  <a:lnTo>
                    <a:pt x="1181" y="540"/>
                  </a:lnTo>
                  <a:lnTo>
                    <a:pt x="1193" y="544"/>
                  </a:lnTo>
                  <a:lnTo>
                    <a:pt x="1204" y="548"/>
                  </a:lnTo>
                  <a:lnTo>
                    <a:pt x="1215" y="551"/>
                  </a:lnTo>
                  <a:lnTo>
                    <a:pt x="1225" y="555"/>
                  </a:lnTo>
                  <a:lnTo>
                    <a:pt x="1234" y="559"/>
                  </a:lnTo>
                  <a:lnTo>
                    <a:pt x="1246" y="561"/>
                  </a:lnTo>
                  <a:lnTo>
                    <a:pt x="1255" y="565"/>
                  </a:lnTo>
                  <a:lnTo>
                    <a:pt x="1265" y="569"/>
                  </a:lnTo>
                  <a:lnTo>
                    <a:pt x="1274" y="572"/>
                  </a:lnTo>
                  <a:lnTo>
                    <a:pt x="1284" y="574"/>
                  </a:lnTo>
                  <a:lnTo>
                    <a:pt x="1292" y="578"/>
                  </a:lnTo>
                  <a:lnTo>
                    <a:pt x="1301" y="582"/>
                  </a:lnTo>
                  <a:lnTo>
                    <a:pt x="1309" y="584"/>
                  </a:lnTo>
                  <a:lnTo>
                    <a:pt x="1316" y="586"/>
                  </a:lnTo>
                  <a:lnTo>
                    <a:pt x="1324" y="589"/>
                  </a:lnTo>
                  <a:lnTo>
                    <a:pt x="1331" y="591"/>
                  </a:lnTo>
                  <a:lnTo>
                    <a:pt x="1339" y="595"/>
                  </a:lnTo>
                  <a:lnTo>
                    <a:pt x="1343" y="595"/>
                  </a:lnTo>
                  <a:lnTo>
                    <a:pt x="1349" y="597"/>
                  </a:lnTo>
                  <a:lnTo>
                    <a:pt x="1354" y="599"/>
                  </a:lnTo>
                  <a:lnTo>
                    <a:pt x="1360" y="601"/>
                  </a:lnTo>
                  <a:lnTo>
                    <a:pt x="1366" y="603"/>
                  </a:lnTo>
                  <a:lnTo>
                    <a:pt x="1369" y="605"/>
                  </a:lnTo>
                  <a:lnTo>
                    <a:pt x="1373" y="607"/>
                  </a:lnTo>
                  <a:lnTo>
                    <a:pt x="1379" y="608"/>
                  </a:lnTo>
                  <a:lnTo>
                    <a:pt x="1385" y="608"/>
                  </a:lnTo>
                  <a:lnTo>
                    <a:pt x="1390" y="612"/>
                  </a:lnTo>
                  <a:lnTo>
                    <a:pt x="1392" y="612"/>
                  </a:lnTo>
                  <a:lnTo>
                    <a:pt x="1394" y="612"/>
                  </a:lnTo>
                  <a:lnTo>
                    <a:pt x="1392" y="612"/>
                  </a:lnTo>
                  <a:lnTo>
                    <a:pt x="1390" y="612"/>
                  </a:lnTo>
                  <a:lnTo>
                    <a:pt x="1387" y="612"/>
                  </a:lnTo>
                  <a:lnTo>
                    <a:pt x="1381" y="614"/>
                  </a:lnTo>
                  <a:lnTo>
                    <a:pt x="1375" y="614"/>
                  </a:lnTo>
                  <a:lnTo>
                    <a:pt x="1369" y="614"/>
                  </a:lnTo>
                  <a:lnTo>
                    <a:pt x="1364" y="614"/>
                  </a:lnTo>
                  <a:lnTo>
                    <a:pt x="1360" y="616"/>
                  </a:lnTo>
                  <a:lnTo>
                    <a:pt x="1354" y="616"/>
                  </a:lnTo>
                  <a:lnTo>
                    <a:pt x="1350" y="616"/>
                  </a:lnTo>
                  <a:lnTo>
                    <a:pt x="1345" y="616"/>
                  </a:lnTo>
                  <a:lnTo>
                    <a:pt x="1341" y="616"/>
                  </a:lnTo>
                  <a:lnTo>
                    <a:pt x="1333" y="616"/>
                  </a:lnTo>
                  <a:lnTo>
                    <a:pt x="1328" y="618"/>
                  </a:lnTo>
                  <a:lnTo>
                    <a:pt x="1322" y="618"/>
                  </a:lnTo>
                  <a:lnTo>
                    <a:pt x="1316" y="618"/>
                  </a:lnTo>
                  <a:lnTo>
                    <a:pt x="1309" y="618"/>
                  </a:lnTo>
                  <a:lnTo>
                    <a:pt x="1303" y="618"/>
                  </a:lnTo>
                  <a:lnTo>
                    <a:pt x="1293" y="618"/>
                  </a:lnTo>
                  <a:lnTo>
                    <a:pt x="1288" y="618"/>
                  </a:lnTo>
                  <a:lnTo>
                    <a:pt x="1280" y="618"/>
                  </a:lnTo>
                  <a:lnTo>
                    <a:pt x="1272" y="618"/>
                  </a:lnTo>
                  <a:lnTo>
                    <a:pt x="1263" y="618"/>
                  </a:lnTo>
                  <a:lnTo>
                    <a:pt x="1255" y="618"/>
                  </a:lnTo>
                  <a:lnTo>
                    <a:pt x="1246" y="618"/>
                  </a:lnTo>
                  <a:lnTo>
                    <a:pt x="1238" y="618"/>
                  </a:lnTo>
                  <a:lnTo>
                    <a:pt x="1229" y="618"/>
                  </a:lnTo>
                  <a:lnTo>
                    <a:pt x="1219" y="618"/>
                  </a:lnTo>
                  <a:lnTo>
                    <a:pt x="1210" y="618"/>
                  </a:lnTo>
                  <a:lnTo>
                    <a:pt x="1202" y="618"/>
                  </a:lnTo>
                  <a:lnTo>
                    <a:pt x="1191" y="616"/>
                  </a:lnTo>
                  <a:lnTo>
                    <a:pt x="1181" y="616"/>
                  </a:lnTo>
                  <a:lnTo>
                    <a:pt x="1172" y="616"/>
                  </a:lnTo>
                  <a:lnTo>
                    <a:pt x="1160" y="616"/>
                  </a:lnTo>
                  <a:lnTo>
                    <a:pt x="1151" y="614"/>
                  </a:lnTo>
                  <a:lnTo>
                    <a:pt x="1139" y="612"/>
                  </a:lnTo>
                  <a:lnTo>
                    <a:pt x="1128" y="612"/>
                  </a:lnTo>
                  <a:lnTo>
                    <a:pt x="1118" y="610"/>
                  </a:lnTo>
                  <a:lnTo>
                    <a:pt x="1107" y="608"/>
                  </a:lnTo>
                  <a:lnTo>
                    <a:pt x="1098" y="608"/>
                  </a:lnTo>
                  <a:lnTo>
                    <a:pt x="1084" y="607"/>
                  </a:lnTo>
                  <a:lnTo>
                    <a:pt x="1075" y="607"/>
                  </a:lnTo>
                  <a:lnTo>
                    <a:pt x="1061" y="603"/>
                  </a:lnTo>
                  <a:lnTo>
                    <a:pt x="1050" y="603"/>
                  </a:lnTo>
                  <a:lnTo>
                    <a:pt x="1039" y="599"/>
                  </a:lnTo>
                  <a:lnTo>
                    <a:pt x="1027" y="599"/>
                  </a:lnTo>
                  <a:lnTo>
                    <a:pt x="1014" y="595"/>
                  </a:lnTo>
                  <a:lnTo>
                    <a:pt x="1002" y="593"/>
                  </a:lnTo>
                  <a:lnTo>
                    <a:pt x="989" y="591"/>
                  </a:lnTo>
                  <a:lnTo>
                    <a:pt x="978" y="589"/>
                  </a:lnTo>
                  <a:lnTo>
                    <a:pt x="966" y="586"/>
                  </a:lnTo>
                  <a:lnTo>
                    <a:pt x="953" y="582"/>
                  </a:lnTo>
                  <a:lnTo>
                    <a:pt x="942" y="580"/>
                  </a:lnTo>
                  <a:lnTo>
                    <a:pt x="928" y="578"/>
                  </a:lnTo>
                  <a:lnTo>
                    <a:pt x="915" y="574"/>
                  </a:lnTo>
                  <a:lnTo>
                    <a:pt x="904" y="570"/>
                  </a:lnTo>
                  <a:lnTo>
                    <a:pt x="890" y="567"/>
                  </a:lnTo>
                  <a:lnTo>
                    <a:pt x="879" y="563"/>
                  </a:lnTo>
                  <a:lnTo>
                    <a:pt x="864" y="559"/>
                  </a:lnTo>
                  <a:lnTo>
                    <a:pt x="850" y="553"/>
                  </a:lnTo>
                  <a:lnTo>
                    <a:pt x="837" y="548"/>
                  </a:lnTo>
                  <a:lnTo>
                    <a:pt x="822" y="544"/>
                  </a:lnTo>
                  <a:lnTo>
                    <a:pt x="807" y="536"/>
                  </a:lnTo>
                  <a:lnTo>
                    <a:pt x="791" y="531"/>
                  </a:lnTo>
                  <a:lnTo>
                    <a:pt x="776" y="523"/>
                  </a:lnTo>
                  <a:lnTo>
                    <a:pt x="761" y="517"/>
                  </a:lnTo>
                  <a:lnTo>
                    <a:pt x="744" y="510"/>
                  </a:lnTo>
                  <a:lnTo>
                    <a:pt x="729" y="502"/>
                  </a:lnTo>
                  <a:lnTo>
                    <a:pt x="712" y="494"/>
                  </a:lnTo>
                  <a:lnTo>
                    <a:pt x="694" y="487"/>
                  </a:lnTo>
                  <a:lnTo>
                    <a:pt x="677" y="479"/>
                  </a:lnTo>
                  <a:lnTo>
                    <a:pt x="658" y="470"/>
                  </a:lnTo>
                  <a:lnTo>
                    <a:pt x="641" y="462"/>
                  </a:lnTo>
                  <a:lnTo>
                    <a:pt x="624" y="453"/>
                  </a:lnTo>
                  <a:lnTo>
                    <a:pt x="607" y="443"/>
                  </a:lnTo>
                  <a:lnTo>
                    <a:pt x="588" y="434"/>
                  </a:lnTo>
                  <a:lnTo>
                    <a:pt x="569" y="424"/>
                  </a:lnTo>
                  <a:lnTo>
                    <a:pt x="552" y="415"/>
                  </a:lnTo>
                  <a:lnTo>
                    <a:pt x="533" y="405"/>
                  </a:lnTo>
                  <a:lnTo>
                    <a:pt x="514" y="394"/>
                  </a:lnTo>
                  <a:lnTo>
                    <a:pt x="497" y="384"/>
                  </a:lnTo>
                  <a:lnTo>
                    <a:pt x="480" y="375"/>
                  </a:lnTo>
                  <a:lnTo>
                    <a:pt x="461" y="365"/>
                  </a:lnTo>
                  <a:lnTo>
                    <a:pt x="442" y="356"/>
                  </a:lnTo>
                  <a:lnTo>
                    <a:pt x="423" y="344"/>
                  </a:lnTo>
                  <a:lnTo>
                    <a:pt x="405" y="335"/>
                  </a:lnTo>
                  <a:lnTo>
                    <a:pt x="386" y="323"/>
                  </a:lnTo>
                  <a:lnTo>
                    <a:pt x="369" y="314"/>
                  </a:lnTo>
                  <a:lnTo>
                    <a:pt x="352" y="304"/>
                  </a:lnTo>
                  <a:lnTo>
                    <a:pt x="335" y="295"/>
                  </a:lnTo>
                  <a:lnTo>
                    <a:pt x="318" y="284"/>
                  </a:lnTo>
                  <a:lnTo>
                    <a:pt x="301" y="274"/>
                  </a:lnTo>
                  <a:lnTo>
                    <a:pt x="284" y="263"/>
                  </a:lnTo>
                  <a:lnTo>
                    <a:pt x="267" y="253"/>
                  </a:lnTo>
                  <a:lnTo>
                    <a:pt x="249" y="246"/>
                  </a:lnTo>
                  <a:lnTo>
                    <a:pt x="234" y="234"/>
                  </a:lnTo>
                  <a:lnTo>
                    <a:pt x="219" y="225"/>
                  </a:lnTo>
                  <a:lnTo>
                    <a:pt x="204" y="217"/>
                  </a:lnTo>
                  <a:lnTo>
                    <a:pt x="189" y="208"/>
                  </a:lnTo>
                  <a:lnTo>
                    <a:pt x="175" y="198"/>
                  </a:lnTo>
                  <a:lnTo>
                    <a:pt x="160" y="190"/>
                  </a:lnTo>
                  <a:lnTo>
                    <a:pt x="147" y="181"/>
                  </a:lnTo>
                  <a:lnTo>
                    <a:pt x="133" y="173"/>
                  </a:lnTo>
                  <a:lnTo>
                    <a:pt x="122" y="166"/>
                  </a:lnTo>
                  <a:lnTo>
                    <a:pt x="109" y="158"/>
                  </a:lnTo>
                  <a:lnTo>
                    <a:pt x="99" y="152"/>
                  </a:lnTo>
                  <a:lnTo>
                    <a:pt x="88" y="143"/>
                  </a:lnTo>
                  <a:lnTo>
                    <a:pt x="76" y="137"/>
                  </a:lnTo>
                  <a:lnTo>
                    <a:pt x="67" y="132"/>
                  </a:lnTo>
                  <a:lnTo>
                    <a:pt x="57" y="126"/>
                  </a:lnTo>
                  <a:lnTo>
                    <a:pt x="48" y="120"/>
                  </a:lnTo>
                  <a:lnTo>
                    <a:pt x="40" y="114"/>
                  </a:lnTo>
                  <a:lnTo>
                    <a:pt x="33" y="111"/>
                  </a:lnTo>
                  <a:lnTo>
                    <a:pt x="25" y="107"/>
                  </a:lnTo>
                  <a:lnTo>
                    <a:pt x="19" y="101"/>
                  </a:lnTo>
                  <a:lnTo>
                    <a:pt x="14" y="99"/>
                  </a:lnTo>
                  <a:lnTo>
                    <a:pt x="8" y="95"/>
                  </a:lnTo>
                  <a:lnTo>
                    <a:pt x="6" y="94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76" name="Freeform 152"/>
            <p:cNvSpPr>
              <a:spLocks/>
            </p:cNvSpPr>
            <p:nvPr/>
          </p:nvSpPr>
          <p:spPr bwMode="auto">
            <a:xfrm>
              <a:off x="2377" y="2277"/>
              <a:ext cx="105" cy="44"/>
            </a:xfrm>
            <a:custGeom>
              <a:avLst/>
              <a:gdLst/>
              <a:ahLst/>
              <a:cxnLst>
                <a:cxn ang="0">
                  <a:pos x="2" y="85"/>
                </a:cxn>
                <a:cxn ang="0">
                  <a:pos x="12" y="81"/>
                </a:cxn>
                <a:cxn ang="0">
                  <a:pos x="21" y="78"/>
                </a:cxn>
                <a:cxn ang="0">
                  <a:pos x="34" y="74"/>
                </a:cxn>
                <a:cxn ang="0">
                  <a:pos x="46" y="70"/>
                </a:cxn>
                <a:cxn ang="0">
                  <a:pos x="55" y="70"/>
                </a:cxn>
                <a:cxn ang="0">
                  <a:pos x="63" y="68"/>
                </a:cxn>
                <a:cxn ang="0">
                  <a:pos x="72" y="66"/>
                </a:cxn>
                <a:cxn ang="0">
                  <a:pos x="82" y="66"/>
                </a:cxn>
                <a:cxn ang="0">
                  <a:pos x="93" y="66"/>
                </a:cxn>
                <a:cxn ang="0">
                  <a:pos x="103" y="66"/>
                </a:cxn>
                <a:cxn ang="0">
                  <a:pos x="112" y="66"/>
                </a:cxn>
                <a:cxn ang="0">
                  <a:pos x="122" y="66"/>
                </a:cxn>
                <a:cxn ang="0">
                  <a:pos x="131" y="66"/>
                </a:cxn>
                <a:cxn ang="0">
                  <a:pos x="141" y="66"/>
                </a:cxn>
                <a:cxn ang="0">
                  <a:pos x="150" y="68"/>
                </a:cxn>
                <a:cxn ang="0">
                  <a:pos x="160" y="70"/>
                </a:cxn>
                <a:cxn ang="0">
                  <a:pos x="169" y="70"/>
                </a:cxn>
                <a:cxn ang="0">
                  <a:pos x="181" y="74"/>
                </a:cxn>
                <a:cxn ang="0">
                  <a:pos x="194" y="76"/>
                </a:cxn>
                <a:cxn ang="0">
                  <a:pos x="204" y="78"/>
                </a:cxn>
                <a:cxn ang="0">
                  <a:pos x="209" y="79"/>
                </a:cxn>
                <a:cxn ang="0">
                  <a:pos x="209" y="78"/>
                </a:cxn>
                <a:cxn ang="0">
                  <a:pos x="204" y="72"/>
                </a:cxn>
                <a:cxn ang="0">
                  <a:pos x="192" y="60"/>
                </a:cxn>
                <a:cxn ang="0">
                  <a:pos x="177" y="47"/>
                </a:cxn>
                <a:cxn ang="0">
                  <a:pos x="164" y="36"/>
                </a:cxn>
                <a:cxn ang="0">
                  <a:pos x="154" y="26"/>
                </a:cxn>
                <a:cxn ang="0">
                  <a:pos x="143" y="21"/>
                </a:cxn>
                <a:cxn ang="0">
                  <a:pos x="133" y="15"/>
                </a:cxn>
                <a:cxn ang="0">
                  <a:pos x="124" y="9"/>
                </a:cxn>
                <a:cxn ang="0">
                  <a:pos x="112" y="3"/>
                </a:cxn>
                <a:cxn ang="0">
                  <a:pos x="103" y="2"/>
                </a:cxn>
                <a:cxn ang="0">
                  <a:pos x="93" y="0"/>
                </a:cxn>
                <a:cxn ang="0">
                  <a:pos x="84" y="0"/>
                </a:cxn>
                <a:cxn ang="0">
                  <a:pos x="72" y="2"/>
                </a:cxn>
                <a:cxn ang="0">
                  <a:pos x="63" y="5"/>
                </a:cxn>
                <a:cxn ang="0">
                  <a:pos x="55" y="9"/>
                </a:cxn>
                <a:cxn ang="0">
                  <a:pos x="44" y="19"/>
                </a:cxn>
                <a:cxn ang="0">
                  <a:pos x="29" y="34"/>
                </a:cxn>
                <a:cxn ang="0">
                  <a:pos x="17" y="51"/>
                </a:cxn>
                <a:cxn ang="0">
                  <a:pos x="8" y="64"/>
                </a:cxn>
                <a:cxn ang="0">
                  <a:pos x="4" y="78"/>
                </a:cxn>
                <a:cxn ang="0">
                  <a:pos x="0" y="85"/>
                </a:cxn>
                <a:cxn ang="0">
                  <a:pos x="0" y="87"/>
                </a:cxn>
              </a:cxnLst>
              <a:rect l="0" t="0" r="r" b="b"/>
              <a:pathLst>
                <a:path w="211" h="87">
                  <a:moveTo>
                    <a:pt x="0" y="87"/>
                  </a:moveTo>
                  <a:lnTo>
                    <a:pt x="2" y="85"/>
                  </a:lnTo>
                  <a:lnTo>
                    <a:pt x="8" y="83"/>
                  </a:lnTo>
                  <a:lnTo>
                    <a:pt x="12" y="81"/>
                  </a:lnTo>
                  <a:lnTo>
                    <a:pt x="15" y="79"/>
                  </a:lnTo>
                  <a:lnTo>
                    <a:pt x="21" y="78"/>
                  </a:lnTo>
                  <a:lnTo>
                    <a:pt x="29" y="76"/>
                  </a:lnTo>
                  <a:lnTo>
                    <a:pt x="34" y="74"/>
                  </a:lnTo>
                  <a:lnTo>
                    <a:pt x="42" y="72"/>
                  </a:lnTo>
                  <a:lnTo>
                    <a:pt x="46" y="70"/>
                  </a:lnTo>
                  <a:lnTo>
                    <a:pt x="50" y="70"/>
                  </a:lnTo>
                  <a:lnTo>
                    <a:pt x="55" y="70"/>
                  </a:lnTo>
                  <a:lnTo>
                    <a:pt x="59" y="70"/>
                  </a:lnTo>
                  <a:lnTo>
                    <a:pt x="63" y="68"/>
                  </a:lnTo>
                  <a:lnTo>
                    <a:pt x="69" y="68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8" y="66"/>
                  </a:lnTo>
                  <a:lnTo>
                    <a:pt x="93" y="66"/>
                  </a:lnTo>
                  <a:lnTo>
                    <a:pt x="99" y="66"/>
                  </a:lnTo>
                  <a:lnTo>
                    <a:pt x="103" y="66"/>
                  </a:lnTo>
                  <a:lnTo>
                    <a:pt x="107" y="66"/>
                  </a:lnTo>
                  <a:lnTo>
                    <a:pt x="112" y="66"/>
                  </a:lnTo>
                  <a:lnTo>
                    <a:pt x="116" y="66"/>
                  </a:lnTo>
                  <a:lnTo>
                    <a:pt x="122" y="66"/>
                  </a:lnTo>
                  <a:lnTo>
                    <a:pt x="128" y="66"/>
                  </a:lnTo>
                  <a:lnTo>
                    <a:pt x="131" y="66"/>
                  </a:lnTo>
                  <a:lnTo>
                    <a:pt x="137" y="66"/>
                  </a:lnTo>
                  <a:lnTo>
                    <a:pt x="141" y="66"/>
                  </a:lnTo>
                  <a:lnTo>
                    <a:pt x="147" y="68"/>
                  </a:lnTo>
                  <a:lnTo>
                    <a:pt x="150" y="68"/>
                  </a:lnTo>
                  <a:lnTo>
                    <a:pt x="156" y="70"/>
                  </a:lnTo>
                  <a:lnTo>
                    <a:pt x="160" y="70"/>
                  </a:lnTo>
                  <a:lnTo>
                    <a:pt x="164" y="70"/>
                  </a:lnTo>
                  <a:lnTo>
                    <a:pt x="169" y="70"/>
                  </a:lnTo>
                  <a:lnTo>
                    <a:pt x="173" y="72"/>
                  </a:lnTo>
                  <a:lnTo>
                    <a:pt x="181" y="74"/>
                  </a:lnTo>
                  <a:lnTo>
                    <a:pt x="188" y="74"/>
                  </a:lnTo>
                  <a:lnTo>
                    <a:pt x="194" y="76"/>
                  </a:lnTo>
                  <a:lnTo>
                    <a:pt x="200" y="78"/>
                  </a:lnTo>
                  <a:lnTo>
                    <a:pt x="204" y="78"/>
                  </a:lnTo>
                  <a:lnTo>
                    <a:pt x="207" y="78"/>
                  </a:lnTo>
                  <a:lnTo>
                    <a:pt x="209" y="79"/>
                  </a:lnTo>
                  <a:lnTo>
                    <a:pt x="211" y="79"/>
                  </a:lnTo>
                  <a:lnTo>
                    <a:pt x="209" y="78"/>
                  </a:lnTo>
                  <a:lnTo>
                    <a:pt x="207" y="76"/>
                  </a:lnTo>
                  <a:lnTo>
                    <a:pt x="204" y="72"/>
                  </a:lnTo>
                  <a:lnTo>
                    <a:pt x="198" y="66"/>
                  </a:lnTo>
                  <a:lnTo>
                    <a:pt x="192" y="60"/>
                  </a:lnTo>
                  <a:lnTo>
                    <a:pt x="185" y="55"/>
                  </a:lnTo>
                  <a:lnTo>
                    <a:pt x="177" y="47"/>
                  </a:lnTo>
                  <a:lnTo>
                    <a:pt x="169" y="40"/>
                  </a:lnTo>
                  <a:lnTo>
                    <a:pt x="164" y="36"/>
                  </a:lnTo>
                  <a:lnTo>
                    <a:pt x="158" y="32"/>
                  </a:lnTo>
                  <a:lnTo>
                    <a:pt x="154" y="26"/>
                  </a:lnTo>
                  <a:lnTo>
                    <a:pt x="148" y="24"/>
                  </a:lnTo>
                  <a:lnTo>
                    <a:pt x="143" y="21"/>
                  </a:lnTo>
                  <a:lnTo>
                    <a:pt x="139" y="17"/>
                  </a:lnTo>
                  <a:lnTo>
                    <a:pt x="133" y="15"/>
                  </a:lnTo>
                  <a:lnTo>
                    <a:pt x="129" y="11"/>
                  </a:lnTo>
                  <a:lnTo>
                    <a:pt x="124" y="9"/>
                  </a:lnTo>
                  <a:lnTo>
                    <a:pt x="118" y="5"/>
                  </a:lnTo>
                  <a:lnTo>
                    <a:pt x="112" y="3"/>
                  </a:lnTo>
                  <a:lnTo>
                    <a:pt x="108" y="3"/>
                  </a:lnTo>
                  <a:lnTo>
                    <a:pt x="103" y="2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2"/>
                  </a:lnTo>
                  <a:lnTo>
                    <a:pt x="69" y="3"/>
                  </a:lnTo>
                  <a:lnTo>
                    <a:pt x="63" y="5"/>
                  </a:lnTo>
                  <a:lnTo>
                    <a:pt x="59" y="7"/>
                  </a:lnTo>
                  <a:lnTo>
                    <a:pt x="55" y="9"/>
                  </a:lnTo>
                  <a:lnTo>
                    <a:pt x="51" y="13"/>
                  </a:lnTo>
                  <a:lnTo>
                    <a:pt x="44" y="19"/>
                  </a:lnTo>
                  <a:lnTo>
                    <a:pt x="36" y="26"/>
                  </a:lnTo>
                  <a:lnTo>
                    <a:pt x="29" y="34"/>
                  </a:lnTo>
                  <a:lnTo>
                    <a:pt x="25" y="43"/>
                  </a:lnTo>
                  <a:lnTo>
                    <a:pt x="17" y="51"/>
                  </a:lnTo>
                  <a:lnTo>
                    <a:pt x="13" y="59"/>
                  </a:lnTo>
                  <a:lnTo>
                    <a:pt x="8" y="64"/>
                  </a:lnTo>
                  <a:lnTo>
                    <a:pt x="6" y="72"/>
                  </a:lnTo>
                  <a:lnTo>
                    <a:pt x="4" y="78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77" name="Freeform 153"/>
            <p:cNvSpPr>
              <a:spLocks/>
            </p:cNvSpPr>
            <p:nvPr/>
          </p:nvSpPr>
          <p:spPr bwMode="auto">
            <a:xfrm>
              <a:off x="2318" y="2333"/>
              <a:ext cx="48" cy="6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38"/>
                </a:cxn>
                <a:cxn ang="0">
                  <a:pos x="6" y="34"/>
                </a:cxn>
                <a:cxn ang="0">
                  <a:pos x="8" y="30"/>
                </a:cxn>
                <a:cxn ang="0">
                  <a:pos x="14" y="26"/>
                </a:cxn>
                <a:cxn ang="0">
                  <a:pos x="17" y="24"/>
                </a:cxn>
                <a:cxn ang="0">
                  <a:pos x="23" y="21"/>
                </a:cxn>
                <a:cxn ang="0">
                  <a:pos x="27" y="17"/>
                </a:cxn>
                <a:cxn ang="0">
                  <a:pos x="33" y="13"/>
                </a:cxn>
                <a:cxn ang="0">
                  <a:pos x="38" y="9"/>
                </a:cxn>
                <a:cxn ang="0">
                  <a:pos x="42" y="7"/>
                </a:cxn>
                <a:cxn ang="0">
                  <a:pos x="48" y="4"/>
                </a:cxn>
                <a:cxn ang="0">
                  <a:pos x="53" y="2"/>
                </a:cxn>
                <a:cxn ang="0">
                  <a:pos x="59" y="0"/>
                </a:cxn>
                <a:cxn ang="0">
                  <a:pos x="65" y="0"/>
                </a:cxn>
                <a:cxn ang="0">
                  <a:pos x="69" y="0"/>
                </a:cxn>
                <a:cxn ang="0">
                  <a:pos x="72" y="0"/>
                </a:cxn>
                <a:cxn ang="0">
                  <a:pos x="76" y="2"/>
                </a:cxn>
                <a:cxn ang="0">
                  <a:pos x="80" y="4"/>
                </a:cxn>
                <a:cxn ang="0">
                  <a:pos x="86" y="9"/>
                </a:cxn>
                <a:cxn ang="0">
                  <a:pos x="91" y="17"/>
                </a:cxn>
                <a:cxn ang="0">
                  <a:pos x="93" y="21"/>
                </a:cxn>
                <a:cxn ang="0">
                  <a:pos x="97" y="28"/>
                </a:cxn>
                <a:cxn ang="0">
                  <a:pos x="97" y="32"/>
                </a:cxn>
                <a:cxn ang="0">
                  <a:pos x="97" y="34"/>
                </a:cxn>
                <a:cxn ang="0">
                  <a:pos x="97" y="36"/>
                </a:cxn>
                <a:cxn ang="0">
                  <a:pos x="97" y="40"/>
                </a:cxn>
                <a:cxn ang="0">
                  <a:pos x="95" y="42"/>
                </a:cxn>
                <a:cxn ang="0">
                  <a:pos x="93" y="45"/>
                </a:cxn>
                <a:cxn ang="0">
                  <a:pos x="93" y="49"/>
                </a:cxn>
                <a:cxn ang="0">
                  <a:pos x="91" y="55"/>
                </a:cxn>
                <a:cxn ang="0">
                  <a:pos x="90" y="59"/>
                </a:cxn>
                <a:cxn ang="0">
                  <a:pos x="88" y="64"/>
                </a:cxn>
                <a:cxn ang="0">
                  <a:pos x="86" y="68"/>
                </a:cxn>
                <a:cxn ang="0">
                  <a:pos x="84" y="74"/>
                </a:cxn>
                <a:cxn ang="0">
                  <a:pos x="80" y="80"/>
                </a:cxn>
                <a:cxn ang="0">
                  <a:pos x="78" y="83"/>
                </a:cxn>
                <a:cxn ang="0">
                  <a:pos x="76" y="89"/>
                </a:cxn>
                <a:cxn ang="0">
                  <a:pos x="74" y="93"/>
                </a:cxn>
                <a:cxn ang="0">
                  <a:pos x="67" y="100"/>
                </a:cxn>
                <a:cxn ang="0">
                  <a:pos x="61" y="104"/>
                </a:cxn>
                <a:cxn ang="0">
                  <a:pos x="53" y="108"/>
                </a:cxn>
                <a:cxn ang="0">
                  <a:pos x="48" y="114"/>
                </a:cxn>
                <a:cxn ang="0">
                  <a:pos x="42" y="116"/>
                </a:cxn>
                <a:cxn ang="0">
                  <a:pos x="38" y="118"/>
                </a:cxn>
                <a:cxn ang="0">
                  <a:pos x="34" y="118"/>
                </a:cxn>
                <a:cxn ang="0">
                  <a:pos x="34" y="119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97" h="119">
                  <a:moveTo>
                    <a:pt x="0" y="40"/>
                  </a:moveTo>
                  <a:lnTo>
                    <a:pt x="2" y="38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14" y="26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27" y="17"/>
                  </a:lnTo>
                  <a:lnTo>
                    <a:pt x="33" y="13"/>
                  </a:lnTo>
                  <a:lnTo>
                    <a:pt x="38" y="9"/>
                  </a:lnTo>
                  <a:lnTo>
                    <a:pt x="42" y="7"/>
                  </a:lnTo>
                  <a:lnTo>
                    <a:pt x="48" y="4"/>
                  </a:lnTo>
                  <a:lnTo>
                    <a:pt x="53" y="2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9"/>
                  </a:lnTo>
                  <a:lnTo>
                    <a:pt x="91" y="17"/>
                  </a:lnTo>
                  <a:lnTo>
                    <a:pt x="93" y="21"/>
                  </a:lnTo>
                  <a:lnTo>
                    <a:pt x="97" y="28"/>
                  </a:lnTo>
                  <a:lnTo>
                    <a:pt x="97" y="32"/>
                  </a:lnTo>
                  <a:lnTo>
                    <a:pt x="97" y="34"/>
                  </a:lnTo>
                  <a:lnTo>
                    <a:pt x="97" y="36"/>
                  </a:lnTo>
                  <a:lnTo>
                    <a:pt x="97" y="40"/>
                  </a:lnTo>
                  <a:lnTo>
                    <a:pt x="95" y="42"/>
                  </a:lnTo>
                  <a:lnTo>
                    <a:pt x="93" y="45"/>
                  </a:lnTo>
                  <a:lnTo>
                    <a:pt x="93" y="49"/>
                  </a:lnTo>
                  <a:lnTo>
                    <a:pt x="91" y="55"/>
                  </a:lnTo>
                  <a:lnTo>
                    <a:pt x="90" y="59"/>
                  </a:lnTo>
                  <a:lnTo>
                    <a:pt x="88" y="64"/>
                  </a:lnTo>
                  <a:lnTo>
                    <a:pt x="86" y="68"/>
                  </a:lnTo>
                  <a:lnTo>
                    <a:pt x="84" y="74"/>
                  </a:lnTo>
                  <a:lnTo>
                    <a:pt x="80" y="80"/>
                  </a:lnTo>
                  <a:lnTo>
                    <a:pt x="78" y="83"/>
                  </a:lnTo>
                  <a:lnTo>
                    <a:pt x="76" y="89"/>
                  </a:lnTo>
                  <a:lnTo>
                    <a:pt x="74" y="93"/>
                  </a:lnTo>
                  <a:lnTo>
                    <a:pt x="67" y="100"/>
                  </a:lnTo>
                  <a:lnTo>
                    <a:pt x="61" y="104"/>
                  </a:lnTo>
                  <a:lnTo>
                    <a:pt x="53" y="108"/>
                  </a:lnTo>
                  <a:lnTo>
                    <a:pt x="48" y="114"/>
                  </a:lnTo>
                  <a:lnTo>
                    <a:pt x="42" y="116"/>
                  </a:lnTo>
                  <a:lnTo>
                    <a:pt x="38" y="118"/>
                  </a:lnTo>
                  <a:lnTo>
                    <a:pt x="34" y="118"/>
                  </a:lnTo>
                  <a:lnTo>
                    <a:pt x="34" y="119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78" name="Freeform 154"/>
            <p:cNvSpPr>
              <a:spLocks/>
            </p:cNvSpPr>
            <p:nvPr/>
          </p:nvSpPr>
          <p:spPr bwMode="auto">
            <a:xfrm>
              <a:off x="2310" y="2359"/>
              <a:ext cx="901" cy="418"/>
            </a:xfrm>
            <a:custGeom>
              <a:avLst/>
              <a:gdLst/>
              <a:ahLst/>
              <a:cxnLst>
                <a:cxn ang="0">
                  <a:pos x="23" y="40"/>
                </a:cxn>
                <a:cxn ang="0">
                  <a:pos x="27" y="72"/>
                </a:cxn>
                <a:cxn ang="0">
                  <a:pos x="38" y="101"/>
                </a:cxn>
                <a:cxn ang="0">
                  <a:pos x="53" y="129"/>
                </a:cxn>
                <a:cxn ang="0">
                  <a:pos x="76" y="161"/>
                </a:cxn>
                <a:cxn ang="0">
                  <a:pos x="108" y="196"/>
                </a:cxn>
                <a:cxn ang="0">
                  <a:pos x="148" y="236"/>
                </a:cxn>
                <a:cxn ang="0">
                  <a:pos x="203" y="277"/>
                </a:cxn>
                <a:cxn ang="0">
                  <a:pos x="270" y="319"/>
                </a:cxn>
                <a:cxn ang="0">
                  <a:pos x="350" y="367"/>
                </a:cxn>
                <a:cxn ang="0">
                  <a:pos x="437" y="412"/>
                </a:cxn>
                <a:cxn ang="0">
                  <a:pos x="534" y="458"/>
                </a:cxn>
                <a:cxn ang="0">
                  <a:pos x="635" y="505"/>
                </a:cxn>
                <a:cxn ang="0">
                  <a:pos x="738" y="549"/>
                </a:cxn>
                <a:cxn ang="0">
                  <a:pos x="842" y="591"/>
                </a:cxn>
                <a:cxn ang="0">
                  <a:pos x="949" y="631"/>
                </a:cxn>
                <a:cxn ang="0">
                  <a:pos x="1050" y="667"/>
                </a:cxn>
                <a:cxn ang="0">
                  <a:pos x="1149" y="697"/>
                </a:cxn>
                <a:cxn ang="0">
                  <a:pos x="1238" y="722"/>
                </a:cxn>
                <a:cxn ang="0">
                  <a:pos x="1322" y="743"/>
                </a:cxn>
                <a:cxn ang="0">
                  <a:pos x="1394" y="756"/>
                </a:cxn>
                <a:cxn ang="0">
                  <a:pos x="1457" y="766"/>
                </a:cxn>
                <a:cxn ang="0">
                  <a:pos x="1515" y="771"/>
                </a:cxn>
                <a:cxn ang="0">
                  <a:pos x="1563" y="773"/>
                </a:cxn>
                <a:cxn ang="0">
                  <a:pos x="1601" y="773"/>
                </a:cxn>
                <a:cxn ang="0">
                  <a:pos x="1633" y="773"/>
                </a:cxn>
                <a:cxn ang="0">
                  <a:pos x="1660" y="769"/>
                </a:cxn>
                <a:cxn ang="0">
                  <a:pos x="1803" y="768"/>
                </a:cxn>
                <a:cxn ang="0">
                  <a:pos x="1772" y="817"/>
                </a:cxn>
                <a:cxn ang="0">
                  <a:pos x="1746" y="823"/>
                </a:cxn>
                <a:cxn ang="0">
                  <a:pos x="1713" y="826"/>
                </a:cxn>
                <a:cxn ang="0">
                  <a:pos x="1675" y="832"/>
                </a:cxn>
                <a:cxn ang="0">
                  <a:pos x="1628" y="836"/>
                </a:cxn>
                <a:cxn ang="0">
                  <a:pos x="1573" y="836"/>
                </a:cxn>
                <a:cxn ang="0">
                  <a:pos x="1510" y="832"/>
                </a:cxn>
                <a:cxn ang="0">
                  <a:pos x="1439" y="826"/>
                </a:cxn>
                <a:cxn ang="0">
                  <a:pos x="1360" y="815"/>
                </a:cxn>
                <a:cxn ang="0">
                  <a:pos x="1274" y="798"/>
                </a:cxn>
                <a:cxn ang="0">
                  <a:pos x="1181" y="775"/>
                </a:cxn>
                <a:cxn ang="0">
                  <a:pos x="1084" y="749"/>
                </a:cxn>
                <a:cxn ang="0">
                  <a:pos x="981" y="718"/>
                </a:cxn>
                <a:cxn ang="0">
                  <a:pos x="880" y="684"/>
                </a:cxn>
                <a:cxn ang="0">
                  <a:pos x="778" y="646"/>
                </a:cxn>
                <a:cxn ang="0">
                  <a:pos x="679" y="606"/>
                </a:cxn>
                <a:cxn ang="0">
                  <a:pos x="582" y="564"/>
                </a:cxn>
                <a:cxn ang="0">
                  <a:pos x="491" y="521"/>
                </a:cxn>
                <a:cxn ang="0">
                  <a:pos x="407" y="473"/>
                </a:cxn>
                <a:cxn ang="0">
                  <a:pos x="331" y="427"/>
                </a:cxn>
                <a:cxn ang="0">
                  <a:pos x="262" y="380"/>
                </a:cxn>
                <a:cxn ang="0">
                  <a:pos x="207" y="334"/>
                </a:cxn>
                <a:cxn ang="0">
                  <a:pos x="158" y="291"/>
                </a:cxn>
                <a:cxn ang="0">
                  <a:pos x="118" y="249"/>
                </a:cxn>
                <a:cxn ang="0">
                  <a:pos x="86" y="211"/>
                </a:cxn>
                <a:cxn ang="0">
                  <a:pos x="59" y="175"/>
                </a:cxn>
                <a:cxn ang="0">
                  <a:pos x="40" y="146"/>
                </a:cxn>
                <a:cxn ang="0">
                  <a:pos x="19" y="110"/>
                </a:cxn>
                <a:cxn ang="0">
                  <a:pos x="25" y="27"/>
                </a:cxn>
              </a:cxnLst>
              <a:rect l="0" t="0" r="r" b="b"/>
              <a:pathLst>
                <a:path w="1803" h="836">
                  <a:moveTo>
                    <a:pt x="25" y="27"/>
                  </a:moveTo>
                  <a:lnTo>
                    <a:pt x="25" y="27"/>
                  </a:lnTo>
                  <a:lnTo>
                    <a:pt x="23" y="30"/>
                  </a:lnTo>
                  <a:lnTo>
                    <a:pt x="23" y="32"/>
                  </a:lnTo>
                  <a:lnTo>
                    <a:pt x="23" y="36"/>
                  </a:lnTo>
                  <a:lnTo>
                    <a:pt x="23" y="40"/>
                  </a:lnTo>
                  <a:lnTo>
                    <a:pt x="23" y="44"/>
                  </a:lnTo>
                  <a:lnTo>
                    <a:pt x="23" y="49"/>
                  </a:lnTo>
                  <a:lnTo>
                    <a:pt x="23" y="53"/>
                  </a:lnTo>
                  <a:lnTo>
                    <a:pt x="23" y="59"/>
                  </a:lnTo>
                  <a:lnTo>
                    <a:pt x="27" y="66"/>
                  </a:lnTo>
                  <a:lnTo>
                    <a:pt x="27" y="72"/>
                  </a:lnTo>
                  <a:lnTo>
                    <a:pt x="29" y="80"/>
                  </a:lnTo>
                  <a:lnTo>
                    <a:pt x="30" y="84"/>
                  </a:lnTo>
                  <a:lnTo>
                    <a:pt x="30" y="87"/>
                  </a:lnTo>
                  <a:lnTo>
                    <a:pt x="34" y="93"/>
                  </a:lnTo>
                  <a:lnTo>
                    <a:pt x="36" y="97"/>
                  </a:lnTo>
                  <a:lnTo>
                    <a:pt x="38" y="101"/>
                  </a:lnTo>
                  <a:lnTo>
                    <a:pt x="40" y="104"/>
                  </a:lnTo>
                  <a:lnTo>
                    <a:pt x="42" y="110"/>
                  </a:lnTo>
                  <a:lnTo>
                    <a:pt x="44" y="114"/>
                  </a:lnTo>
                  <a:lnTo>
                    <a:pt x="48" y="120"/>
                  </a:lnTo>
                  <a:lnTo>
                    <a:pt x="49" y="123"/>
                  </a:lnTo>
                  <a:lnTo>
                    <a:pt x="53" y="129"/>
                  </a:lnTo>
                  <a:lnTo>
                    <a:pt x="57" y="135"/>
                  </a:lnTo>
                  <a:lnTo>
                    <a:pt x="59" y="139"/>
                  </a:lnTo>
                  <a:lnTo>
                    <a:pt x="63" y="144"/>
                  </a:lnTo>
                  <a:lnTo>
                    <a:pt x="67" y="150"/>
                  </a:lnTo>
                  <a:lnTo>
                    <a:pt x="72" y="156"/>
                  </a:lnTo>
                  <a:lnTo>
                    <a:pt x="76" y="161"/>
                  </a:lnTo>
                  <a:lnTo>
                    <a:pt x="80" y="167"/>
                  </a:lnTo>
                  <a:lnTo>
                    <a:pt x="86" y="171"/>
                  </a:lnTo>
                  <a:lnTo>
                    <a:pt x="91" y="179"/>
                  </a:lnTo>
                  <a:lnTo>
                    <a:pt x="95" y="184"/>
                  </a:lnTo>
                  <a:lnTo>
                    <a:pt x="103" y="190"/>
                  </a:lnTo>
                  <a:lnTo>
                    <a:pt x="108" y="196"/>
                  </a:lnTo>
                  <a:lnTo>
                    <a:pt x="114" y="203"/>
                  </a:lnTo>
                  <a:lnTo>
                    <a:pt x="120" y="209"/>
                  </a:lnTo>
                  <a:lnTo>
                    <a:pt x="127" y="215"/>
                  </a:lnTo>
                  <a:lnTo>
                    <a:pt x="133" y="222"/>
                  </a:lnTo>
                  <a:lnTo>
                    <a:pt x="143" y="228"/>
                  </a:lnTo>
                  <a:lnTo>
                    <a:pt x="148" y="236"/>
                  </a:lnTo>
                  <a:lnTo>
                    <a:pt x="158" y="241"/>
                  </a:lnTo>
                  <a:lnTo>
                    <a:pt x="165" y="249"/>
                  </a:lnTo>
                  <a:lnTo>
                    <a:pt x="175" y="256"/>
                  </a:lnTo>
                  <a:lnTo>
                    <a:pt x="184" y="262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7" y="285"/>
                  </a:lnTo>
                  <a:lnTo>
                    <a:pt x="226" y="293"/>
                  </a:lnTo>
                  <a:lnTo>
                    <a:pt x="236" y="298"/>
                  </a:lnTo>
                  <a:lnTo>
                    <a:pt x="247" y="304"/>
                  </a:lnTo>
                  <a:lnTo>
                    <a:pt x="259" y="313"/>
                  </a:lnTo>
                  <a:lnTo>
                    <a:pt x="270" y="319"/>
                  </a:lnTo>
                  <a:lnTo>
                    <a:pt x="283" y="327"/>
                  </a:lnTo>
                  <a:lnTo>
                    <a:pt x="295" y="334"/>
                  </a:lnTo>
                  <a:lnTo>
                    <a:pt x="310" y="344"/>
                  </a:lnTo>
                  <a:lnTo>
                    <a:pt x="323" y="351"/>
                  </a:lnTo>
                  <a:lnTo>
                    <a:pt x="337" y="359"/>
                  </a:lnTo>
                  <a:lnTo>
                    <a:pt x="350" y="367"/>
                  </a:lnTo>
                  <a:lnTo>
                    <a:pt x="363" y="374"/>
                  </a:lnTo>
                  <a:lnTo>
                    <a:pt x="378" y="382"/>
                  </a:lnTo>
                  <a:lnTo>
                    <a:pt x="392" y="389"/>
                  </a:lnTo>
                  <a:lnTo>
                    <a:pt x="407" y="397"/>
                  </a:lnTo>
                  <a:lnTo>
                    <a:pt x="424" y="407"/>
                  </a:lnTo>
                  <a:lnTo>
                    <a:pt x="437" y="412"/>
                  </a:lnTo>
                  <a:lnTo>
                    <a:pt x="454" y="420"/>
                  </a:lnTo>
                  <a:lnTo>
                    <a:pt x="470" y="427"/>
                  </a:lnTo>
                  <a:lnTo>
                    <a:pt x="485" y="435"/>
                  </a:lnTo>
                  <a:lnTo>
                    <a:pt x="500" y="443"/>
                  </a:lnTo>
                  <a:lnTo>
                    <a:pt x="517" y="452"/>
                  </a:lnTo>
                  <a:lnTo>
                    <a:pt x="534" y="458"/>
                  </a:lnTo>
                  <a:lnTo>
                    <a:pt x="551" y="467"/>
                  </a:lnTo>
                  <a:lnTo>
                    <a:pt x="567" y="473"/>
                  </a:lnTo>
                  <a:lnTo>
                    <a:pt x="584" y="483"/>
                  </a:lnTo>
                  <a:lnTo>
                    <a:pt x="599" y="490"/>
                  </a:lnTo>
                  <a:lnTo>
                    <a:pt x="618" y="498"/>
                  </a:lnTo>
                  <a:lnTo>
                    <a:pt x="635" y="505"/>
                  </a:lnTo>
                  <a:lnTo>
                    <a:pt x="652" y="513"/>
                  </a:lnTo>
                  <a:lnTo>
                    <a:pt x="669" y="521"/>
                  </a:lnTo>
                  <a:lnTo>
                    <a:pt x="686" y="528"/>
                  </a:lnTo>
                  <a:lnTo>
                    <a:pt x="704" y="536"/>
                  </a:lnTo>
                  <a:lnTo>
                    <a:pt x="721" y="541"/>
                  </a:lnTo>
                  <a:lnTo>
                    <a:pt x="738" y="549"/>
                  </a:lnTo>
                  <a:lnTo>
                    <a:pt x="757" y="557"/>
                  </a:lnTo>
                  <a:lnTo>
                    <a:pt x="774" y="564"/>
                  </a:lnTo>
                  <a:lnTo>
                    <a:pt x="791" y="570"/>
                  </a:lnTo>
                  <a:lnTo>
                    <a:pt x="808" y="578"/>
                  </a:lnTo>
                  <a:lnTo>
                    <a:pt x="827" y="585"/>
                  </a:lnTo>
                  <a:lnTo>
                    <a:pt x="842" y="591"/>
                  </a:lnTo>
                  <a:lnTo>
                    <a:pt x="861" y="598"/>
                  </a:lnTo>
                  <a:lnTo>
                    <a:pt x="878" y="606"/>
                  </a:lnTo>
                  <a:lnTo>
                    <a:pt x="896" y="612"/>
                  </a:lnTo>
                  <a:lnTo>
                    <a:pt x="913" y="619"/>
                  </a:lnTo>
                  <a:lnTo>
                    <a:pt x="932" y="625"/>
                  </a:lnTo>
                  <a:lnTo>
                    <a:pt x="949" y="631"/>
                  </a:lnTo>
                  <a:lnTo>
                    <a:pt x="966" y="638"/>
                  </a:lnTo>
                  <a:lnTo>
                    <a:pt x="983" y="644"/>
                  </a:lnTo>
                  <a:lnTo>
                    <a:pt x="1000" y="650"/>
                  </a:lnTo>
                  <a:lnTo>
                    <a:pt x="1017" y="655"/>
                  </a:lnTo>
                  <a:lnTo>
                    <a:pt x="1034" y="661"/>
                  </a:lnTo>
                  <a:lnTo>
                    <a:pt x="1050" y="667"/>
                  </a:lnTo>
                  <a:lnTo>
                    <a:pt x="1067" y="671"/>
                  </a:lnTo>
                  <a:lnTo>
                    <a:pt x="1084" y="676"/>
                  </a:lnTo>
                  <a:lnTo>
                    <a:pt x="1099" y="684"/>
                  </a:lnTo>
                  <a:lnTo>
                    <a:pt x="1116" y="688"/>
                  </a:lnTo>
                  <a:lnTo>
                    <a:pt x="1131" y="692"/>
                  </a:lnTo>
                  <a:lnTo>
                    <a:pt x="1149" y="697"/>
                  </a:lnTo>
                  <a:lnTo>
                    <a:pt x="1164" y="701"/>
                  </a:lnTo>
                  <a:lnTo>
                    <a:pt x="1179" y="705"/>
                  </a:lnTo>
                  <a:lnTo>
                    <a:pt x="1194" y="711"/>
                  </a:lnTo>
                  <a:lnTo>
                    <a:pt x="1209" y="714"/>
                  </a:lnTo>
                  <a:lnTo>
                    <a:pt x="1225" y="720"/>
                  </a:lnTo>
                  <a:lnTo>
                    <a:pt x="1238" y="722"/>
                  </a:lnTo>
                  <a:lnTo>
                    <a:pt x="1253" y="726"/>
                  </a:lnTo>
                  <a:lnTo>
                    <a:pt x="1266" y="730"/>
                  </a:lnTo>
                  <a:lnTo>
                    <a:pt x="1280" y="733"/>
                  </a:lnTo>
                  <a:lnTo>
                    <a:pt x="1293" y="735"/>
                  </a:lnTo>
                  <a:lnTo>
                    <a:pt x="1308" y="739"/>
                  </a:lnTo>
                  <a:lnTo>
                    <a:pt x="1322" y="743"/>
                  </a:lnTo>
                  <a:lnTo>
                    <a:pt x="1333" y="745"/>
                  </a:lnTo>
                  <a:lnTo>
                    <a:pt x="1346" y="747"/>
                  </a:lnTo>
                  <a:lnTo>
                    <a:pt x="1358" y="750"/>
                  </a:lnTo>
                  <a:lnTo>
                    <a:pt x="1369" y="752"/>
                  </a:lnTo>
                  <a:lnTo>
                    <a:pt x="1382" y="754"/>
                  </a:lnTo>
                  <a:lnTo>
                    <a:pt x="1394" y="756"/>
                  </a:lnTo>
                  <a:lnTo>
                    <a:pt x="1405" y="758"/>
                  </a:lnTo>
                  <a:lnTo>
                    <a:pt x="1417" y="760"/>
                  </a:lnTo>
                  <a:lnTo>
                    <a:pt x="1428" y="762"/>
                  </a:lnTo>
                  <a:lnTo>
                    <a:pt x="1438" y="764"/>
                  </a:lnTo>
                  <a:lnTo>
                    <a:pt x="1449" y="764"/>
                  </a:lnTo>
                  <a:lnTo>
                    <a:pt x="1457" y="766"/>
                  </a:lnTo>
                  <a:lnTo>
                    <a:pt x="1468" y="768"/>
                  </a:lnTo>
                  <a:lnTo>
                    <a:pt x="1477" y="768"/>
                  </a:lnTo>
                  <a:lnTo>
                    <a:pt x="1487" y="769"/>
                  </a:lnTo>
                  <a:lnTo>
                    <a:pt x="1496" y="769"/>
                  </a:lnTo>
                  <a:lnTo>
                    <a:pt x="1506" y="771"/>
                  </a:lnTo>
                  <a:lnTo>
                    <a:pt x="1515" y="771"/>
                  </a:lnTo>
                  <a:lnTo>
                    <a:pt x="1523" y="771"/>
                  </a:lnTo>
                  <a:lnTo>
                    <a:pt x="1531" y="773"/>
                  </a:lnTo>
                  <a:lnTo>
                    <a:pt x="1540" y="773"/>
                  </a:lnTo>
                  <a:lnTo>
                    <a:pt x="1548" y="773"/>
                  </a:lnTo>
                  <a:lnTo>
                    <a:pt x="1555" y="773"/>
                  </a:lnTo>
                  <a:lnTo>
                    <a:pt x="1563" y="773"/>
                  </a:lnTo>
                  <a:lnTo>
                    <a:pt x="1571" y="775"/>
                  </a:lnTo>
                  <a:lnTo>
                    <a:pt x="1576" y="773"/>
                  </a:lnTo>
                  <a:lnTo>
                    <a:pt x="1582" y="773"/>
                  </a:lnTo>
                  <a:lnTo>
                    <a:pt x="1590" y="773"/>
                  </a:lnTo>
                  <a:lnTo>
                    <a:pt x="1595" y="773"/>
                  </a:lnTo>
                  <a:lnTo>
                    <a:pt x="1601" y="773"/>
                  </a:lnTo>
                  <a:lnTo>
                    <a:pt x="1607" y="773"/>
                  </a:lnTo>
                  <a:lnTo>
                    <a:pt x="1612" y="773"/>
                  </a:lnTo>
                  <a:lnTo>
                    <a:pt x="1618" y="773"/>
                  </a:lnTo>
                  <a:lnTo>
                    <a:pt x="1624" y="773"/>
                  </a:lnTo>
                  <a:lnTo>
                    <a:pt x="1628" y="773"/>
                  </a:lnTo>
                  <a:lnTo>
                    <a:pt x="1633" y="773"/>
                  </a:lnTo>
                  <a:lnTo>
                    <a:pt x="1637" y="773"/>
                  </a:lnTo>
                  <a:lnTo>
                    <a:pt x="1641" y="771"/>
                  </a:lnTo>
                  <a:lnTo>
                    <a:pt x="1645" y="771"/>
                  </a:lnTo>
                  <a:lnTo>
                    <a:pt x="1649" y="771"/>
                  </a:lnTo>
                  <a:lnTo>
                    <a:pt x="1654" y="771"/>
                  </a:lnTo>
                  <a:lnTo>
                    <a:pt x="1660" y="769"/>
                  </a:lnTo>
                  <a:lnTo>
                    <a:pt x="1666" y="769"/>
                  </a:lnTo>
                  <a:lnTo>
                    <a:pt x="1670" y="768"/>
                  </a:lnTo>
                  <a:lnTo>
                    <a:pt x="1675" y="768"/>
                  </a:lnTo>
                  <a:lnTo>
                    <a:pt x="1679" y="768"/>
                  </a:lnTo>
                  <a:lnTo>
                    <a:pt x="1681" y="768"/>
                  </a:lnTo>
                  <a:lnTo>
                    <a:pt x="1803" y="768"/>
                  </a:lnTo>
                  <a:lnTo>
                    <a:pt x="1793" y="813"/>
                  </a:lnTo>
                  <a:lnTo>
                    <a:pt x="1791" y="813"/>
                  </a:lnTo>
                  <a:lnTo>
                    <a:pt x="1787" y="815"/>
                  </a:lnTo>
                  <a:lnTo>
                    <a:pt x="1782" y="815"/>
                  </a:lnTo>
                  <a:lnTo>
                    <a:pt x="1778" y="817"/>
                  </a:lnTo>
                  <a:lnTo>
                    <a:pt x="1772" y="817"/>
                  </a:lnTo>
                  <a:lnTo>
                    <a:pt x="1766" y="819"/>
                  </a:lnTo>
                  <a:lnTo>
                    <a:pt x="1763" y="819"/>
                  </a:lnTo>
                  <a:lnTo>
                    <a:pt x="1759" y="821"/>
                  </a:lnTo>
                  <a:lnTo>
                    <a:pt x="1753" y="821"/>
                  </a:lnTo>
                  <a:lnTo>
                    <a:pt x="1749" y="823"/>
                  </a:lnTo>
                  <a:lnTo>
                    <a:pt x="1746" y="823"/>
                  </a:lnTo>
                  <a:lnTo>
                    <a:pt x="1740" y="825"/>
                  </a:lnTo>
                  <a:lnTo>
                    <a:pt x="1736" y="825"/>
                  </a:lnTo>
                  <a:lnTo>
                    <a:pt x="1730" y="826"/>
                  </a:lnTo>
                  <a:lnTo>
                    <a:pt x="1725" y="826"/>
                  </a:lnTo>
                  <a:lnTo>
                    <a:pt x="1719" y="826"/>
                  </a:lnTo>
                  <a:lnTo>
                    <a:pt x="1713" y="826"/>
                  </a:lnTo>
                  <a:lnTo>
                    <a:pt x="1708" y="828"/>
                  </a:lnTo>
                  <a:lnTo>
                    <a:pt x="1702" y="830"/>
                  </a:lnTo>
                  <a:lnTo>
                    <a:pt x="1694" y="830"/>
                  </a:lnTo>
                  <a:lnTo>
                    <a:pt x="1689" y="832"/>
                  </a:lnTo>
                  <a:lnTo>
                    <a:pt x="1683" y="832"/>
                  </a:lnTo>
                  <a:lnTo>
                    <a:pt x="1675" y="832"/>
                  </a:lnTo>
                  <a:lnTo>
                    <a:pt x="1668" y="834"/>
                  </a:lnTo>
                  <a:lnTo>
                    <a:pt x="1660" y="834"/>
                  </a:lnTo>
                  <a:lnTo>
                    <a:pt x="1652" y="834"/>
                  </a:lnTo>
                  <a:lnTo>
                    <a:pt x="1645" y="834"/>
                  </a:lnTo>
                  <a:lnTo>
                    <a:pt x="1635" y="836"/>
                  </a:lnTo>
                  <a:lnTo>
                    <a:pt x="1628" y="836"/>
                  </a:lnTo>
                  <a:lnTo>
                    <a:pt x="1620" y="836"/>
                  </a:lnTo>
                  <a:lnTo>
                    <a:pt x="1611" y="836"/>
                  </a:lnTo>
                  <a:lnTo>
                    <a:pt x="1601" y="836"/>
                  </a:lnTo>
                  <a:lnTo>
                    <a:pt x="1592" y="836"/>
                  </a:lnTo>
                  <a:lnTo>
                    <a:pt x="1582" y="836"/>
                  </a:lnTo>
                  <a:lnTo>
                    <a:pt x="1573" y="836"/>
                  </a:lnTo>
                  <a:lnTo>
                    <a:pt x="1563" y="836"/>
                  </a:lnTo>
                  <a:lnTo>
                    <a:pt x="1554" y="836"/>
                  </a:lnTo>
                  <a:lnTo>
                    <a:pt x="1544" y="836"/>
                  </a:lnTo>
                  <a:lnTo>
                    <a:pt x="1533" y="834"/>
                  </a:lnTo>
                  <a:lnTo>
                    <a:pt x="1521" y="834"/>
                  </a:lnTo>
                  <a:lnTo>
                    <a:pt x="1510" y="832"/>
                  </a:lnTo>
                  <a:lnTo>
                    <a:pt x="1498" y="832"/>
                  </a:lnTo>
                  <a:lnTo>
                    <a:pt x="1487" y="830"/>
                  </a:lnTo>
                  <a:lnTo>
                    <a:pt x="1476" y="830"/>
                  </a:lnTo>
                  <a:lnTo>
                    <a:pt x="1464" y="828"/>
                  </a:lnTo>
                  <a:lnTo>
                    <a:pt x="1451" y="826"/>
                  </a:lnTo>
                  <a:lnTo>
                    <a:pt x="1439" y="826"/>
                  </a:lnTo>
                  <a:lnTo>
                    <a:pt x="1426" y="825"/>
                  </a:lnTo>
                  <a:lnTo>
                    <a:pt x="1413" y="823"/>
                  </a:lnTo>
                  <a:lnTo>
                    <a:pt x="1401" y="821"/>
                  </a:lnTo>
                  <a:lnTo>
                    <a:pt x="1388" y="819"/>
                  </a:lnTo>
                  <a:lnTo>
                    <a:pt x="1375" y="817"/>
                  </a:lnTo>
                  <a:lnTo>
                    <a:pt x="1360" y="815"/>
                  </a:lnTo>
                  <a:lnTo>
                    <a:pt x="1348" y="813"/>
                  </a:lnTo>
                  <a:lnTo>
                    <a:pt x="1333" y="809"/>
                  </a:lnTo>
                  <a:lnTo>
                    <a:pt x="1318" y="806"/>
                  </a:lnTo>
                  <a:lnTo>
                    <a:pt x="1304" y="804"/>
                  </a:lnTo>
                  <a:lnTo>
                    <a:pt x="1289" y="802"/>
                  </a:lnTo>
                  <a:lnTo>
                    <a:pt x="1274" y="798"/>
                  </a:lnTo>
                  <a:lnTo>
                    <a:pt x="1259" y="794"/>
                  </a:lnTo>
                  <a:lnTo>
                    <a:pt x="1242" y="790"/>
                  </a:lnTo>
                  <a:lnTo>
                    <a:pt x="1228" y="787"/>
                  </a:lnTo>
                  <a:lnTo>
                    <a:pt x="1211" y="783"/>
                  </a:lnTo>
                  <a:lnTo>
                    <a:pt x="1198" y="779"/>
                  </a:lnTo>
                  <a:lnTo>
                    <a:pt x="1181" y="775"/>
                  </a:lnTo>
                  <a:lnTo>
                    <a:pt x="1166" y="771"/>
                  </a:lnTo>
                  <a:lnTo>
                    <a:pt x="1149" y="768"/>
                  </a:lnTo>
                  <a:lnTo>
                    <a:pt x="1133" y="764"/>
                  </a:lnTo>
                  <a:lnTo>
                    <a:pt x="1116" y="758"/>
                  </a:lnTo>
                  <a:lnTo>
                    <a:pt x="1099" y="754"/>
                  </a:lnTo>
                  <a:lnTo>
                    <a:pt x="1084" y="749"/>
                  </a:lnTo>
                  <a:lnTo>
                    <a:pt x="1067" y="745"/>
                  </a:lnTo>
                  <a:lnTo>
                    <a:pt x="1050" y="739"/>
                  </a:lnTo>
                  <a:lnTo>
                    <a:pt x="1033" y="735"/>
                  </a:lnTo>
                  <a:lnTo>
                    <a:pt x="1015" y="730"/>
                  </a:lnTo>
                  <a:lnTo>
                    <a:pt x="998" y="724"/>
                  </a:lnTo>
                  <a:lnTo>
                    <a:pt x="981" y="718"/>
                  </a:lnTo>
                  <a:lnTo>
                    <a:pt x="966" y="712"/>
                  </a:lnTo>
                  <a:lnTo>
                    <a:pt x="949" y="707"/>
                  </a:lnTo>
                  <a:lnTo>
                    <a:pt x="932" y="701"/>
                  </a:lnTo>
                  <a:lnTo>
                    <a:pt x="915" y="695"/>
                  </a:lnTo>
                  <a:lnTo>
                    <a:pt x="898" y="690"/>
                  </a:lnTo>
                  <a:lnTo>
                    <a:pt x="880" y="684"/>
                  </a:lnTo>
                  <a:lnTo>
                    <a:pt x="863" y="678"/>
                  </a:lnTo>
                  <a:lnTo>
                    <a:pt x="846" y="671"/>
                  </a:lnTo>
                  <a:lnTo>
                    <a:pt x="831" y="667"/>
                  </a:lnTo>
                  <a:lnTo>
                    <a:pt x="812" y="659"/>
                  </a:lnTo>
                  <a:lnTo>
                    <a:pt x="795" y="654"/>
                  </a:lnTo>
                  <a:lnTo>
                    <a:pt x="778" y="646"/>
                  </a:lnTo>
                  <a:lnTo>
                    <a:pt x="761" y="640"/>
                  </a:lnTo>
                  <a:lnTo>
                    <a:pt x="743" y="635"/>
                  </a:lnTo>
                  <a:lnTo>
                    <a:pt x="726" y="627"/>
                  </a:lnTo>
                  <a:lnTo>
                    <a:pt x="711" y="619"/>
                  </a:lnTo>
                  <a:lnTo>
                    <a:pt x="696" y="614"/>
                  </a:lnTo>
                  <a:lnTo>
                    <a:pt x="679" y="606"/>
                  </a:lnTo>
                  <a:lnTo>
                    <a:pt x="662" y="598"/>
                  </a:lnTo>
                  <a:lnTo>
                    <a:pt x="647" y="591"/>
                  </a:lnTo>
                  <a:lnTo>
                    <a:pt x="629" y="585"/>
                  </a:lnTo>
                  <a:lnTo>
                    <a:pt x="614" y="578"/>
                  </a:lnTo>
                  <a:lnTo>
                    <a:pt x="599" y="570"/>
                  </a:lnTo>
                  <a:lnTo>
                    <a:pt x="582" y="564"/>
                  </a:lnTo>
                  <a:lnTo>
                    <a:pt x="567" y="557"/>
                  </a:lnTo>
                  <a:lnTo>
                    <a:pt x="551" y="549"/>
                  </a:lnTo>
                  <a:lnTo>
                    <a:pt x="534" y="541"/>
                  </a:lnTo>
                  <a:lnTo>
                    <a:pt x="519" y="534"/>
                  </a:lnTo>
                  <a:lnTo>
                    <a:pt x="506" y="528"/>
                  </a:lnTo>
                  <a:lnTo>
                    <a:pt x="491" y="521"/>
                  </a:lnTo>
                  <a:lnTo>
                    <a:pt x="475" y="511"/>
                  </a:lnTo>
                  <a:lnTo>
                    <a:pt x="462" y="503"/>
                  </a:lnTo>
                  <a:lnTo>
                    <a:pt x="449" y="498"/>
                  </a:lnTo>
                  <a:lnTo>
                    <a:pt x="434" y="488"/>
                  </a:lnTo>
                  <a:lnTo>
                    <a:pt x="420" y="483"/>
                  </a:lnTo>
                  <a:lnTo>
                    <a:pt x="407" y="473"/>
                  </a:lnTo>
                  <a:lnTo>
                    <a:pt x="394" y="465"/>
                  </a:lnTo>
                  <a:lnTo>
                    <a:pt x="380" y="458"/>
                  </a:lnTo>
                  <a:lnTo>
                    <a:pt x="367" y="450"/>
                  </a:lnTo>
                  <a:lnTo>
                    <a:pt x="356" y="443"/>
                  </a:lnTo>
                  <a:lnTo>
                    <a:pt x="344" y="435"/>
                  </a:lnTo>
                  <a:lnTo>
                    <a:pt x="331" y="427"/>
                  </a:lnTo>
                  <a:lnTo>
                    <a:pt x="319" y="420"/>
                  </a:lnTo>
                  <a:lnTo>
                    <a:pt x="308" y="412"/>
                  </a:lnTo>
                  <a:lnTo>
                    <a:pt x="297" y="405"/>
                  </a:lnTo>
                  <a:lnTo>
                    <a:pt x="285" y="397"/>
                  </a:lnTo>
                  <a:lnTo>
                    <a:pt x="274" y="389"/>
                  </a:lnTo>
                  <a:lnTo>
                    <a:pt x="262" y="380"/>
                  </a:lnTo>
                  <a:lnTo>
                    <a:pt x="253" y="372"/>
                  </a:lnTo>
                  <a:lnTo>
                    <a:pt x="243" y="365"/>
                  </a:lnTo>
                  <a:lnTo>
                    <a:pt x="234" y="357"/>
                  </a:lnTo>
                  <a:lnTo>
                    <a:pt x="224" y="350"/>
                  </a:lnTo>
                  <a:lnTo>
                    <a:pt x="217" y="342"/>
                  </a:lnTo>
                  <a:lnTo>
                    <a:pt x="207" y="334"/>
                  </a:lnTo>
                  <a:lnTo>
                    <a:pt x="198" y="327"/>
                  </a:lnTo>
                  <a:lnTo>
                    <a:pt x="190" y="319"/>
                  </a:lnTo>
                  <a:lnTo>
                    <a:pt x="183" y="313"/>
                  </a:lnTo>
                  <a:lnTo>
                    <a:pt x="173" y="304"/>
                  </a:lnTo>
                  <a:lnTo>
                    <a:pt x="165" y="296"/>
                  </a:lnTo>
                  <a:lnTo>
                    <a:pt x="158" y="291"/>
                  </a:lnTo>
                  <a:lnTo>
                    <a:pt x="150" y="283"/>
                  </a:lnTo>
                  <a:lnTo>
                    <a:pt x="145" y="275"/>
                  </a:lnTo>
                  <a:lnTo>
                    <a:pt x="137" y="270"/>
                  </a:lnTo>
                  <a:lnTo>
                    <a:pt x="129" y="262"/>
                  </a:lnTo>
                  <a:lnTo>
                    <a:pt x="124" y="256"/>
                  </a:lnTo>
                  <a:lnTo>
                    <a:pt x="118" y="249"/>
                  </a:lnTo>
                  <a:lnTo>
                    <a:pt x="112" y="241"/>
                  </a:lnTo>
                  <a:lnTo>
                    <a:pt x="106" y="236"/>
                  </a:lnTo>
                  <a:lnTo>
                    <a:pt x="101" y="228"/>
                  </a:lnTo>
                  <a:lnTo>
                    <a:pt x="95" y="222"/>
                  </a:lnTo>
                  <a:lnTo>
                    <a:pt x="91" y="217"/>
                  </a:lnTo>
                  <a:lnTo>
                    <a:pt x="86" y="211"/>
                  </a:lnTo>
                  <a:lnTo>
                    <a:pt x="82" y="205"/>
                  </a:lnTo>
                  <a:lnTo>
                    <a:pt x="78" y="198"/>
                  </a:lnTo>
                  <a:lnTo>
                    <a:pt x="72" y="192"/>
                  </a:lnTo>
                  <a:lnTo>
                    <a:pt x="68" y="186"/>
                  </a:lnTo>
                  <a:lnTo>
                    <a:pt x="65" y="182"/>
                  </a:lnTo>
                  <a:lnTo>
                    <a:pt x="59" y="175"/>
                  </a:lnTo>
                  <a:lnTo>
                    <a:pt x="57" y="171"/>
                  </a:lnTo>
                  <a:lnTo>
                    <a:pt x="53" y="165"/>
                  </a:lnTo>
                  <a:lnTo>
                    <a:pt x="49" y="161"/>
                  </a:lnTo>
                  <a:lnTo>
                    <a:pt x="46" y="156"/>
                  </a:lnTo>
                  <a:lnTo>
                    <a:pt x="44" y="152"/>
                  </a:lnTo>
                  <a:lnTo>
                    <a:pt x="40" y="146"/>
                  </a:lnTo>
                  <a:lnTo>
                    <a:pt x="38" y="142"/>
                  </a:lnTo>
                  <a:lnTo>
                    <a:pt x="32" y="135"/>
                  </a:lnTo>
                  <a:lnTo>
                    <a:pt x="30" y="127"/>
                  </a:lnTo>
                  <a:lnTo>
                    <a:pt x="25" y="122"/>
                  </a:lnTo>
                  <a:lnTo>
                    <a:pt x="23" y="116"/>
                  </a:lnTo>
                  <a:lnTo>
                    <a:pt x="19" y="110"/>
                  </a:lnTo>
                  <a:lnTo>
                    <a:pt x="19" y="106"/>
                  </a:lnTo>
                  <a:lnTo>
                    <a:pt x="15" y="101"/>
                  </a:lnTo>
                  <a:lnTo>
                    <a:pt x="15" y="99"/>
                  </a:lnTo>
                  <a:lnTo>
                    <a:pt x="0" y="0"/>
                  </a:lnTo>
                  <a:lnTo>
                    <a:pt x="25" y="27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79" name="Freeform 155"/>
            <p:cNvSpPr>
              <a:spLocks/>
            </p:cNvSpPr>
            <p:nvPr/>
          </p:nvSpPr>
          <p:spPr bwMode="auto">
            <a:xfrm>
              <a:off x="2339" y="2343"/>
              <a:ext cx="62" cy="126"/>
            </a:xfrm>
            <a:custGeom>
              <a:avLst/>
              <a:gdLst/>
              <a:ahLst/>
              <a:cxnLst>
                <a:cxn ang="0">
                  <a:pos x="2" y="173"/>
                </a:cxn>
                <a:cxn ang="0">
                  <a:pos x="9" y="171"/>
                </a:cxn>
                <a:cxn ang="0">
                  <a:pos x="21" y="159"/>
                </a:cxn>
                <a:cxn ang="0">
                  <a:pos x="28" y="152"/>
                </a:cxn>
                <a:cxn ang="0">
                  <a:pos x="40" y="138"/>
                </a:cxn>
                <a:cxn ang="0">
                  <a:pos x="44" y="129"/>
                </a:cxn>
                <a:cxn ang="0">
                  <a:pos x="51" y="117"/>
                </a:cxn>
                <a:cxn ang="0">
                  <a:pos x="55" y="108"/>
                </a:cxn>
                <a:cxn ang="0">
                  <a:pos x="63" y="97"/>
                </a:cxn>
                <a:cxn ang="0">
                  <a:pos x="68" y="85"/>
                </a:cxn>
                <a:cxn ang="0">
                  <a:pos x="74" y="76"/>
                </a:cxn>
                <a:cxn ang="0">
                  <a:pos x="80" y="62"/>
                </a:cxn>
                <a:cxn ang="0">
                  <a:pos x="86" y="53"/>
                </a:cxn>
                <a:cxn ang="0">
                  <a:pos x="91" y="41"/>
                </a:cxn>
                <a:cxn ang="0">
                  <a:pos x="97" y="30"/>
                </a:cxn>
                <a:cxn ang="0">
                  <a:pos x="101" y="21"/>
                </a:cxn>
                <a:cxn ang="0">
                  <a:pos x="105" y="15"/>
                </a:cxn>
                <a:cxn ang="0">
                  <a:pos x="110" y="3"/>
                </a:cxn>
                <a:cxn ang="0">
                  <a:pos x="112" y="0"/>
                </a:cxn>
                <a:cxn ang="0">
                  <a:pos x="116" y="7"/>
                </a:cxn>
                <a:cxn ang="0">
                  <a:pos x="118" y="17"/>
                </a:cxn>
                <a:cxn ang="0">
                  <a:pos x="120" y="32"/>
                </a:cxn>
                <a:cxn ang="0">
                  <a:pos x="122" y="38"/>
                </a:cxn>
                <a:cxn ang="0">
                  <a:pos x="122" y="47"/>
                </a:cxn>
                <a:cxn ang="0">
                  <a:pos x="122" y="57"/>
                </a:cxn>
                <a:cxn ang="0">
                  <a:pos x="124" y="68"/>
                </a:cxn>
                <a:cxn ang="0">
                  <a:pos x="122" y="78"/>
                </a:cxn>
                <a:cxn ang="0">
                  <a:pos x="122" y="87"/>
                </a:cxn>
                <a:cxn ang="0">
                  <a:pos x="120" y="98"/>
                </a:cxn>
                <a:cxn ang="0">
                  <a:pos x="118" y="112"/>
                </a:cxn>
                <a:cxn ang="0">
                  <a:pos x="114" y="123"/>
                </a:cxn>
                <a:cxn ang="0">
                  <a:pos x="110" y="135"/>
                </a:cxn>
                <a:cxn ang="0">
                  <a:pos x="106" y="148"/>
                </a:cxn>
                <a:cxn ang="0">
                  <a:pos x="101" y="159"/>
                </a:cxn>
                <a:cxn ang="0">
                  <a:pos x="95" y="171"/>
                </a:cxn>
                <a:cxn ang="0">
                  <a:pos x="89" y="182"/>
                </a:cxn>
                <a:cxn ang="0">
                  <a:pos x="86" y="193"/>
                </a:cxn>
                <a:cxn ang="0">
                  <a:pos x="80" y="205"/>
                </a:cxn>
                <a:cxn ang="0">
                  <a:pos x="74" y="212"/>
                </a:cxn>
                <a:cxn ang="0">
                  <a:pos x="68" y="222"/>
                </a:cxn>
                <a:cxn ang="0">
                  <a:pos x="65" y="230"/>
                </a:cxn>
                <a:cxn ang="0">
                  <a:pos x="61" y="237"/>
                </a:cxn>
                <a:cxn ang="0">
                  <a:pos x="55" y="247"/>
                </a:cxn>
                <a:cxn ang="0">
                  <a:pos x="53" y="250"/>
                </a:cxn>
                <a:cxn ang="0">
                  <a:pos x="0" y="173"/>
                </a:cxn>
              </a:cxnLst>
              <a:rect l="0" t="0" r="r" b="b"/>
              <a:pathLst>
                <a:path w="124" h="250">
                  <a:moveTo>
                    <a:pt x="0" y="173"/>
                  </a:moveTo>
                  <a:lnTo>
                    <a:pt x="2" y="173"/>
                  </a:lnTo>
                  <a:lnTo>
                    <a:pt x="4" y="171"/>
                  </a:lnTo>
                  <a:lnTo>
                    <a:pt x="9" y="171"/>
                  </a:lnTo>
                  <a:lnTo>
                    <a:pt x="13" y="167"/>
                  </a:lnTo>
                  <a:lnTo>
                    <a:pt x="21" y="159"/>
                  </a:lnTo>
                  <a:lnTo>
                    <a:pt x="25" y="155"/>
                  </a:lnTo>
                  <a:lnTo>
                    <a:pt x="28" y="152"/>
                  </a:lnTo>
                  <a:lnTo>
                    <a:pt x="34" y="144"/>
                  </a:lnTo>
                  <a:lnTo>
                    <a:pt x="40" y="138"/>
                  </a:lnTo>
                  <a:lnTo>
                    <a:pt x="42" y="133"/>
                  </a:lnTo>
                  <a:lnTo>
                    <a:pt x="44" y="129"/>
                  </a:lnTo>
                  <a:lnTo>
                    <a:pt x="47" y="123"/>
                  </a:lnTo>
                  <a:lnTo>
                    <a:pt x="51" y="117"/>
                  </a:lnTo>
                  <a:lnTo>
                    <a:pt x="53" y="114"/>
                  </a:lnTo>
                  <a:lnTo>
                    <a:pt x="55" y="108"/>
                  </a:lnTo>
                  <a:lnTo>
                    <a:pt x="59" y="102"/>
                  </a:lnTo>
                  <a:lnTo>
                    <a:pt x="63" y="97"/>
                  </a:lnTo>
                  <a:lnTo>
                    <a:pt x="65" y="91"/>
                  </a:lnTo>
                  <a:lnTo>
                    <a:pt x="68" y="85"/>
                  </a:lnTo>
                  <a:lnTo>
                    <a:pt x="70" y="79"/>
                  </a:lnTo>
                  <a:lnTo>
                    <a:pt x="74" y="76"/>
                  </a:lnTo>
                  <a:lnTo>
                    <a:pt x="76" y="68"/>
                  </a:lnTo>
                  <a:lnTo>
                    <a:pt x="80" y="62"/>
                  </a:lnTo>
                  <a:lnTo>
                    <a:pt x="82" y="57"/>
                  </a:lnTo>
                  <a:lnTo>
                    <a:pt x="86" y="53"/>
                  </a:lnTo>
                  <a:lnTo>
                    <a:pt x="89" y="45"/>
                  </a:lnTo>
                  <a:lnTo>
                    <a:pt x="91" y="41"/>
                  </a:lnTo>
                  <a:lnTo>
                    <a:pt x="93" y="36"/>
                  </a:lnTo>
                  <a:lnTo>
                    <a:pt x="97" y="30"/>
                  </a:lnTo>
                  <a:lnTo>
                    <a:pt x="99" y="26"/>
                  </a:lnTo>
                  <a:lnTo>
                    <a:pt x="101" y="21"/>
                  </a:lnTo>
                  <a:lnTo>
                    <a:pt x="103" y="17"/>
                  </a:lnTo>
                  <a:lnTo>
                    <a:pt x="105" y="15"/>
                  </a:lnTo>
                  <a:lnTo>
                    <a:pt x="106" y="7"/>
                  </a:lnTo>
                  <a:lnTo>
                    <a:pt x="110" y="3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6" y="7"/>
                  </a:lnTo>
                  <a:lnTo>
                    <a:pt x="116" y="11"/>
                  </a:lnTo>
                  <a:lnTo>
                    <a:pt x="118" y="17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3"/>
                  </a:lnTo>
                  <a:lnTo>
                    <a:pt x="122" y="47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22" y="62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8"/>
                  </a:lnTo>
                  <a:lnTo>
                    <a:pt x="122" y="81"/>
                  </a:lnTo>
                  <a:lnTo>
                    <a:pt x="122" y="87"/>
                  </a:lnTo>
                  <a:lnTo>
                    <a:pt x="120" y="93"/>
                  </a:lnTo>
                  <a:lnTo>
                    <a:pt x="120" y="98"/>
                  </a:lnTo>
                  <a:lnTo>
                    <a:pt x="120" y="104"/>
                  </a:lnTo>
                  <a:lnTo>
                    <a:pt x="118" y="112"/>
                  </a:lnTo>
                  <a:lnTo>
                    <a:pt x="116" y="117"/>
                  </a:lnTo>
                  <a:lnTo>
                    <a:pt x="114" y="123"/>
                  </a:lnTo>
                  <a:lnTo>
                    <a:pt x="112" y="129"/>
                  </a:lnTo>
                  <a:lnTo>
                    <a:pt x="110" y="135"/>
                  </a:lnTo>
                  <a:lnTo>
                    <a:pt x="108" y="140"/>
                  </a:lnTo>
                  <a:lnTo>
                    <a:pt x="106" y="148"/>
                  </a:lnTo>
                  <a:lnTo>
                    <a:pt x="103" y="154"/>
                  </a:lnTo>
                  <a:lnTo>
                    <a:pt x="101" y="159"/>
                  </a:lnTo>
                  <a:lnTo>
                    <a:pt x="99" y="165"/>
                  </a:lnTo>
                  <a:lnTo>
                    <a:pt x="95" y="171"/>
                  </a:lnTo>
                  <a:lnTo>
                    <a:pt x="93" y="176"/>
                  </a:lnTo>
                  <a:lnTo>
                    <a:pt x="89" y="182"/>
                  </a:lnTo>
                  <a:lnTo>
                    <a:pt x="87" y="188"/>
                  </a:lnTo>
                  <a:lnTo>
                    <a:pt x="86" y="193"/>
                  </a:lnTo>
                  <a:lnTo>
                    <a:pt x="82" y="199"/>
                  </a:lnTo>
                  <a:lnTo>
                    <a:pt x="80" y="205"/>
                  </a:lnTo>
                  <a:lnTo>
                    <a:pt x="78" y="209"/>
                  </a:lnTo>
                  <a:lnTo>
                    <a:pt x="74" y="212"/>
                  </a:lnTo>
                  <a:lnTo>
                    <a:pt x="72" y="218"/>
                  </a:lnTo>
                  <a:lnTo>
                    <a:pt x="68" y="222"/>
                  </a:lnTo>
                  <a:lnTo>
                    <a:pt x="66" y="226"/>
                  </a:lnTo>
                  <a:lnTo>
                    <a:pt x="65" y="230"/>
                  </a:lnTo>
                  <a:lnTo>
                    <a:pt x="63" y="233"/>
                  </a:lnTo>
                  <a:lnTo>
                    <a:pt x="61" y="237"/>
                  </a:lnTo>
                  <a:lnTo>
                    <a:pt x="57" y="243"/>
                  </a:lnTo>
                  <a:lnTo>
                    <a:pt x="55" y="247"/>
                  </a:lnTo>
                  <a:lnTo>
                    <a:pt x="53" y="249"/>
                  </a:lnTo>
                  <a:lnTo>
                    <a:pt x="53" y="250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80" name="Freeform 156"/>
            <p:cNvSpPr>
              <a:spLocks/>
            </p:cNvSpPr>
            <p:nvPr/>
          </p:nvSpPr>
          <p:spPr bwMode="auto">
            <a:xfrm>
              <a:off x="2406" y="2323"/>
              <a:ext cx="468" cy="17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6" y="2"/>
                </a:cxn>
                <a:cxn ang="0">
                  <a:pos x="55" y="2"/>
                </a:cxn>
                <a:cxn ang="0">
                  <a:pos x="78" y="5"/>
                </a:cxn>
                <a:cxn ang="0">
                  <a:pos x="105" y="7"/>
                </a:cxn>
                <a:cxn ang="0">
                  <a:pos x="133" y="11"/>
                </a:cxn>
                <a:cxn ang="0">
                  <a:pos x="164" y="17"/>
                </a:cxn>
                <a:cxn ang="0">
                  <a:pos x="198" y="23"/>
                </a:cxn>
                <a:cxn ang="0">
                  <a:pos x="234" y="30"/>
                </a:cxn>
                <a:cxn ang="0">
                  <a:pos x="274" y="40"/>
                </a:cxn>
                <a:cxn ang="0">
                  <a:pos x="312" y="49"/>
                </a:cxn>
                <a:cxn ang="0">
                  <a:pos x="354" y="61"/>
                </a:cxn>
                <a:cxn ang="0">
                  <a:pos x="397" y="74"/>
                </a:cxn>
                <a:cxn ang="0">
                  <a:pos x="441" y="89"/>
                </a:cxn>
                <a:cxn ang="0">
                  <a:pos x="485" y="104"/>
                </a:cxn>
                <a:cxn ang="0">
                  <a:pos x="529" y="121"/>
                </a:cxn>
                <a:cxn ang="0">
                  <a:pos x="572" y="140"/>
                </a:cxn>
                <a:cxn ang="0">
                  <a:pos x="618" y="159"/>
                </a:cxn>
                <a:cxn ang="0">
                  <a:pos x="660" y="178"/>
                </a:cxn>
                <a:cxn ang="0">
                  <a:pos x="702" y="197"/>
                </a:cxn>
                <a:cxn ang="0">
                  <a:pos x="742" y="216"/>
                </a:cxn>
                <a:cxn ang="0">
                  <a:pos x="778" y="235"/>
                </a:cxn>
                <a:cxn ang="0">
                  <a:pos x="812" y="251"/>
                </a:cxn>
                <a:cxn ang="0">
                  <a:pos x="844" y="268"/>
                </a:cxn>
                <a:cxn ang="0">
                  <a:pos x="871" y="281"/>
                </a:cxn>
                <a:cxn ang="0">
                  <a:pos x="894" y="294"/>
                </a:cxn>
                <a:cxn ang="0">
                  <a:pos x="917" y="306"/>
                </a:cxn>
                <a:cxn ang="0">
                  <a:pos x="934" y="317"/>
                </a:cxn>
                <a:cxn ang="0">
                  <a:pos x="820" y="342"/>
                </a:cxn>
                <a:cxn ang="0">
                  <a:pos x="799" y="330"/>
                </a:cxn>
                <a:cxn ang="0">
                  <a:pos x="782" y="321"/>
                </a:cxn>
                <a:cxn ang="0">
                  <a:pos x="763" y="309"/>
                </a:cxn>
                <a:cxn ang="0">
                  <a:pos x="738" y="294"/>
                </a:cxn>
                <a:cxn ang="0">
                  <a:pos x="709" y="279"/>
                </a:cxn>
                <a:cxn ang="0">
                  <a:pos x="681" y="264"/>
                </a:cxn>
                <a:cxn ang="0">
                  <a:pos x="648" y="247"/>
                </a:cxn>
                <a:cxn ang="0">
                  <a:pos x="614" y="230"/>
                </a:cxn>
                <a:cxn ang="0">
                  <a:pos x="576" y="211"/>
                </a:cxn>
                <a:cxn ang="0">
                  <a:pos x="540" y="194"/>
                </a:cxn>
                <a:cxn ang="0">
                  <a:pos x="502" y="175"/>
                </a:cxn>
                <a:cxn ang="0">
                  <a:pos x="464" y="157"/>
                </a:cxn>
                <a:cxn ang="0">
                  <a:pos x="424" y="140"/>
                </a:cxn>
                <a:cxn ang="0">
                  <a:pos x="386" y="123"/>
                </a:cxn>
                <a:cxn ang="0">
                  <a:pos x="348" y="108"/>
                </a:cxn>
                <a:cxn ang="0">
                  <a:pos x="310" y="95"/>
                </a:cxn>
                <a:cxn ang="0">
                  <a:pos x="274" y="81"/>
                </a:cxn>
                <a:cxn ang="0">
                  <a:pos x="240" y="70"/>
                </a:cxn>
                <a:cxn ang="0">
                  <a:pos x="205" y="59"/>
                </a:cxn>
                <a:cxn ang="0">
                  <a:pos x="173" y="47"/>
                </a:cxn>
                <a:cxn ang="0">
                  <a:pos x="145" y="38"/>
                </a:cxn>
                <a:cxn ang="0">
                  <a:pos x="116" y="30"/>
                </a:cxn>
                <a:cxn ang="0">
                  <a:pos x="89" y="23"/>
                </a:cxn>
                <a:cxn ang="0">
                  <a:pos x="67" y="15"/>
                </a:cxn>
                <a:cxn ang="0">
                  <a:pos x="46" y="9"/>
                </a:cxn>
                <a:cxn ang="0">
                  <a:pos x="30" y="5"/>
                </a:cxn>
                <a:cxn ang="0">
                  <a:pos x="8" y="2"/>
                </a:cxn>
              </a:cxnLst>
              <a:rect l="0" t="0" r="r" b="b"/>
              <a:pathLst>
                <a:path w="936" h="344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49" y="2"/>
                  </a:lnTo>
                  <a:lnTo>
                    <a:pt x="55" y="2"/>
                  </a:lnTo>
                  <a:lnTo>
                    <a:pt x="61" y="4"/>
                  </a:lnTo>
                  <a:lnTo>
                    <a:pt x="67" y="4"/>
                  </a:lnTo>
                  <a:lnTo>
                    <a:pt x="72" y="5"/>
                  </a:lnTo>
                  <a:lnTo>
                    <a:pt x="78" y="5"/>
                  </a:lnTo>
                  <a:lnTo>
                    <a:pt x="84" y="5"/>
                  </a:lnTo>
                  <a:lnTo>
                    <a:pt x="91" y="5"/>
                  </a:lnTo>
                  <a:lnTo>
                    <a:pt x="99" y="7"/>
                  </a:lnTo>
                  <a:lnTo>
                    <a:pt x="105" y="7"/>
                  </a:lnTo>
                  <a:lnTo>
                    <a:pt x="112" y="9"/>
                  </a:lnTo>
                  <a:lnTo>
                    <a:pt x="120" y="9"/>
                  </a:lnTo>
                  <a:lnTo>
                    <a:pt x="127" y="11"/>
                  </a:lnTo>
                  <a:lnTo>
                    <a:pt x="133" y="11"/>
                  </a:lnTo>
                  <a:lnTo>
                    <a:pt x="141" y="13"/>
                  </a:lnTo>
                  <a:lnTo>
                    <a:pt x="148" y="13"/>
                  </a:lnTo>
                  <a:lnTo>
                    <a:pt x="158" y="15"/>
                  </a:lnTo>
                  <a:lnTo>
                    <a:pt x="164" y="17"/>
                  </a:lnTo>
                  <a:lnTo>
                    <a:pt x="173" y="19"/>
                  </a:lnTo>
                  <a:lnTo>
                    <a:pt x="181" y="19"/>
                  </a:lnTo>
                  <a:lnTo>
                    <a:pt x="190" y="23"/>
                  </a:lnTo>
                  <a:lnTo>
                    <a:pt x="198" y="23"/>
                  </a:lnTo>
                  <a:lnTo>
                    <a:pt x="207" y="24"/>
                  </a:lnTo>
                  <a:lnTo>
                    <a:pt x="217" y="26"/>
                  </a:lnTo>
                  <a:lnTo>
                    <a:pt x="224" y="28"/>
                  </a:lnTo>
                  <a:lnTo>
                    <a:pt x="234" y="30"/>
                  </a:lnTo>
                  <a:lnTo>
                    <a:pt x="243" y="32"/>
                  </a:lnTo>
                  <a:lnTo>
                    <a:pt x="255" y="36"/>
                  </a:lnTo>
                  <a:lnTo>
                    <a:pt x="264" y="38"/>
                  </a:lnTo>
                  <a:lnTo>
                    <a:pt x="274" y="40"/>
                  </a:lnTo>
                  <a:lnTo>
                    <a:pt x="283" y="42"/>
                  </a:lnTo>
                  <a:lnTo>
                    <a:pt x="291" y="43"/>
                  </a:lnTo>
                  <a:lnTo>
                    <a:pt x="302" y="47"/>
                  </a:lnTo>
                  <a:lnTo>
                    <a:pt x="312" y="49"/>
                  </a:lnTo>
                  <a:lnTo>
                    <a:pt x="323" y="53"/>
                  </a:lnTo>
                  <a:lnTo>
                    <a:pt x="333" y="55"/>
                  </a:lnTo>
                  <a:lnTo>
                    <a:pt x="344" y="59"/>
                  </a:lnTo>
                  <a:lnTo>
                    <a:pt x="354" y="61"/>
                  </a:lnTo>
                  <a:lnTo>
                    <a:pt x="365" y="64"/>
                  </a:lnTo>
                  <a:lnTo>
                    <a:pt x="375" y="66"/>
                  </a:lnTo>
                  <a:lnTo>
                    <a:pt x="386" y="70"/>
                  </a:lnTo>
                  <a:lnTo>
                    <a:pt x="397" y="74"/>
                  </a:lnTo>
                  <a:lnTo>
                    <a:pt x="407" y="78"/>
                  </a:lnTo>
                  <a:lnTo>
                    <a:pt x="418" y="81"/>
                  </a:lnTo>
                  <a:lnTo>
                    <a:pt x="430" y="85"/>
                  </a:lnTo>
                  <a:lnTo>
                    <a:pt x="441" y="89"/>
                  </a:lnTo>
                  <a:lnTo>
                    <a:pt x="451" y="93"/>
                  </a:lnTo>
                  <a:lnTo>
                    <a:pt x="462" y="95"/>
                  </a:lnTo>
                  <a:lnTo>
                    <a:pt x="474" y="100"/>
                  </a:lnTo>
                  <a:lnTo>
                    <a:pt x="485" y="104"/>
                  </a:lnTo>
                  <a:lnTo>
                    <a:pt x="496" y="108"/>
                  </a:lnTo>
                  <a:lnTo>
                    <a:pt x="508" y="114"/>
                  </a:lnTo>
                  <a:lnTo>
                    <a:pt x="519" y="118"/>
                  </a:lnTo>
                  <a:lnTo>
                    <a:pt x="529" y="121"/>
                  </a:lnTo>
                  <a:lnTo>
                    <a:pt x="540" y="125"/>
                  </a:lnTo>
                  <a:lnTo>
                    <a:pt x="551" y="131"/>
                  </a:lnTo>
                  <a:lnTo>
                    <a:pt x="563" y="135"/>
                  </a:lnTo>
                  <a:lnTo>
                    <a:pt x="572" y="140"/>
                  </a:lnTo>
                  <a:lnTo>
                    <a:pt x="586" y="144"/>
                  </a:lnTo>
                  <a:lnTo>
                    <a:pt x="595" y="148"/>
                  </a:lnTo>
                  <a:lnTo>
                    <a:pt x="607" y="154"/>
                  </a:lnTo>
                  <a:lnTo>
                    <a:pt x="618" y="159"/>
                  </a:lnTo>
                  <a:lnTo>
                    <a:pt x="629" y="163"/>
                  </a:lnTo>
                  <a:lnTo>
                    <a:pt x="639" y="169"/>
                  </a:lnTo>
                  <a:lnTo>
                    <a:pt x="650" y="173"/>
                  </a:lnTo>
                  <a:lnTo>
                    <a:pt x="660" y="178"/>
                  </a:lnTo>
                  <a:lnTo>
                    <a:pt x="671" y="182"/>
                  </a:lnTo>
                  <a:lnTo>
                    <a:pt x="681" y="188"/>
                  </a:lnTo>
                  <a:lnTo>
                    <a:pt x="692" y="192"/>
                  </a:lnTo>
                  <a:lnTo>
                    <a:pt x="702" y="197"/>
                  </a:lnTo>
                  <a:lnTo>
                    <a:pt x="711" y="201"/>
                  </a:lnTo>
                  <a:lnTo>
                    <a:pt x="723" y="207"/>
                  </a:lnTo>
                  <a:lnTo>
                    <a:pt x="732" y="213"/>
                  </a:lnTo>
                  <a:lnTo>
                    <a:pt x="742" y="216"/>
                  </a:lnTo>
                  <a:lnTo>
                    <a:pt x="751" y="220"/>
                  </a:lnTo>
                  <a:lnTo>
                    <a:pt x="761" y="226"/>
                  </a:lnTo>
                  <a:lnTo>
                    <a:pt x="770" y="232"/>
                  </a:lnTo>
                  <a:lnTo>
                    <a:pt x="778" y="235"/>
                  </a:lnTo>
                  <a:lnTo>
                    <a:pt x="787" y="239"/>
                  </a:lnTo>
                  <a:lnTo>
                    <a:pt x="795" y="243"/>
                  </a:lnTo>
                  <a:lnTo>
                    <a:pt x="804" y="247"/>
                  </a:lnTo>
                  <a:lnTo>
                    <a:pt x="812" y="251"/>
                  </a:lnTo>
                  <a:lnTo>
                    <a:pt x="820" y="254"/>
                  </a:lnTo>
                  <a:lnTo>
                    <a:pt x="829" y="258"/>
                  </a:lnTo>
                  <a:lnTo>
                    <a:pt x="837" y="264"/>
                  </a:lnTo>
                  <a:lnTo>
                    <a:pt x="844" y="268"/>
                  </a:lnTo>
                  <a:lnTo>
                    <a:pt x="850" y="271"/>
                  </a:lnTo>
                  <a:lnTo>
                    <a:pt x="858" y="275"/>
                  </a:lnTo>
                  <a:lnTo>
                    <a:pt x="865" y="279"/>
                  </a:lnTo>
                  <a:lnTo>
                    <a:pt x="871" y="281"/>
                  </a:lnTo>
                  <a:lnTo>
                    <a:pt x="877" y="285"/>
                  </a:lnTo>
                  <a:lnTo>
                    <a:pt x="884" y="289"/>
                  </a:lnTo>
                  <a:lnTo>
                    <a:pt x="890" y="292"/>
                  </a:lnTo>
                  <a:lnTo>
                    <a:pt x="894" y="294"/>
                  </a:lnTo>
                  <a:lnTo>
                    <a:pt x="899" y="296"/>
                  </a:lnTo>
                  <a:lnTo>
                    <a:pt x="903" y="298"/>
                  </a:lnTo>
                  <a:lnTo>
                    <a:pt x="907" y="302"/>
                  </a:lnTo>
                  <a:lnTo>
                    <a:pt x="917" y="306"/>
                  </a:lnTo>
                  <a:lnTo>
                    <a:pt x="922" y="309"/>
                  </a:lnTo>
                  <a:lnTo>
                    <a:pt x="928" y="313"/>
                  </a:lnTo>
                  <a:lnTo>
                    <a:pt x="932" y="315"/>
                  </a:lnTo>
                  <a:lnTo>
                    <a:pt x="934" y="317"/>
                  </a:lnTo>
                  <a:lnTo>
                    <a:pt x="936" y="317"/>
                  </a:lnTo>
                  <a:lnTo>
                    <a:pt x="823" y="344"/>
                  </a:lnTo>
                  <a:lnTo>
                    <a:pt x="822" y="344"/>
                  </a:lnTo>
                  <a:lnTo>
                    <a:pt x="820" y="342"/>
                  </a:lnTo>
                  <a:lnTo>
                    <a:pt x="816" y="338"/>
                  </a:lnTo>
                  <a:lnTo>
                    <a:pt x="812" y="336"/>
                  </a:lnTo>
                  <a:lnTo>
                    <a:pt x="806" y="332"/>
                  </a:lnTo>
                  <a:lnTo>
                    <a:pt x="799" y="330"/>
                  </a:lnTo>
                  <a:lnTo>
                    <a:pt x="795" y="327"/>
                  </a:lnTo>
                  <a:lnTo>
                    <a:pt x="791" y="325"/>
                  </a:lnTo>
                  <a:lnTo>
                    <a:pt x="787" y="323"/>
                  </a:lnTo>
                  <a:lnTo>
                    <a:pt x="782" y="321"/>
                  </a:lnTo>
                  <a:lnTo>
                    <a:pt x="778" y="317"/>
                  </a:lnTo>
                  <a:lnTo>
                    <a:pt x="772" y="313"/>
                  </a:lnTo>
                  <a:lnTo>
                    <a:pt x="766" y="311"/>
                  </a:lnTo>
                  <a:lnTo>
                    <a:pt x="763" y="309"/>
                  </a:lnTo>
                  <a:lnTo>
                    <a:pt x="755" y="306"/>
                  </a:lnTo>
                  <a:lnTo>
                    <a:pt x="749" y="302"/>
                  </a:lnTo>
                  <a:lnTo>
                    <a:pt x="744" y="298"/>
                  </a:lnTo>
                  <a:lnTo>
                    <a:pt x="738" y="294"/>
                  </a:lnTo>
                  <a:lnTo>
                    <a:pt x="730" y="290"/>
                  </a:lnTo>
                  <a:lnTo>
                    <a:pt x="725" y="287"/>
                  </a:lnTo>
                  <a:lnTo>
                    <a:pt x="717" y="283"/>
                  </a:lnTo>
                  <a:lnTo>
                    <a:pt x="709" y="279"/>
                  </a:lnTo>
                  <a:lnTo>
                    <a:pt x="702" y="275"/>
                  </a:lnTo>
                  <a:lnTo>
                    <a:pt x="694" y="271"/>
                  </a:lnTo>
                  <a:lnTo>
                    <a:pt x="686" y="268"/>
                  </a:lnTo>
                  <a:lnTo>
                    <a:pt x="681" y="264"/>
                  </a:lnTo>
                  <a:lnTo>
                    <a:pt x="671" y="260"/>
                  </a:lnTo>
                  <a:lnTo>
                    <a:pt x="664" y="254"/>
                  </a:lnTo>
                  <a:lnTo>
                    <a:pt x="654" y="251"/>
                  </a:lnTo>
                  <a:lnTo>
                    <a:pt x="648" y="247"/>
                  </a:lnTo>
                  <a:lnTo>
                    <a:pt x="639" y="243"/>
                  </a:lnTo>
                  <a:lnTo>
                    <a:pt x="631" y="237"/>
                  </a:lnTo>
                  <a:lnTo>
                    <a:pt x="622" y="233"/>
                  </a:lnTo>
                  <a:lnTo>
                    <a:pt x="614" y="230"/>
                  </a:lnTo>
                  <a:lnTo>
                    <a:pt x="605" y="226"/>
                  </a:lnTo>
                  <a:lnTo>
                    <a:pt x="595" y="220"/>
                  </a:lnTo>
                  <a:lnTo>
                    <a:pt x="586" y="216"/>
                  </a:lnTo>
                  <a:lnTo>
                    <a:pt x="576" y="211"/>
                  </a:lnTo>
                  <a:lnTo>
                    <a:pt x="567" y="207"/>
                  </a:lnTo>
                  <a:lnTo>
                    <a:pt x="557" y="201"/>
                  </a:lnTo>
                  <a:lnTo>
                    <a:pt x="548" y="197"/>
                  </a:lnTo>
                  <a:lnTo>
                    <a:pt x="540" y="194"/>
                  </a:lnTo>
                  <a:lnTo>
                    <a:pt x="531" y="188"/>
                  </a:lnTo>
                  <a:lnTo>
                    <a:pt x="521" y="184"/>
                  </a:lnTo>
                  <a:lnTo>
                    <a:pt x="512" y="178"/>
                  </a:lnTo>
                  <a:lnTo>
                    <a:pt x="502" y="175"/>
                  </a:lnTo>
                  <a:lnTo>
                    <a:pt x="493" y="171"/>
                  </a:lnTo>
                  <a:lnTo>
                    <a:pt x="481" y="165"/>
                  </a:lnTo>
                  <a:lnTo>
                    <a:pt x="472" y="161"/>
                  </a:lnTo>
                  <a:lnTo>
                    <a:pt x="464" y="157"/>
                  </a:lnTo>
                  <a:lnTo>
                    <a:pt x="453" y="152"/>
                  </a:lnTo>
                  <a:lnTo>
                    <a:pt x="443" y="148"/>
                  </a:lnTo>
                  <a:lnTo>
                    <a:pt x="434" y="144"/>
                  </a:lnTo>
                  <a:lnTo>
                    <a:pt x="424" y="140"/>
                  </a:lnTo>
                  <a:lnTo>
                    <a:pt x="413" y="135"/>
                  </a:lnTo>
                  <a:lnTo>
                    <a:pt x="405" y="131"/>
                  </a:lnTo>
                  <a:lnTo>
                    <a:pt x="396" y="127"/>
                  </a:lnTo>
                  <a:lnTo>
                    <a:pt x="386" y="123"/>
                  </a:lnTo>
                  <a:lnTo>
                    <a:pt x="377" y="119"/>
                  </a:lnTo>
                  <a:lnTo>
                    <a:pt x="367" y="116"/>
                  </a:lnTo>
                  <a:lnTo>
                    <a:pt x="358" y="112"/>
                  </a:lnTo>
                  <a:lnTo>
                    <a:pt x="348" y="108"/>
                  </a:lnTo>
                  <a:lnTo>
                    <a:pt x="339" y="104"/>
                  </a:lnTo>
                  <a:lnTo>
                    <a:pt x="329" y="102"/>
                  </a:lnTo>
                  <a:lnTo>
                    <a:pt x="320" y="99"/>
                  </a:lnTo>
                  <a:lnTo>
                    <a:pt x="310" y="95"/>
                  </a:lnTo>
                  <a:lnTo>
                    <a:pt x="300" y="91"/>
                  </a:lnTo>
                  <a:lnTo>
                    <a:pt x="291" y="87"/>
                  </a:lnTo>
                  <a:lnTo>
                    <a:pt x="283" y="85"/>
                  </a:lnTo>
                  <a:lnTo>
                    <a:pt x="274" y="81"/>
                  </a:lnTo>
                  <a:lnTo>
                    <a:pt x="264" y="78"/>
                  </a:lnTo>
                  <a:lnTo>
                    <a:pt x="257" y="76"/>
                  </a:lnTo>
                  <a:lnTo>
                    <a:pt x="247" y="72"/>
                  </a:lnTo>
                  <a:lnTo>
                    <a:pt x="240" y="70"/>
                  </a:lnTo>
                  <a:lnTo>
                    <a:pt x="230" y="66"/>
                  </a:lnTo>
                  <a:lnTo>
                    <a:pt x="221" y="64"/>
                  </a:lnTo>
                  <a:lnTo>
                    <a:pt x="213" y="61"/>
                  </a:lnTo>
                  <a:lnTo>
                    <a:pt x="205" y="59"/>
                  </a:lnTo>
                  <a:lnTo>
                    <a:pt x="196" y="55"/>
                  </a:lnTo>
                  <a:lnTo>
                    <a:pt x="188" y="53"/>
                  </a:lnTo>
                  <a:lnTo>
                    <a:pt x="181" y="51"/>
                  </a:lnTo>
                  <a:lnTo>
                    <a:pt x="173" y="47"/>
                  </a:lnTo>
                  <a:lnTo>
                    <a:pt x="165" y="45"/>
                  </a:lnTo>
                  <a:lnTo>
                    <a:pt x="158" y="43"/>
                  </a:lnTo>
                  <a:lnTo>
                    <a:pt x="150" y="40"/>
                  </a:lnTo>
                  <a:lnTo>
                    <a:pt x="145" y="38"/>
                  </a:lnTo>
                  <a:lnTo>
                    <a:pt x="137" y="36"/>
                  </a:lnTo>
                  <a:lnTo>
                    <a:pt x="129" y="34"/>
                  </a:lnTo>
                  <a:lnTo>
                    <a:pt x="122" y="32"/>
                  </a:lnTo>
                  <a:lnTo>
                    <a:pt x="116" y="30"/>
                  </a:lnTo>
                  <a:lnTo>
                    <a:pt x="108" y="28"/>
                  </a:lnTo>
                  <a:lnTo>
                    <a:pt x="103" y="26"/>
                  </a:lnTo>
                  <a:lnTo>
                    <a:pt x="95" y="24"/>
                  </a:lnTo>
                  <a:lnTo>
                    <a:pt x="89" y="23"/>
                  </a:lnTo>
                  <a:lnTo>
                    <a:pt x="82" y="21"/>
                  </a:lnTo>
                  <a:lnTo>
                    <a:pt x="78" y="19"/>
                  </a:lnTo>
                  <a:lnTo>
                    <a:pt x="70" y="17"/>
                  </a:lnTo>
                  <a:lnTo>
                    <a:pt x="67" y="15"/>
                  </a:lnTo>
                  <a:lnTo>
                    <a:pt x="61" y="13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9"/>
                  </a:lnTo>
                  <a:lnTo>
                    <a:pt x="42" y="9"/>
                  </a:lnTo>
                  <a:lnTo>
                    <a:pt x="38" y="7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3" y="4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81" name="Freeform 157"/>
            <p:cNvSpPr>
              <a:spLocks/>
            </p:cNvSpPr>
            <p:nvPr/>
          </p:nvSpPr>
          <p:spPr bwMode="auto">
            <a:xfrm>
              <a:off x="2893" y="2440"/>
              <a:ext cx="66" cy="64"/>
            </a:xfrm>
            <a:custGeom>
              <a:avLst/>
              <a:gdLst/>
              <a:ahLst/>
              <a:cxnLst>
                <a:cxn ang="0">
                  <a:pos x="93" y="63"/>
                </a:cxn>
                <a:cxn ang="0">
                  <a:pos x="95" y="63"/>
                </a:cxn>
                <a:cxn ang="0">
                  <a:pos x="98" y="69"/>
                </a:cxn>
                <a:cxn ang="0">
                  <a:pos x="100" y="71"/>
                </a:cxn>
                <a:cxn ang="0">
                  <a:pos x="102" y="75"/>
                </a:cxn>
                <a:cxn ang="0">
                  <a:pos x="104" y="78"/>
                </a:cxn>
                <a:cxn ang="0">
                  <a:pos x="108" y="84"/>
                </a:cxn>
                <a:cxn ang="0">
                  <a:pos x="110" y="88"/>
                </a:cxn>
                <a:cxn ang="0">
                  <a:pos x="110" y="92"/>
                </a:cxn>
                <a:cxn ang="0">
                  <a:pos x="112" y="95"/>
                </a:cxn>
                <a:cxn ang="0">
                  <a:pos x="114" y="101"/>
                </a:cxn>
                <a:cxn ang="0">
                  <a:pos x="112" y="105"/>
                </a:cxn>
                <a:cxn ang="0">
                  <a:pos x="112" y="109"/>
                </a:cxn>
                <a:cxn ang="0">
                  <a:pos x="110" y="113"/>
                </a:cxn>
                <a:cxn ang="0">
                  <a:pos x="108" y="116"/>
                </a:cxn>
                <a:cxn ang="0">
                  <a:pos x="104" y="118"/>
                </a:cxn>
                <a:cxn ang="0">
                  <a:pos x="98" y="122"/>
                </a:cxn>
                <a:cxn ang="0">
                  <a:pos x="93" y="122"/>
                </a:cxn>
                <a:cxn ang="0">
                  <a:pos x="87" y="126"/>
                </a:cxn>
                <a:cxn ang="0">
                  <a:pos x="79" y="126"/>
                </a:cxn>
                <a:cxn ang="0">
                  <a:pos x="72" y="128"/>
                </a:cxn>
                <a:cxn ang="0">
                  <a:pos x="64" y="128"/>
                </a:cxn>
                <a:cxn ang="0">
                  <a:pos x="55" y="128"/>
                </a:cxn>
                <a:cxn ang="0">
                  <a:pos x="47" y="126"/>
                </a:cxn>
                <a:cxn ang="0">
                  <a:pos x="40" y="124"/>
                </a:cxn>
                <a:cxn ang="0">
                  <a:pos x="32" y="122"/>
                </a:cxn>
                <a:cxn ang="0">
                  <a:pos x="26" y="120"/>
                </a:cxn>
                <a:cxn ang="0">
                  <a:pos x="19" y="116"/>
                </a:cxn>
                <a:cxn ang="0">
                  <a:pos x="13" y="113"/>
                </a:cxn>
                <a:cxn ang="0">
                  <a:pos x="9" y="109"/>
                </a:cxn>
                <a:cxn ang="0">
                  <a:pos x="5" y="103"/>
                </a:cxn>
                <a:cxn ang="0">
                  <a:pos x="2" y="97"/>
                </a:cxn>
                <a:cxn ang="0">
                  <a:pos x="2" y="92"/>
                </a:cxn>
                <a:cxn ang="0">
                  <a:pos x="0" y="84"/>
                </a:cxn>
                <a:cxn ang="0">
                  <a:pos x="2" y="76"/>
                </a:cxn>
                <a:cxn ang="0">
                  <a:pos x="2" y="69"/>
                </a:cxn>
                <a:cxn ang="0">
                  <a:pos x="5" y="63"/>
                </a:cxn>
                <a:cxn ang="0">
                  <a:pos x="7" y="56"/>
                </a:cxn>
                <a:cxn ang="0">
                  <a:pos x="13" y="48"/>
                </a:cxn>
                <a:cxn ang="0">
                  <a:pos x="17" y="40"/>
                </a:cxn>
                <a:cxn ang="0">
                  <a:pos x="21" y="33"/>
                </a:cxn>
                <a:cxn ang="0">
                  <a:pos x="26" y="25"/>
                </a:cxn>
                <a:cxn ang="0">
                  <a:pos x="32" y="21"/>
                </a:cxn>
                <a:cxn ang="0">
                  <a:pos x="40" y="16"/>
                </a:cxn>
                <a:cxn ang="0">
                  <a:pos x="45" y="1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4" y="2"/>
                </a:cxn>
                <a:cxn ang="0">
                  <a:pos x="72" y="0"/>
                </a:cxn>
                <a:cxn ang="0">
                  <a:pos x="78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7" y="2"/>
                </a:cxn>
                <a:cxn ang="0">
                  <a:pos x="102" y="4"/>
                </a:cxn>
                <a:cxn ang="0">
                  <a:pos x="108" y="6"/>
                </a:cxn>
                <a:cxn ang="0">
                  <a:pos x="114" y="8"/>
                </a:cxn>
                <a:cxn ang="0">
                  <a:pos x="118" y="10"/>
                </a:cxn>
                <a:cxn ang="0">
                  <a:pos x="121" y="10"/>
                </a:cxn>
                <a:cxn ang="0">
                  <a:pos x="125" y="12"/>
                </a:cxn>
                <a:cxn ang="0">
                  <a:pos x="131" y="16"/>
                </a:cxn>
                <a:cxn ang="0">
                  <a:pos x="133" y="18"/>
                </a:cxn>
                <a:cxn ang="0">
                  <a:pos x="93" y="63"/>
                </a:cxn>
                <a:cxn ang="0">
                  <a:pos x="93" y="63"/>
                </a:cxn>
              </a:cxnLst>
              <a:rect l="0" t="0" r="r" b="b"/>
              <a:pathLst>
                <a:path w="133" h="128">
                  <a:moveTo>
                    <a:pt x="93" y="63"/>
                  </a:moveTo>
                  <a:lnTo>
                    <a:pt x="95" y="63"/>
                  </a:lnTo>
                  <a:lnTo>
                    <a:pt x="98" y="69"/>
                  </a:lnTo>
                  <a:lnTo>
                    <a:pt x="100" y="71"/>
                  </a:lnTo>
                  <a:lnTo>
                    <a:pt x="102" y="75"/>
                  </a:lnTo>
                  <a:lnTo>
                    <a:pt x="104" y="78"/>
                  </a:lnTo>
                  <a:lnTo>
                    <a:pt x="108" y="84"/>
                  </a:lnTo>
                  <a:lnTo>
                    <a:pt x="110" y="88"/>
                  </a:lnTo>
                  <a:lnTo>
                    <a:pt x="110" y="92"/>
                  </a:lnTo>
                  <a:lnTo>
                    <a:pt x="112" y="95"/>
                  </a:lnTo>
                  <a:lnTo>
                    <a:pt x="114" y="101"/>
                  </a:lnTo>
                  <a:lnTo>
                    <a:pt x="112" y="105"/>
                  </a:lnTo>
                  <a:lnTo>
                    <a:pt x="112" y="109"/>
                  </a:lnTo>
                  <a:lnTo>
                    <a:pt x="110" y="113"/>
                  </a:lnTo>
                  <a:lnTo>
                    <a:pt x="108" y="116"/>
                  </a:lnTo>
                  <a:lnTo>
                    <a:pt x="104" y="118"/>
                  </a:lnTo>
                  <a:lnTo>
                    <a:pt x="98" y="122"/>
                  </a:lnTo>
                  <a:lnTo>
                    <a:pt x="93" y="122"/>
                  </a:lnTo>
                  <a:lnTo>
                    <a:pt x="87" y="126"/>
                  </a:lnTo>
                  <a:lnTo>
                    <a:pt x="79" y="126"/>
                  </a:lnTo>
                  <a:lnTo>
                    <a:pt x="72" y="128"/>
                  </a:lnTo>
                  <a:lnTo>
                    <a:pt x="64" y="128"/>
                  </a:lnTo>
                  <a:lnTo>
                    <a:pt x="55" y="128"/>
                  </a:lnTo>
                  <a:lnTo>
                    <a:pt x="47" y="126"/>
                  </a:lnTo>
                  <a:lnTo>
                    <a:pt x="40" y="124"/>
                  </a:lnTo>
                  <a:lnTo>
                    <a:pt x="32" y="122"/>
                  </a:lnTo>
                  <a:lnTo>
                    <a:pt x="26" y="120"/>
                  </a:lnTo>
                  <a:lnTo>
                    <a:pt x="19" y="116"/>
                  </a:lnTo>
                  <a:lnTo>
                    <a:pt x="13" y="113"/>
                  </a:lnTo>
                  <a:lnTo>
                    <a:pt x="9" y="109"/>
                  </a:lnTo>
                  <a:lnTo>
                    <a:pt x="5" y="103"/>
                  </a:lnTo>
                  <a:lnTo>
                    <a:pt x="2" y="97"/>
                  </a:lnTo>
                  <a:lnTo>
                    <a:pt x="2" y="92"/>
                  </a:lnTo>
                  <a:lnTo>
                    <a:pt x="0" y="84"/>
                  </a:lnTo>
                  <a:lnTo>
                    <a:pt x="2" y="76"/>
                  </a:lnTo>
                  <a:lnTo>
                    <a:pt x="2" y="69"/>
                  </a:lnTo>
                  <a:lnTo>
                    <a:pt x="5" y="63"/>
                  </a:lnTo>
                  <a:lnTo>
                    <a:pt x="7" y="56"/>
                  </a:lnTo>
                  <a:lnTo>
                    <a:pt x="13" y="48"/>
                  </a:lnTo>
                  <a:lnTo>
                    <a:pt x="17" y="40"/>
                  </a:lnTo>
                  <a:lnTo>
                    <a:pt x="21" y="33"/>
                  </a:lnTo>
                  <a:lnTo>
                    <a:pt x="26" y="25"/>
                  </a:lnTo>
                  <a:lnTo>
                    <a:pt x="32" y="21"/>
                  </a:lnTo>
                  <a:lnTo>
                    <a:pt x="40" y="16"/>
                  </a:lnTo>
                  <a:lnTo>
                    <a:pt x="45" y="1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4" y="2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7" y="2"/>
                  </a:lnTo>
                  <a:lnTo>
                    <a:pt x="102" y="4"/>
                  </a:lnTo>
                  <a:lnTo>
                    <a:pt x="108" y="6"/>
                  </a:lnTo>
                  <a:lnTo>
                    <a:pt x="114" y="8"/>
                  </a:lnTo>
                  <a:lnTo>
                    <a:pt x="118" y="10"/>
                  </a:lnTo>
                  <a:lnTo>
                    <a:pt x="121" y="10"/>
                  </a:lnTo>
                  <a:lnTo>
                    <a:pt x="125" y="12"/>
                  </a:lnTo>
                  <a:lnTo>
                    <a:pt x="131" y="16"/>
                  </a:lnTo>
                  <a:lnTo>
                    <a:pt x="133" y="18"/>
                  </a:lnTo>
                  <a:lnTo>
                    <a:pt x="93" y="63"/>
                  </a:lnTo>
                  <a:lnTo>
                    <a:pt x="93" y="63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82" name="Freeform 158"/>
            <p:cNvSpPr>
              <a:spLocks/>
            </p:cNvSpPr>
            <p:nvPr/>
          </p:nvSpPr>
          <p:spPr bwMode="auto">
            <a:xfrm>
              <a:off x="3145" y="2366"/>
              <a:ext cx="60" cy="83"/>
            </a:xfrm>
            <a:custGeom>
              <a:avLst/>
              <a:gdLst/>
              <a:ahLst/>
              <a:cxnLst>
                <a:cxn ang="0">
                  <a:pos x="96" y="137"/>
                </a:cxn>
                <a:cxn ang="0">
                  <a:pos x="89" y="128"/>
                </a:cxn>
                <a:cxn ang="0">
                  <a:pos x="79" y="116"/>
                </a:cxn>
                <a:cxn ang="0">
                  <a:pos x="74" y="107"/>
                </a:cxn>
                <a:cxn ang="0">
                  <a:pos x="70" y="99"/>
                </a:cxn>
                <a:cxn ang="0">
                  <a:pos x="68" y="90"/>
                </a:cxn>
                <a:cxn ang="0">
                  <a:pos x="70" y="82"/>
                </a:cxn>
                <a:cxn ang="0">
                  <a:pos x="76" y="74"/>
                </a:cxn>
                <a:cxn ang="0">
                  <a:pos x="81" y="69"/>
                </a:cxn>
                <a:cxn ang="0">
                  <a:pos x="91" y="63"/>
                </a:cxn>
                <a:cxn ang="0">
                  <a:pos x="100" y="59"/>
                </a:cxn>
                <a:cxn ang="0">
                  <a:pos x="108" y="55"/>
                </a:cxn>
                <a:cxn ang="0">
                  <a:pos x="117" y="53"/>
                </a:cxn>
                <a:cxn ang="0">
                  <a:pos x="117" y="50"/>
                </a:cxn>
                <a:cxn ang="0">
                  <a:pos x="112" y="38"/>
                </a:cxn>
                <a:cxn ang="0">
                  <a:pos x="106" y="31"/>
                </a:cxn>
                <a:cxn ang="0">
                  <a:pos x="98" y="21"/>
                </a:cxn>
                <a:cxn ang="0">
                  <a:pos x="91" y="10"/>
                </a:cxn>
                <a:cxn ang="0">
                  <a:pos x="81" y="4"/>
                </a:cxn>
                <a:cxn ang="0">
                  <a:pos x="70" y="0"/>
                </a:cxn>
                <a:cxn ang="0">
                  <a:pos x="58" y="0"/>
                </a:cxn>
                <a:cxn ang="0">
                  <a:pos x="45" y="6"/>
                </a:cxn>
                <a:cxn ang="0">
                  <a:pos x="34" y="17"/>
                </a:cxn>
                <a:cxn ang="0">
                  <a:pos x="24" y="31"/>
                </a:cxn>
                <a:cxn ang="0">
                  <a:pos x="13" y="46"/>
                </a:cxn>
                <a:cxn ang="0">
                  <a:pos x="7" y="57"/>
                </a:cxn>
                <a:cxn ang="0">
                  <a:pos x="5" y="67"/>
                </a:cxn>
                <a:cxn ang="0">
                  <a:pos x="1" y="76"/>
                </a:cxn>
                <a:cxn ang="0">
                  <a:pos x="0" y="84"/>
                </a:cxn>
                <a:cxn ang="0">
                  <a:pos x="0" y="93"/>
                </a:cxn>
                <a:cxn ang="0">
                  <a:pos x="0" y="101"/>
                </a:cxn>
                <a:cxn ang="0">
                  <a:pos x="1" y="112"/>
                </a:cxn>
                <a:cxn ang="0">
                  <a:pos x="9" y="126"/>
                </a:cxn>
                <a:cxn ang="0">
                  <a:pos x="17" y="137"/>
                </a:cxn>
                <a:cxn ang="0">
                  <a:pos x="26" y="147"/>
                </a:cxn>
                <a:cxn ang="0">
                  <a:pos x="38" y="154"/>
                </a:cxn>
                <a:cxn ang="0">
                  <a:pos x="45" y="158"/>
                </a:cxn>
                <a:cxn ang="0">
                  <a:pos x="57" y="164"/>
                </a:cxn>
                <a:cxn ang="0">
                  <a:pos x="100" y="141"/>
                </a:cxn>
              </a:cxnLst>
              <a:rect l="0" t="0" r="r" b="b"/>
              <a:pathLst>
                <a:path w="119" h="166">
                  <a:moveTo>
                    <a:pt x="100" y="141"/>
                  </a:moveTo>
                  <a:lnTo>
                    <a:pt x="96" y="137"/>
                  </a:lnTo>
                  <a:lnTo>
                    <a:pt x="93" y="133"/>
                  </a:lnTo>
                  <a:lnTo>
                    <a:pt x="89" y="128"/>
                  </a:lnTo>
                  <a:lnTo>
                    <a:pt x="83" y="122"/>
                  </a:lnTo>
                  <a:lnTo>
                    <a:pt x="79" y="116"/>
                  </a:lnTo>
                  <a:lnTo>
                    <a:pt x="76" y="112"/>
                  </a:lnTo>
                  <a:lnTo>
                    <a:pt x="74" y="107"/>
                  </a:lnTo>
                  <a:lnTo>
                    <a:pt x="72" y="103"/>
                  </a:lnTo>
                  <a:lnTo>
                    <a:pt x="70" y="99"/>
                  </a:lnTo>
                  <a:lnTo>
                    <a:pt x="68" y="93"/>
                  </a:lnTo>
                  <a:lnTo>
                    <a:pt x="68" y="90"/>
                  </a:lnTo>
                  <a:lnTo>
                    <a:pt x="70" y="86"/>
                  </a:lnTo>
                  <a:lnTo>
                    <a:pt x="70" y="82"/>
                  </a:lnTo>
                  <a:lnTo>
                    <a:pt x="72" y="78"/>
                  </a:lnTo>
                  <a:lnTo>
                    <a:pt x="76" y="74"/>
                  </a:lnTo>
                  <a:lnTo>
                    <a:pt x="79" y="71"/>
                  </a:lnTo>
                  <a:lnTo>
                    <a:pt x="81" y="69"/>
                  </a:lnTo>
                  <a:lnTo>
                    <a:pt x="87" y="65"/>
                  </a:lnTo>
                  <a:lnTo>
                    <a:pt x="91" y="63"/>
                  </a:lnTo>
                  <a:lnTo>
                    <a:pt x="96" y="61"/>
                  </a:lnTo>
                  <a:lnTo>
                    <a:pt x="100" y="59"/>
                  </a:lnTo>
                  <a:lnTo>
                    <a:pt x="104" y="57"/>
                  </a:lnTo>
                  <a:lnTo>
                    <a:pt x="108" y="55"/>
                  </a:lnTo>
                  <a:lnTo>
                    <a:pt x="112" y="55"/>
                  </a:lnTo>
                  <a:lnTo>
                    <a:pt x="117" y="53"/>
                  </a:lnTo>
                  <a:lnTo>
                    <a:pt x="119" y="53"/>
                  </a:lnTo>
                  <a:lnTo>
                    <a:pt x="117" y="50"/>
                  </a:lnTo>
                  <a:lnTo>
                    <a:pt x="114" y="44"/>
                  </a:lnTo>
                  <a:lnTo>
                    <a:pt x="112" y="38"/>
                  </a:lnTo>
                  <a:lnTo>
                    <a:pt x="110" y="34"/>
                  </a:lnTo>
                  <a:lnTo>
                    <a:pt x="106" y="31"/>
                  </a:lnTo>
                  <a:lnTo>
                    <a:pt x="104" y="27"/>
                  </a:lnTo>
                  <a:lnTo>
                    <a:pt x="98" y="21"/>
                  </a:lnTo>
                  <a:lnTo>
                    <a:pt x="95" y="15"/>
                  </a:lnTo>
                  <a:lnTo>
                    <a:pt x="91" y="10"/>
                  </a:lnTo>
                  <a:lnTo>
                    <a:pt x="87" y="8"/>
                  </a:lnTo>
                  <a:lnTo>
                    <a:pt x="81" y="4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1" y="4"/>
                  </a:lnTo>
                  <a:lnTo>
                    <a:pt x="45" y="6"/>
                  </a:lnTo>
                  <a:lnTo>
                    <a:pt x="39" y="12"/>
                  </a:lnTo>
                  <a:lnTo>
                    <a:pt x="34" y="17"/>
                  </a:lnTo>
                  <a:lnTo>
                    <a:pt x="28" y="23"/>
                  </a:lnTo>
                  <a:lnTo>
                    <a:pt x="24" y="31"/>
                  </a:lnTo>
                  <a:lnTo>
                    <a:pt x="19" y="38"/>
                  </a:lnTo>
                  <a:lnTo>
                    <a:pt x="13" y="46"/>
                  </a:lnTo>
                  <a:lnTo>
                    <a:pt x="9" y="53"/>
                  </a:lnTo>
                  <a:lnTo>
                    <a:pt x="7" y="57"/>
                  </a:lnTo>
                  <a:lnTo>
                    <a:pt x="5" y="63"/>
                  </a:lnTo>
                  <a:lnTo>
                    <a:pt x="5" y="67"/>
                  </a:lnTo>
                  <a:lnTo>
                    <a:pt x="3" y="72"/>
                  </a:lnTo>
                  <a:lnTo>
                    <a:pt x="1" y="76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101"/>
                  </a:lnTo>
                  <a:lnTo>
                    <a:pt x="1" y="107"/>
                  </a:lnTo>
                  <a:lnTo>
                    <a:pt x="1" y="112"/>
                  </a:lnTo>
                  <a:lnTo>
                    <a:pt x="5" y="120"/>
                  </a:lnTo>
                  <a:lnTo>
                    <a:pt x="9" y="126"/>
                  </a:lnTo>
                  <a:lnTo>
                    <a:pt x="13" y="131"/>
                  </a:lnTo>
                  <a:lnTo>
                    <a:pt x="17" y="137"/>
                  </a:lnTo>
                  <a:lnTo>
                    <a:pt x="22" y="143"/>
                  </a:lnTo>
                  <a:lnTo>
                    <a:pt x="26" y="147"/>
                  </a:lnTo>
                  <a:lnTo>
                    <a:pt x="32" y="150"/>
                  </a:lnTo>
                  <a:lnTo>
                    <a:pt x="38" y="154"/>
                  </a:lnTo>
                  <a:lnTo>
                    <a:pt x="41" y="158"/>
                  </a:lnTo>
                  <a:lnTo>
                    <a:pt x="45" y="158"/>
                  </a:lnTo>
                  <a:lnTo>
                    <a:pt x="51" y="160"/>
                  </a:lnTo>
                  <a:lnTo>
                    <a:pt x="57" y="164"/>
                  </a:lnTo>
                  <a:lnTo>
                    <a:pt x="58" y="166"/>
                  </a:lnTo>
                  <a:lnTo>
                    <a:pt x="100" y="141"/>
                  </a:lnTo>
                  <a:lnTo>
                    <a:pt x="100" y="141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83" name="Freeform 159"/>
            <p:cNvSpPr>
              <a:spLocks/>
            </p:cNvSpPr>
            <p:nvPr/>
          </p:nvSpPr>
          <p:spPr bwMode="auto">
            <a:xfrm>
              <a:off x="2975" y="2353"/>
              <a:ext cx="182" cy="132"/>
            </a:xfrm>
            <a:custGeom>
              <a:avLst/>
              <a:gdLst/>
              <a:ahLst/>
              <a:cxnLst>
                <a:cxn ang="0">
                  <a:pos x="365" y="0"/>
                </a:cxn>
                <a:cxn ang="0">
                  <a:pos x="358" y="2"/>
                </a:cxn>
                <a:cxn ang="0">
                  <a:pos x="348" y="5"/>
                </a:cxn>
                <a:cxn ang="0">
                  <a:pos x="341" y="9"/>
                </a:cxn>
                <a:cxn ang="0">
                  <a:pos x="333" y="13"/>
                </a:cxn>
                <a:cxn ang="0">
                  <a:pos x="323" y="19"/>
                </a:cxn>
                <a:cxn ang="0">
                  <a:pos x="314" y="22"/>
                </a:cxn>
                <a:cxn ang="0">
                  <a:pos x="304" y="26"/>
                </a:cxn>
                <a:cxn ang="0">
                  <a:pos x="295" y="32"/>
                </a:cxn>
                <a:cxn ang="0">
                  <a:pos x="287" y="38"/>
                </a:cxn>
                <a:cxn ang="0">
                  <a:pos x="278" y="43"/>
                </a:cxn>
                <a:cxn ang="0">
                  <a:pos x="268" y="49"/>
                </a:cxn>
                <a:cxn ang="0">
                  <a:pos x="259" y="59"/>
                </a:cxn>
                <a:cxn ang="0">
                  <a:pos x="249" y="70"/>
                </a:cxn>
                <a:cxn ang="0">
                  <a:pos x="244" y="83"/>
                </a:cxn>
                <a:cxn ang="0">
                  <a:pos x="242" y="95"/>
                </a:cxn>
                <a:cxn ang="0">
                  <a:pos x="244" y="106"/>
                </a:cxn>
                <a:cxn ang="0">
                  <a:pos x="245" y="116"/>
                </a:cxn>
                <a:cxn ang="0">
                  <a:pos x="249" y="121"/>
                </a:cxn>
                <a:cxn ang="0">
                  <a:pos x="257" y="129"/>
                </a:cxn>
                <a:cxn ang="0">
                  <a:pos x="0" y="211"/>
                </a:cxn>
                <a:cxn ang="0">
                  <a:pos x="318" y="197"/>
                </a:cxn>
                <a:cxn ang="0">
                  <a:pos x="316" y="195"/>
                </a:cxn>
                <a:cxn ang="0">
                  <a:pos x="314" y="188"/>
                </a:cxn>
                <a:cxn ang="0">
                  <a:pos x="310" y="176"/>
                </a:cxn>
                <a:cxn ang="0">
                  <a:pos x="308" y="163"/>
                </a:cxn>
                <a:cxn ang="0">
                  <a:pos x="304" y="148"/>
                </a:cxn>
                <a:cxn ang="0">
                  <a:pos x="304" y="138"/>
                </a:cxn>
                <a:cxn ang="0">
                  <a:pos x="304" y="129"/>
                </a:cxn>
                <a:cxn ang="0">
                  <a:pos x="304" y="119"/>
                </a:cxn>
                <a:cxn ang="0">
                  <a:pos x="304" y="112"/>
                </a:cxn>
                <a:cxn ang="0">
                  <a:pos x="306" y="102"/>
                </a:cxn>
                <a:cxn ang="0">
                  <a:pos x="308" y="93"/>
                </a:cxn>
                <a:cxn ang="0">
                  <a:pos x="310" y="81"/>
                </a:cxn>
                <a:cxn ang="0">
                  <a:pos x="312" y="72"/>
                </a:cxn>
                <a:cxn ang="0">
                  <a:pos x="316" y="64"/>
                </a:cxn>
                <a:cxn ang="0">
                  <a:pos x="320" y="57"/>
                </a:cxn>
                <a:cxn ang="0">
                  <a:pos x="329" y="40"/>
                </a:cxn>
                <a:cxn ang="0">
                  <a:pos x="341" y="26"/>
                </a:cxn>
                <a:cxn ang="0">
                  <a:pos x="350" y="15"/>
                </a:cxn>
                <a:cxn ang="0">
                  <a:pos x="358" y="7"/>
                </a:cxn>
                <a:cxn ang="0">
                  <a:pos x="365" y="0"/>
                </a:cxn>
              </a:cxnLst>
              <a:rect l="0" t="0" r="r" b="b"/>
              <a:pathLst>
                <a:path w="365" h="264">
                  <a:moveTo>
                    <a:pt x="365" y="0"/>
                  </a:moveTo>
                  <a:lnTo>
                    <a:pt x="365" y="0"/>
                  </a:lnTo>
                  <a:lnTo>
                    <a:pt x="363" y="2"/>
                  </a:lnTo>
                  <a:lnTo>
                    <a:pt x="358" y="2"/>
                  </a:lnTo>
                  <a:lnTo>
                    <a:pt x="352" y="5"/>
                  </a:lnTo>
                  <a:lnTo>
                    <a:pt x="348" y="5"/>
                  </a:lnTo>
                  <a:lnTo>
                    <a:pt x="344" y="7"/>
                  </a:lnTo>
                  <a:lnTo>
                    <a:pt x="341" y="9"/>
                  </a:lnTo>
                  <a:lnTo>
                    <a:pt x="337" y="11"/>
                  </a:lnTo>
                  <a:lnTo>
                    <a:pt x="333" y="13"/>
                  </a:lnTo>
                  <a:lnTo>
                    <a:pt x="329" y="15"/>
                  </a:lnTo>
                  <a:lnTo>
                    <a:pt x="323" y="19"/>
                  </a:lnTo>
                  <a:lnTo>
                    <a:pt x="320" y="21"/>
                  </a:lnTo>
                  <a:lnTo>
                    <a:pt x="314" y="22"/>
                  </a:lnTo>
                  <a:lnTo>
                    <a:pt x="310" y="24"/>
                  </a:lnTo>
                  <a:lnTo>
                    <a:pt x="304" y="26"/>
                  </a:lnTo>
                  <a:lnTo>
                    <a:pt x="301" y="30"/>
                  </a:lnTo>
                  <a:lnTo>
                    <a:pt x="295" y="32"/>
                  </a:lnTo>
                  <a:lnTo>
                    <a:pt x="291" y="36"/>
                  </a:lnTo>
                  <a:lnTo>
                    <a:pt x="287" y="38"/>
                  </a:lnTo>
                  <a:lnTo>
                    <a:pt x="282" y="41"/>
                  </a:lnTo>
                  <a:lnTo>
                    <a:pt x="278" y="43"/>
                  </a:lnTo>
                  <a:lnTo>
                    <a:pt x="272" y="47"/>
                  </a:lnTo>
                  <a:lnTo>
                    <a:pt x="268" y="49"/>
                  </a:lnTo>
                  <a:lnTo>
                    <a:pt x="266" y="53"/>
                  </a:lnTo>
                  <a:lnTo>
                    <a:pt x="259" y="59"/>
                  </a:lnTo>
                  <a:lnTo>
                    <a:pt x="253" y="64"/>
                  </a:lnTo>
                  <a:lnTo>
                    <a:pt x="249" y="70"/>
                  </a:lnTo>
                  <a:lnTo>
                    <a:pt x="245" y="78"/>
                  </a:lnTo>
                  <a:lnTo>
                    <a:pt x="244" y="83"/>
                  </a:lnTo>
                  <a:lnTo>
                    <a:pt x="244" y="89"/>
                  </a:lnTo>
                  <a:lnTo>
                    <a:pt x="242" y="95"/>
                  </a:lnTo>
                  <a:lnTo>
                    <a:pt x="244" y="100"/>
                  </a:lnTo>
                  <a:lnTo>
                    <a:pt x="244" y="106"/>
                  </a:lnTo>
                  <a:lnTo>
                    <a:pt x="245" y="112"/>
                  </a:lnTo>
                  <a:lnTo>
                    <a:pt x="245" y="116"/>
                  </a:lnTo>
                  <a:lnTo>
                    <a:pt x="249" y="119"/>
                  </a:lnTo>
                  <a:lnTo>
                    <a:pt x="249" y="121"/>
                  </a:lnTo>
                  <a:lnTo>
                    <a:pt x="253" y="125"/>
                  </a:lnTo>
                  <a:lnTo>
                    <a:pt x="257" y="129"/>
                  </a:lnTo>
                  <a:lnTo>
                    <a:pt x="257" y="133"/>
                  </a:lnTo>
                  <a:lnTo>
                    <a:pt x="0" y="211"/>
                  </a:lnTo>
                  <a:lnTo>
                    <a:pt x="72" y="264"/>
                  </a:lnTo>
                  <a:lnTo>
                    <a:pt x="318" y="197"/>
                  </a:lnTo>
                  <a:lnTo>
                    <a:pt x="316" y="195"/>
                  </a:lnTo>
                  <a:lnTo>
                    <a:pt x="316" y="195"/>
                  </a:lnTo>
                  <a:lnTo>
                    <a:pt x="314" y="192"/>
                  </a:lnTo>
                  <a:lnTo>
                    <a:pt x="314" y="188"/>
                  </a:lnTo>
                  <a:lnTo>
                    <a:pt x="312" y="184"/>
                  </a:lnTo>
                  <a:lnTo>
                    <a:pt x="310" y="176"/>
                  </a:lnTo>
                  <a:lnTo>
                    <a:pt x="308" y="171"/>
                  </a:lnTo>
                  <a:lnTo>
                    <a:pt x="308" y="163"/>
                  </a:lnTo>
                  <a:lnTo>
                    <a:pt x="306" y="155"/>
                  </a:lnTo>
                  <a:lnTo>
                    <a:pt x="304" y="148"/>
                  </a:lnTo>
                  <a:lnTo>
                    <a:pt x="304" y="142"/>
                  </a:lnTo>
                  <a:lnTo>
                    <a:pt x="304" y="138"/>
                  </a:lnTo>
                  <a:lnTo>
                    <a:pt x="304" y="133"/>
                  </a:lnTo>
                  <a:lnTo>
                    <a:pt x="304" y="129"/>
                  </a:lnTo>
                  <a:lnTo>
                    <a:pt x="304" y="125"/>
                  </a:lnTo>
                  <a:lnTo>
                    <a:pt x="304" y="119"/>
                  </a:lnTo>
                  <a:lnTo>
                    <a:pt x="304" y="116"/>
                  </a:lnTo>
                  <a:lnTo>
                    <a:pt x="304" y="112"/>
                  </a:lnTo>
                  <a:lnTo>
                    <a:pt x="304" y="106"/>
                  </a:lnTo>
                  <a:lnTo>
                    <a:pt x="306" y="102"/>
                  </a:lnTo>
                  <a:lnTo>
                    <a:pt x="306" y="97"/>
                  </a:lnTo>
                  <a:lnTo>
                    <a:pt x="308" y="93"/>
                  </a:lnTo>
                  <a:lnTo>
                    <a:pt x="308" y="87"/>
                  </a:lnTo>
                  <a:lnTo>
                    <a:pt x="310" y="81"/>
                  </a:lnTo>
                  <a:lnTo>
                    <a:pt x="310" y="78"/>
                  </a:lnTo>
                  <a:lnTo>
                    <a:pt x="312" y="72"/>
                  </a:lnTo>
                  <a:lnTo>
                    <a:pt x="314" y="68"/>
                  </a:lnTo>
                  <a:lnTo>
                    <a:pt x="316" y="64"/>
                  </a:lnTo>
                  <a:lnTo>
                    <a:pt x="318" y="60"/>
                  </a:lnTo>
                  <a:lnTo>
                    <a:pt x="320" y="57"/>
                  </a:lnTo>
                  <a:lnTo>
                    <a:pt x="325" y="49"/>
                  </a:lnTo>
                  <a:lnTo>
                    <a:pt x="329" y="40"/>
                  </a:lnTo>
                  <a:lnTo>
                    <a:pt x="335" y="34"/>
                  </a:lnTo>
                  <a:lnTo>
                    <a:pt x="341" y="26"/>
                  </a:lnTo>
                  <a:lnTo>
                    <a:pt x="344" y="21"/>
                  </a:lnTo>
                  <a:lnTo>
                    <a:pt x="350" y="15"/>
                  </a:lnTo>
                  <a:lnTo>
                    <a:pt x="354" y="9"/>
                  </a:lnTo>
                  <a:lnTo>
                    <a:pt x="358" y="7"/>
                  </a:lnTo>
                  <a:lnTo>
                    <a:pt x="363" y="2"/>
                  </a:lnTo>
                  <a:lnTo>
                    <a:pt x="365" y="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84" name="Freeform 160"/>
            <p:cNvSpPr>
              <a:spLocks/>
            </p:cNvSpPr>
            <p:nvPr/>
          </p:nvSpPr>
          <p:spPr bwMode="auto">
            <a:xfrm>
              <a:off x="3197" y="2283"/>
              <a:ext cx="252" cy="185"/>
            </a:xfrm>
            <a:custGeom>
              <a:avLst/>
              <a:gdLst/>
              <a:ahLst/>
              <a:cxnLst>
                <a:cxn ang="0">
                  <a:pos x="61" y="194"/>
                </a:cxn>
                <a:cxn ang="0">
                  <a:pos x="76" y="215"/>
                </a:cxn>
                <a:cxn ang="0">
                  <a:pos x="80" y="237"/>
                </a:cxn>
                <a:cxn ang="0">
                  <a:pos x="74" y="258"/>
                </a:cxn>
                <a:cxn ang="0">
                  <a:pos x="63" y="281"/>
                </a:cxn>
                <a:cxn ang="0">
                  <a:pos x="50" y="298"/>
                </a:cxn>
                <a:cxn ang="0">
                  <a:pos x="38" y="315"/>
                </a:cxn>
                <a:cxn ang="0">
                  <a:pos x="15" y="340"/>
                </a:cxn>
                <a:cxn ang="0">
                  <a:pos x="0" y="355"/>
                </a:cxn>
                <a:cxn ang="0">
                  <a:pos x="10" y="359"/>
                </a:cxn>
                <a:cxn ang="0">
                  <a:pos x="31" y="361"/>
                </a:cxn>
                <a:cxn ang="0">
                  <a:pos x="51" y="365"/>
                </a:cxn>
                <a:cxn ang="0">
                  <a:pos x="74" y="369"/>
                </a:cxn>
                <a:cxn ang="0">
                  <a:pos x="99" y="369"/>
                </a:cxn>
                <a:cxn ang="0">
                  <a:pos x="120" y="365"/>
                </a:cxn>
                <a:cxn ang="0">
                  <a:pos x="139" y="359"/>
                </a:cxn>
                <a:cxn ang="0">
                  <a:pos x="154" y="336"/>
                </a:cxn>
                <a:cxn ang="0">
                  <a:pos x="154" y="315"/>
                </a:cxn>
                <a:cxn ang="0">
                  <a:pos x="152" y="298"/>
                </a:cxn>
                <a:cxn ang="0">
                  <a:pos x="148" y="281"/>
                </a:cxn>
                <a:cxn ang="0">
                  <a:pos x="139" y="258"/>
                </a:cxn>
                <a:cxn ang="0">
                  <a:pos x="145" y="247"/>
                </a:cxn>
                <a:cxn ang="0">
                  <a:pos x="164" y="239"/>
                </a:cxn>
                <a:cxn ang="0">
                  <a:pos x="186" y="230"/>
                </a:cxn>
                <a:cxn ang="0">
                  <a:pos x="205" y="224"/>
                </a:cxn>
                <a:cxn ang="0">
                  <a:pos x="224" y="217"/>
                </a:cxn>
                <a:cxn ang="0">
                  <a:pos x="247" y="207"/>
                </a:cxn>
                <a:cxn ang="0">
                  <a:pos x="268" y="199"/>
                </a:cxn>
                <a:cxn ang="0">
                  <a:pos x="289" y="190"/>
                </a:cxn>
                <a:cxn ang="0">
                  <a:pos x="312" y="180"/>
                </a:cxn>
                <a:cxn ang="0">
                  <a:pos x="335" y="171"/>
                </a:cxn>
                <a:cxn ang="0">
                  <a:pos x="358" y="161"/>
                </a:cxn>
                <a:cxn ang="0">
                  <a:pos x="379" y="152"/>
                </a:cxn>
                <a:cxn ang="0">
                  <a:pos x="398" y="142"/>
                </a:cxn>
                <a:cxn ang="0">
                  <a:pos x="422" y="129"/>
                </a:cxn>
                <a:cxn ang="0">
                  <a:pos x="449" y="112"/>
                </a:cxn>
                <a:cxn ang="0">
                  <a:pos x="470" y="99"/>
                </a:cxn>
                <a:cxn ang="0">
                  <a:pos x="491" y="80"/>
                </a:cxn>
                <a:cxn ang="0">
                  <a:pos x="502" y="65"/>
                </a:cxn>
                <a:cxn ang="0">
                  <a:pos x="456" y="0"/>
                </a:cxn>
                <a:cxn ang="0">
                  <a:pos x="445" y="44"/>
                </a:cxn>
                <a:cxn ang="0">
                  <a:pos x="428" y="51"/>
                </a:cxn>
                <a:cxn ang="0">
                  <a:pos x="401" y="65"/>
                </a:cxn>
                <a:cxn ang="0">
                  <a:pos x="375" y="78"/>
                </a:cxn>
                <a:cxn ang="0">
                  <a:pos x="356" y="84"/>
                </a:cxn>
                <a:cxn ang="0">
                  <a:pos x="337" y="91"/>
                </a:cxn>
                <a:cxn ang="0">
                  <a:pos x="316" y="101"/>
                </a:cxn>
                <a:cxn ang="0">
                  <a:pos x="297" y="108"/>
                </a:cxn>
                <a:cxn ang="0">
                  <a:pos x="278" y="116"/>
                </a:cxn>
                <a:cxn ang="0">
                  <a:pos x="257" y="125"/>
                </a:cxn>
                <a:cxn ang="0">
                  <a:pos x="240" y="133"/>
                </a:cxn>
                <a:cxn ang="0">
                  <a:pos x="219" y="141"/>
                </a:cxn>
                <a:cxn ang="0">
                  <a:pos x="202" y="144"/>
                </a:cxn>
                <a:cxn ang="0">
                  <a:pos x="183" y="152"/>
                </a:cxn>
                <a:cxn ang="0">
                  <a:pos x="162" y="158"/>
                </a:cxn>
                <a:cxn ang="0">
                  <a:pos x="131" y="165"/>
                </a:cxn>
                <a:cxn ang="0">
                  <a:pos x="105" y="173"/>
                </a:cxn>
                <a:cxn ang="0">
                  <a:pos x="82" y="179"/>
                </a:cxn>
                <a:cxn ang="0">
                  <a:pos x="65" y="180"/>
                </a:cxn>
                <a:cxn ang="0">
                  <a:pos x="50" y="184"/>
                </a:cxn>
              </a:cxnLst>
              <a:rect l="0" t="0" r="r" b="b"/>
              <a:pathLst>
                <a:path w="504" h="369">
                  <a:moveTo>
                    <a:pt x="50" y="186"/>
                  </a:moveTo>
                  <a:lnTo>
                    <a:pt x="51" y="186"/>
                  </a:lnTo>
                  <a:lnTo>
                    <a:pt x="55" y="190"/>
                  </a:lnTo>
                  <a:lnTo>
                    <a:pt x="61" y="194"/>
                  </a:lnTo>
                  <a:lnTo>
                    <a:pt x="69" y="201"/>
                  </a:lnTo>
                  <a:lnTo>
                    <a:pt x="70" y="205"/>
                  </a:lnTo>
                  <a:lnTo>
                    <a:pt x="74" y="211"/>
                  </a:lnTo>
                  <a:lnTo>
                    <a:pt x="76" y="215"/>
                  </a:lnTo>
                  <a:lnTo>
                    <a:pt x="78" y="222"/>
                  </a:lnTo>
                  <a:lnTo>
                    <a:pt x="80" y="228"/>
                  </a:lnTo>
                  <a:lnTo>
                    <a:pt x="80" y="236"/>
                  </a:lnTo>
                  <a:lnTo>
                    <a:pt x="80" y="237"/>
                  </a:lnTo>
                  <a:lnTo>
                    <a:pt x="80" y="241"/>
                  </a:lnTo>
                  <a:lnTo>
                    <a:pt x="78" y="247"/>
                  </a:lnTo>
                  <a:lnTo>
                    <a:pt x="78" y="251"/>
                  </a:lnTo>
                  <a:lnTo>
                    <a:pt x="74" y="258"/>
                  </a:lnTo>
                  <a:lnTo>
                    <a:pt x="70" y="268"/>
                  </a:lnTo>
                  <a:lnTo>
                    <a:pt x="69" y="272"/>
                  </a:lnTo>
                  <a:lnTo>
                    <a:pt x="65" y="275"/>
                  </a:lnTo>
                  <a:lnTo>
                    <a:pt x="63" y="281"/>
                  </a:lnTo>
                  <a:lnTo>
                    <a:pt x="61" y="285"/>
                  </a:lnTo>
                  <a:lnTo>
                    <a:pt x="57" y="289"/>
                  </a:lnTo>
                  <a:lnTo>
                    <a:pt x="53" y="294"/>
                  </a:lnTo>
                  <a:lnTo>
                    <a:pt x="50" y="298"/>
                  </a:lnTo>
                  <a:lnTo>
                    <a:pt x="48" y="304"/>
                  </a:lnTo>
                  <a:lnTo>
                    <a:pt x="44" y="308"/>
                  </a:lnTo>
                  <a:lnTo>
                    <a:pt x="42" y="312"/>
                  </a:lnTo>
                  <a:lnTo>
                    <a:pt x="38" y="315"/>
                  </a:lnTo>
                  <a:lnTo>
                    <a:pt x="34" y="321"/>
                  </a:lnTo>
                  <a:lnTo>
                    <a:pt x="29" y="327"/>
                  </a:lnTo>
                  <a:lnTo>
                    <a:pt x="21" y="334"/>
                  </a:lnTo>
                  <a:lnTo>
                    <a:pt x="15" y="340"/>
                  </a:lnTo>
                  <a:lnTo>
                    <a:pt x="10" y="346"/>
                  </a:lnTo>
                  <a:lnTo>
                    <a:pt x="6" y="350"/>
                  </a:lnTo>
                  <a:lnTo>
                    <a:pt x="2" y="353"/>
                  </a:lnTo>
                  <a:lnTo>
                    <a:pt x="0" y="355"/>
                  </a:lnTo>
                  <a:lnTo>
                    <a:pt x="0" y="357"/>
                  </a:lnTo>
                  <a:lnTo>
                    <a:pt x="2" y="357"/>
                  </a:lnTo>
                  <a:lnTo>
                    <a:pt x="4" y="357"/>
                  </a:lnTo>
                  <a:lnTo>
                    <a:pt x="10" y="359"/>
                  </a:lnTo>
                  <a:lnTo>
                    <a:pt x="17" y="359"/>
                  </a:lnTo>
                  <a:lnTo>
                    <a:pt x="21" y="359"/>
                  </a:lnTo>
                  <a:lnTo>
                    <a:pt x="27" y="361"/>
                  </a:lnTo>
                  <a:lnTo>
                    <a:pt x="31" y="361"/>
                  </a:lnTo>
                  <a:lnTo>
                    <a:pt x="36" y="363"/>
                  </a:lnTo>
                  <a:lnTo>
                    <a:pt x="40" y="363"/>
                  </a:lnTo>
                  <a:lnTo>
                    <a:pt x="46" y="365"/>
                  </a:lnTo>
                  <a:lnTo>
                    <a:pt x="51" y="365"/>
                  </a:lnTo>
                  <a:lnTo>
                    <a:pt x="57" y="367"/>
                  </a:lnTo>
                  <a:lnTo>
                    <a:pt x="63" y="367"/>
                  </a:lnTo>
                  <a:lnTo>
                    <a:pt x="69" y="369"/>
                  </a:lnTo>
                  <a:lnTo>
                    <a:pt x="74" y="369"/>
                  </a:lnTo>
                  <a:lnTo>
                    <a:pt x="80" y="369"/>
                  </a:lnTo>
                  <a:lnTo>
                    <a:pt x="86" y="369"/>
                  </a:lnTo>
                  <a:lnTo>
                    <a:pt x="93" y="369"/>
                  </a:lnTo>
                  <a:lnTo>
                    <a:pt x="99" y="369"/>
                  </a:lnTo>
                  <a:lnTo>
                    <a:pt x="105" y="369"/>
                  </a:lnTo>
                  <a:lnTo>
                    <a:pt x="110" y="367"/>
                  </a:lnTo>
                  <a:lnTo>
                    <a:pt x="116" y="365"/>
                  </a:lnTo>
                  <a:lnTo>
                    <a:pt x="120" y="365"/>
                  </a:lnTo>
                  <a:lnTo>
                    <a:pt x="126" y="363"/>
                  </a:lnTo>
                  <a:lnTo>
                    <a:pt x="129" y="363"/>
                  </a:lnTo>
                  <a:lnTo>
                    <a:pt x="135" y="361"/>
                  </a:lnTo>
                  <a:lnTo>
                    <a:pt x="139" y="359"/>
                  </a:lnTo>
                  <a:lnTo>
                    <a:pt x="143" y="357"/>
                  </a:lnTo>
                  <a:lnTo>
                    <a:pt x="147" y="351"/>
                  </a:lnTo>
                  <a:lnTo>
                    <a:pt x="152" y="344"/>
                  </a:lnTo>
                  <a:lnTo>
                    <a:pt x="154" y="336"/>
                  </a:lnTo>
                  <a:lnTo>
                    <a:pt x="156" y="329"/>
                  </a:lnTo>
                  <a:lnTo>
                    <a:pt x="154" y="323"/>
                  </a:lnTo>
                  <a:lnTo>
                    <a:pt x="154" y="319"/>
                  </a:lnTo>
                  <a:lnTo>
                    <a:pt x="154" y="315"/>
                  </a:lnTo>
                  <a:lnTo>
                    <a:pt x="154" y="312"/>
                  </a:lnTo>
                  <a:lnTo>
                    <a:pt x="154" y="306"/>
                  </a:lnTo>
                  <a:lnTo>
                    <a:pt x="152" y="302"/>
                  </a:lnTo>
                  <a:lnTo>
                    <a:pt x="152" y="298"/>
                  </a:lnTo>
                  <a:lnTo>
                    <a:pt x="152" y="294"/>
                  </a:lnTo>
                  <a:lnTo>
                    <a:pt x="150" y="289"/>
                  </a:lnTo>
                  <a:lnTo>
                    <a:pt x="148" y="285"/>
                  </a:lnTo>
                  <a:lnTo>
                    <a:pt x="148" y="281"/>
                  </a:lnTo>
                  <a:lnTo>
                    <a:pt x="147" y="277"/>
                  </a:lnTo>
                  <a:lnTo>
                    <a:pt x="145" y="270"/>
                  </a:lnTo>
                  <a:lnTo>
                    <a:pt x="143" y="264"/>
                  </a:lnTo>
                  <a:lnTo>
                    <a:pt x="139" y="258"/>
                  </a:lnTo>
                  <a:lnTo>
                    <a:pt x="139" y="255"/>
                  </a:lnTo>
                  <a:lnTo>
                    <a:pt x="137" y="251"/>
                  </a:lnTo>
                  <a:lnTo>
                    <a:pt x="139" y="251"/>
                  </a:lnTo>
                  <a:lnTo>
                    <a:pt x="145" y="247"/>
                  </a:lnTo>
                  <a:lnTo>
                    <a:pt x="148" y="245"/>
                  </a:lnTo>
                  <a:lnTo>
                    <a:pt x="152" y="243"/>
                  </a:lnTo>
                  <a:lnTo>
                    <a:pt x="158" y="241"/>
                  </a:lnTo>
                  <a:lnTo>
                    <a:pt x="164" y="239"/>
                  </a:lnTo>
                  <a:lnTo>
                    <a:pt x="171" y="237"/>
                  </a:lnTo>
                  <a:lnTo>
                    <a:pt x="179" y="234"/>
                  </a:lnTo>
                  <a:lnTo>
                    <a:pt x="183" y="232"/>
                  </a:lnTo>
                  <a:lnTo>
                    <a:pt x="186" y="230"/>
                  </a:lnTo>
                  <a:lnTo>
                    <a:pt x="192" y="228"/>
                  </a:lnTo>
                  <a:lnTo>
                    <a:pt x="196" y="228"/>
                  </a:lnTo>
                  <a:lnTo>
                    <a:pt x="202" y="224"/>
                  </a:lnTo>
                  <a:lnTo>
                    <a:pt x="205" y="224"/>
                  </a:lnTo>
                  <a:lnTo>
                    <a:pt x="211" y="220"/>
                  </a:lnTo>
                  <a:lnTo>
                    <a:pt x="215" y="220"/>
                  </a:lnTo>
                  <a:lnTo>
                    <a:pt x="219" y="217"/>
                  </a:lnTo>
                  <a:lnTo>
                    <a:pt x="224" y="217"/>
                  </a:lnTo>
                  <a:lnTo>
                    <a:pt x="230" y="215"/>
                  </a:lnTo>
                  <a:lnTo>
                    <a:pt x="236" y="213"/>
                  </a:lnTo>
                  <a:lnTo>
                    <a:pt x="242" y="211"/>
                  </a:lnTo>
                  <a:lnTo>
                    <a:pt x="247" y="207"/>
                  </a:lnTo>
                  <a:lnTo>
                    <a:pt x="253" y="205"/>
                  </a:lnTo>
                  <a:lnTo>
                    <a:pt x="257" y="203"/>
                  </a:lnTo>
                  <a:lnTo>
                    <a:pt x="263" y="201"/>
                  </a:lnTo>
                  <a:lnTo>
                    <a:pt x="268" y="199"/>
                  </a:lnTo>
                  <a:lnTo>
                    <a:pt x="274" y="198"/>
                  </a:lnTo>
                  <a:lnTo>
                    <a:pt x="280" y="196"/>
                  </a:lnTo>
                  <a:lnTo>
                    <a:pt x="285" y="192"/>
                  </a:lnTo>
                  <a:lnTo>
                    <a:pt x="289" y="190"/>
                  </a:lnTo>
                  <a:lnTo>
                    <a:pt x="295" y="188"/>
                  </a:lnTo>
                  <a:lnTo>
                    <a:pt x="302" y="186"/>
                  </a:lnTo>
                  <a:lnTo>
                    <a:pt x="306" y="182"/>
                  </a:lnTo>
                  <a:lnTo>
                    <a:pt x="312" y="180"/>
                  </a:lnTo>
                  <a:lnTo>
                    <a:pt x="318" y="179"/>
                  </a:lnTo>
                  <a:lnTo>
                    <a:pt x="323" y="177"/>
                  </a:lnTo>
                  <a:lnTo>
                    <a:pt x="329" y="173"/>
                  </a:lnTo>
                  <a:lnTo>
                    <a:pt x="335" y="171"/>
                  </a:lnTo>
                  <a:lnTo>
                    <a:pt x="340" y="169"/>
                  </a:lnTo>
                  <a:lnTo>
                    <a:pt x="346" y="165"/>
                  </a:lnTo>
                  <a:lnTo>
                    <a:pt x="350" y="163"/>
                  </a:lnTo>
                  <a:lnTo>
                    <a:pt x="358" y="161"/>
                  </a:lnTo>
                  <a:lnTo>
                    <a:pt x="361" y="160"/>
                  </a:lnTo>
                  <a:lnTo>
                    <a:pt x="367" y="158"/>
                  </a:lnTo>
                  <a:lnTo>
                    <a:pt x="373" y="154"/>
                  </a:lnTo>
                  <a:lnTo>
                    <a:pt x="379" y="152"/>
                  </a:lnTo>
                  <a:lnTo>
                    <a:pt x="382" y="150"/>
                  </a:lnTo>
                  <a:lnTo>
                    <a:pt x="388" y="148"/>
                  </a:lnTo>
                  <a:lnTo>
                    <a:pt x="392" y="144"/>
                  </a:lnTo>
                  <a:lnTo>
                    <a:pt x="398" y="142"/>
                  </a:lnTo>
                  <a:lnTo>
                    <a:pt x="401" y="141"/>
                  </a:lnTo>
                  <a:lnTo>
                    <a:pt x="407" y="139"/>
                  </a:lnTo>
                  <a:lnTo>
                    <a:pt x="413" y="135"/>
                  </a:lnTo>
                  <a:lnTo>
                    <a:pt x="422" y="129"/>
                  </a:lnTo>
                  <a:lnTo>
                    <a:pt x="428" y="125"/>
                  </a:lnTo>
                  <a:lnTo>
                    <a:pt x="436" y="120"/>
                  </a:lnTo>
                  <a:lnTo>
                    <a:pt x="441" y="116"/>
                  </a:lnTo>
                  <a:lnTo>
                    <a:pt x="449" y="112"/>
                  </a:lnTo>
                  <a:lnTo>
                    <a:pt x="453" y="108"/>
                  </a:lnTo>
                  <a:lnTo>
                    <a:pt x="460" y="104"/>
                  </a:lnTo>
                  <a:lnTo>
                    <a:pt x="464" y="101"/>
                  </a:lnTo>
                  <a:lnTo>
                    <a:pt x="470" y="99"/>
                  </a:lnTo>
                  <a:lnTo>
                    <a:pt x="474" y="93"/>
                  </a:lnTo>
                  <a:lnTo>
                    <a:pt x="477" y="91"/>
                  </a:lnTo>
                  <a:lnTo>
                    <a:pt x="483" y="85"/>
                  </a:lnTo>
                  <a:lnTo>
                    <a:pt x="491" y="80"/>
                  </a:lnTo>
                  <a:lnTo>
                    <a:pt x="494" y="76"/>
                  </a:lnTo>
                  <a:lnTo>
                    <a:pt x="496" y="72"/>
                  </a:lnTo>
                  <a:lnTo>
                    <a:pt x="500" y="68"/>
                  </a:lnTo>
                  <a:lnTo>
                    <a:pt x="502" y="65"/>
                  </a:lnTo>
                  <a:lnTo>
                    <a:pt x="504" y="61"/>
                  </a:lnTo>
                  <a:lnTo>
                    <a:pt x="504" y="61"/>
                  </a:lnTo>
                  <a:lnTo>
                    <a:pt x="489" y="13"/>
                  </a:lnTo>
                  <a:lnTo>
                    <a:pt x="456" y="0"/>
                  </a:lnTo>
                  <a:lnTo>
                    <a:pt x="456" y="40"/>
                  </a:lnTo>
                  <a:lnTo>
                    <a:pt x="453" y="40"/>
                  </a:lnTo>
                  <a:lnTo>
                    <a:pt x="449" y="42"/>
                  </a:lnTo>
                  <a:lnTo>
                    <a:pt x="445" y="44"/>
                  </a:lnTo>
                  <a:lnTo>
                    <a:pt x="443" y="46"/>
                  </a:lnTo>
                  <a:lnTo>
                    <a:pt x="437" y="47"/>
                  </a:lnTo>
                  <a:lnTo>
                    <a:pt x="434" y="49"/>
                  </a:lnTo>
                  <a:lnTo>
                    <a:pt x="428" y="51"/>
                  </a:lnTo>
                  <a:lnTo>
                    <a:pt x="422" y="55"/>
                  </a:lnTo>
                  <a:lnTo>
                    <a:pt x="415" y="57"/>
                  </a:lnTo>
                  <a:lnTo>
                    <a:pt x="409" y="61"/>
                  </a:lnTo>
                  <a:lnTo>
                    <a:pt x="401" y="65"/>
                  </a:lnTo>
                  <a:lnTo>
                    <a:pt x="394" y="68"/>
                  </a:lnTo>
                  <a:lnTo>
                    <a:pt x="386" y="70"/>
                  </a:lnTo>
                  <a:lnTo>
                    <a:pt x="379" y="76"/>
                  </a:lnTo>
                  <a:lnTo>
                    <a:pt x="375" y="78"/>
                  </a:lnTo>
                  <a:lnTo>
                    <a:pt x="369" y="78"/>
                  </a:lnTo>
                  <a:lnTo>
                    <a:pt x="365" y="80"/>
                  </a:lnTo>
                  <a:lnTo>
                    <a:pt x="359" y="82"/>
                  </a:lnTo>
                  <a:lnTo>
                    <a:pt x="356" y="84"/>
                  </a:lnTo>
                  <a:lnTo>
                    <a:pt x="350" y="85"/>
                  </a:lnTo>
                  <a:lnTo>
                    <a:pt x="346" y="87"/>
                  </a:lnTo>
                  <a:lnTo>
                    <a:pt x="340" y="89"/>
                  </a:lnTo>
                  <a:lnTo>
                    <a:pt x="337" y="91"/>
                  </a:lnTo>
                  <a:lnTo>
                    <a:pt x="331" y="93"/>
                  </a:lnTo>
                  <a:lnTo>
                    <a:pt x="327" y="95"/>
                  </a:lnTo>
                  <a:lnTo>
                    <a:pt x="321" y="99"/>
                  </a:lnTo>
                  <a:lnTo>
                    <a:pt x="316" y="101"/>
                  </a:lnTo>
                  <a:lnTo>
                    <a:pt x="312" y="103"/>
                  </a:lnTo>
                  <a:lnTo>
                    <a:pt x="306" y="104"/>
                  </a:lnTo>
                  <a:lnTo>
                    <a:pt x="302" y="106"/>
                  </a:lnTo>
                  <a:lnTo>
                    <a:pt x="297" y="108"/>
                  </a:lnTo>
                  <a:lnTo>
                    <a:pt x="291" y="110"/>
                  </a:lnTo>
                  <a:lnTo>
                    <a:pt x="287" y="112"/>
                  </a:lnTo>
                  <a:lnTo>
                    <a:pt x="283" y="116"/>
                  </a:lnTo>
                  <a:lnTo>
                    <a:pt x="278" y="116"/>
                  </a:lnTo>
                  <a:lnTo>
                    <a:pt x="272" y="120"/>
                  </a:lnTo>
                  <a:lnTo>
                    <a:pt x="268" y="122"/>
                  </a:lnTo>
                  <a:lnTo>
                    <a:pt x="263" y="123"/>
                  </a:lnTo>
                  <a:lnTo>
                    <a:pt x="257" y="125"/>
                  </a:lnTo>
                  <a:lnTo>
                    <a:pt x="253" y="127"/>
                  </a:lnTo>
                  <a:lnTo>
                    <a:pt x="249" y="129"/>
                  </a:lnTo>
                  <a:lnTo>
                    <a:pt x="243" y="131"/>
                  </a:lnTo>
                  <a:lnTo>
                    <a:pt x="240" y="133"/>
                  </a:lnTo>
                  <a:lnTo>
                    <a:pt x="234" y="135"/>
                  </a:lnTo>
                  <a:lnTo>
                    <a:pt x="230" y="137"/>
                  </a:lnTo>
                  <a:lnTo>
                    <a:pt x="224" y="139"/>
                  </a:lnTo>
                  <a:lnTo>
                    <a:pt x="219" y="141"/>
                  </a:lnTo>
                  <a:lnTo>
                    <a:pt x="215" y="141"/>
                  </a:lnTo>
                  <a:lnTo>
                    <a:pt x="211" y="142"/>
                  </a:lnTo>
                  <a:lnTo>
                    <a:pt x="205" y="144"/>
                  </a:lnTo>
                  <a:lnTo>
                    <a:pt x="202" y="144"/>
                  </a:lnTo>
                  <a:lnTo>
                    <a:pt x="196" y="148"/>
                  </a:lnTo>
                  <a:lnTo>
                    <a:pt x="192" y="148"/>
                  </a:lnTo>
                  <a:lnTo>
                    <a:pt x="188" y="150"/>
                  </a:lnTo>
                  <a:lnTo>
                    <a:pt x="183" y="152"/>
                  </a:lnTo>
                  <a:lnTo>
                    <a:pt x="179" y="154"/>
                  </a:lnTo>
                  <a:lnTo>
                    <a:pt x="173" y="154"/>
                  </a:lnTo>
                  <a:lnTo>
                    <a:pt x="169" y="156"/>
                  </a:lnTo>
                  <a:lnTo>
                    <a:pt x="162" y="158"/>
                  </a:lnTo>
                  <a:lnTo>
                    <a:pt x="154" y="161"/>
                  </a:lnTo>
                  <a:lnTo>
                    <a:pt x="147" y="161"/>
                  </a:lnTo>
                  <a:lnTo>
                    <a:pt x="139" y="165"/>
                  </a:lnTo>
                  <a:lnTo>
                    <a:pt x="131" y="165"/>
                  </a:lnTo>
                  <a:lnTo>
                    <a:pt x="124" y="169"/>
                  </a:lnTo>
                  <a:lnTo>
                    <a:pt x="118" y="171"/>
                  </a:lnTo>
                  <a:lnTo>
                    <a:pt x="110" y="171"/>
                  </a:lnTo>
                  <a:lnTo>
                    <a:pt x="105" y="173"/>
                  </a:lnTo>
                  <a:lnTo>
                    <a:pt x="99" y="175"/>
                  </a:lnTo>
                  <a:lnTo>
                    <a:pt x="93" y="177"/>
                  </a:lnTo>
                  <a:lnTo>
                    <a:pt x="88" y="177"/>
                  </a:lnTo>
                  <a:lnTo>
                    <a:pt x="82" y="179"/>
                  </a:lnTo>
                  <a:lnTo>
                    <a:pt x="78" y="179"/>
                  </a:lnTo>
                  <a:lnTo>
                    <a:pt x="72" y="179"/>
                  </a:lnTo>
                  <a:lnTo>
                    <a:pt x="69" y="180"/>
                  </a:lnTo>
                  <a:lnTo>
                    <a:pt x="65" y="180"/>
                  </a:lnTo>
                  <a:lnTo>
                    <a:pt x="63" y="182"/>
                  </a:lnTo>
                  <a:lnTo>
                    <a:pt x="55" y="182"/>
                  </a:lnTo>
                  <a:lnTo>
                    <a:pt x="51" y="184"/>
                  </a:lnTo>
                  <a:lnTo>
                    <a:pt x="50" y="184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85" name="Freeform 161"/>
            <p:cNvSpPr>
              <a:spLocks/>
            </p:cNvSpPr>
            <p:nvPr/>
          </p:nvSpPr>
          <p:spPr bwMode="auto">
            <a:xfrm>
              <a:off x="2526" y="2633"/>
              <a:ext cx="120" cy="196"/>
            </a:xfrm>
            <a:custGeom>
              <a:avLst/>
              <a:gdLst/>
              <a:ahLst/>
              <a:cxnLst>
                <a:cxn ang="0">
                  <a:pos x="195" y="6"/>
                </a:cxn>
                <a:cxn ang="0">
                  <a:pos x="188" y="19"/>
                </a:cxn>
                <a:cxn ang="0">
                  <a:pos x="178" y="38"/>
                </a:cxn>
                <a:cxn ang="0">
                  <a:pos x="171" y="50"/>
                </a:cxn>
                <a:cxn ang="0">
                  <a:pos x="163" y="63"/>
                </a:cxn>
                <a:cxn ang="0">
                  <a:pos x="156" y="78"/>
                </a:cxn>
                <a:cxn ang="0">
                  <a:pos x="146" y="93"/>
                </a:cxn>
                <a:cxn ang="0">
                  <a:pos x="137" y="110"/>
                </a:cxn>
                <a:cxn ang="0">
                  <a:pos x="125" y="127"/>
                </a:cxn>
                <a:cxn ang="0">
                  <a:pos x="116" y="145"/>
                </a:cxn>
                <a:cxn ang="0">
                  <a:pos x="104" y="162"/>
                </a:cxn>
                <a:cxn ang="0">
                  <a:pos x="95" y="179"/>
                </a:cxn>
                <a:cxn ang="0">
                  <a:pos x="85" y="194"/>
                </a:cxn>
                <a:cxn ang="0">
                  <a:pos x="74" y="211"/>
                </a:cxn>
                <a:cxn ang="0">
                  <a:pos x="64" y="230"/>
                </a:cxn>
                <a:cxn ang="0">
                  <a:pos x="64" y="234"/>
                </a:cxn>
                <a:cxn ang="0">
                  <a:pos x="78" y="240"/>
                </a:cxn>
                <a:cxn ang="0">
                  <a:pos x="95" y="251"/>
                </a:cxn>
                <a:cxn ang="0">
                  <a:pos x="110" y="264"/>
                </a:cxn>
                <a:cxn ang="0">
                  <a:pos x="121" y="281"/>
                </a:cxn>
                <a:cxn ang="0">
                  <a:pos x="119" y="297"/>
                </a:cxn>
                <a:cxn ang="0">
                  <a:pos x="104" y="312"/>
                </a:cxn>
                <a:cxn ang="0">
                  <a:pos x="81" y="325"/>
                </a:cxn>
                <a:cxn ang="0">
                  <a:pos x="59" y="335"/>
                </a:cxn>
                <a:cxn ang="0">
                  <a:pos x="41" y="342"/>
                </a:cxn>
                <a:cxn ang="0">
                  <a:pos x="34" y="346"/>
                </a:cxn>
                <a:cxn ang="0">
                  <a:pos x="3" y="359"/>
                </a:cxn>
                <a:cxn ang="0">
                  <a:pos x="11" y="371"/>
                </a:cxn>
                <a:cxn ang="0">
                  <a:pos x="24" y="382"/>
                </a:cxn>
                <a:cxn ang="0">
                  <a:pos x="43" y="390"/>
                </a:cxn>
                <a:cxn ang="0">
                  <a:pos x="59" y="392"/>
                </a:cxn>
                <a:cxn ang="0">
                  <a:pos x="72" y="390"/>
                </a:cxn>
                <a:cxn ang="0">
                  <a:pos x="87" y="384"/>
                </a:cxn>
                <a:cxn ang="0">
                  <a:pos x="102" y="374"/>
                </a:cxn>
                <a:cxn ang="0">
                  <a:pos x="118" y="365"/>
                </a:cxn>
                <a:cxn ang="0">
                  <a:pos x="133" y="354"/>
                </a:cxn>
                <a:cxn ang="0">
                  <a:pos x="148" y="344"/>
                </a:cxn>
                <a:cxn ang="0">
                  <a:pos x="159" y="333"/>
                </a:cxn>
                <a:cxn ang="0">
                  <a:pos x="178" y="317"/>
                </a:cxn>
                <a:cxn ang="0">
                  <a:pos x="188" y="306"/>
                </a:cxn>
                <a:cxn ang="0">
                  <a:pos x="190" y="298"/>
                </a:cxn>
                <a:cxn ang="0">
                  <a:pos x="188" y="285"/>
                </a:cxn>
                <a:cxn ang="0">
                  <a:pos x="186" y="272"/>
                </a:cxn>
                <a:cxn ang="0">
                  <a:pos x="182" y="255"/>
                </a:cxn>
                <a:cxn ang="0">
                  <a:pos x="176" y="238"/>
                </a:cxn>
                <a:cxn ang="0">
                  <a:pos x="167" y="224"/>
                </a:cxn>
                <a:cxn ang="0">
                  <a:pos x="152" y="205"/>
                </a:cxn>
                <a:cxn ang="0">
                  <a:pos x="137" y="194"/>
                </a:cxn>
                <a:cxn ang="0">
                  <a:pos x="199" y="0"/>
                </a:cxn>
              </a:cxnLst>
              <a:rect l="0" t="0" r="r" b="b"/>
              <a:pathLst>
                <a:path w="239" h="392">
                  <a:moveTo>
                    <a:pt x="199" y="0"/>
                  </a:moveTo>
                  <a:lnTo>
                    <a:pt x="199" y="2"/>
                  </a:lnTo>
                  <a:lnTo>
                    <a:pt x="195" y="6"/>
                  </a:lnTo>
                  <a:lnTo>
                    <a:pt x="194" y="10"/>
                  </a:lnTo>
                  <a:lnTo>
                    <a:pt x="190" y="13"/>
                  </a:lnTo>
                  <a:lnTo>
                    <a:pt x="188" y="19"/>
                  </a:lnTo>
                  <a:lnTo>
                    <a:pt x="186" y="25"/>
                  </a:lnTo>
                  <a:lnTo>
                    <a:pt x="182" y="31"/>
                  </a:lnTo>
                  <a:lnTo>
                    <a:pt x="178" y="38"/>
                  </a:lnTo>
                  <a:lnTo>
                    <a:pt x="175" y="42"/>
                  </a:lnTo>
                  <a:lnTo>
                    <a:pt x="173" y="46"/>
                  </a:lnTo>
                  <a:lnTo>
                    <a:pt x="171" y="50"/>
                  </a:lnTo>
                  <a:lnTo>
                    <a:pt x="169" y="55"/>
                  </a:lnTo>
                  <a:lnTo>
                    <a:pt x="167" y="59"/>
                  </a:lnTo>
                  <a:lnTo>
                    <a:pt x="163" y="63"/>
                  </a:lnTo>
                  <a:lnTo>
                    <a:pt x="161" y="67"/>
                  </a:lnTo>
                  <a:lnTo>
                    <a:pt x="157" y="72"/>
                  </a:lnTo>
                  <a:lnTo>
                    <a:pt x="156" y="78"/>
                  </a:lnTo>
                  <a:lnTo>
                    <a:pt x="152" y="82"/>
                  </a:lnTo>
                  <a:lnTo>
                    <a:pt x="150" y="88"/>
                  </a:lnTo>
                  <a:lnTo>
                    <a:pt x="146" y="93"/>
                  </a:lnTo>
                  <a:lnTo>
                    <a:pt x="142" y="99"/>
                  </a:lnTo>
                  <a:lnTo>
                    <a:pt x="140" y="105"/>
                  </a:lnTo>
                  <a:lnTo>
                    <a:pt x="137" y="110"/>
                  </a:lnTo>
                  <a:lnTo>
                    <a:pt x="133" y="116"/>
                  </a:lnTo>
                  <a:lnTo>
                    <a:pt x="129" y="120"/>
                  </a:lnTo>
                  <a:lnTo>
                    <a:pt x="125" y="127"/>
                  </a:lnTo>
                  <a:lnTo>
                    <a:pt x="121" y="133"/>
                  </a:lnTo>
                  <a:lnTo>
                    <a:pt x="119" y="139"/>
                  </a:lnTo>
                  <a:lnTo>
                    <a:pt x="116" y="145"/>
                  </a:lnTo>
                  <a:lnTo>
                    <a:pt x="112" y="150"/>
                  </a:lnTo>
                  <a:lnTo>
                    <a:pt x="108" y="156"/>
                  </a:lnTo>
                  <a:lnTo>
                    <a:pt x="104" y="162"/>
                  </a:lnTo>
                  <a:lnTo>
                    <a:pt x="100" y="167"/>
                  </a:lnTo>
                  <a:lnTo>
                    <a:pt x="99" y="173"/>
                  </a:lnTo>
                  <a:lnTo>
                    <a:pt x="95" y="179"/>
                  </a:lnTo>
                  <a:lnTo>
                    <a:pt x="91" y="184"/>
                  </a:lnTo>
                  <a:lnTo>
                    <a:pt x="87" y="190"/>
                  </a:lnTo>
                  <a:lnTo>
                    <a:pt x="85" y="194"/>
                  </a:lnTo>
                  <a:lnTo>
                    <a:pt x="81" y="200"/>
                  </a:lnTo>
                  <a:lnTo>
                    <a:pt x="80" y="203"/>
                  </a:lnTo>
                  <a:lnTo>
                    <a:pt x="74" y="211"/>
                  </a:lnTo>
                  <a:lnTo>
                    <a:pt x="70" y="219"/>
                  </a:lnTo>
                  <a:lnTo>
                    <a:pt x="66" y="224"/>
                  </a:lnTo>
                  <a:lnTo>
                    <a:pt x="64" y="230"/>
                  </a:lnTo>
                  <a:lnTo>
                    <a:pt x="62" y="232"/>
                  </a:lnTo>
                  <a:lnTo>
                    <a:pt x="62" y="232"/>
                  </a:lnTo>
                  <a:lnTo>
                    <a:pt x="64" y="234"/>
                  </a:lnTo>
                  <a:lnTo>
                    <a:pt x="68" y="234"/>
                  </a:lnTo>
                  <a:lnTo>
                    <a:pt x="74" y="238"/>
                  </a:lnTo>
                  <a:lnTo>
                    <a:pt x="78" y="240"/>
                  </a:lnTo>
                  <a:lnTo>
                    <a:pt x="81" y="243"/>
                  </a:lnTo>
                  <a:lnTo>
                    <a:pt x="89" y="247"/>
                  </a:lnTo>
                  <a:lnTo>
                    <a:pt x="95" y="251"/>
                  </a:lnTo>
                  <a:lnTo>
                    <a:pt x="100" y="255"/>
                  </a:lnTo>
                  <a:lnTo>
                    <a:pt x="106" y="260"/>
                  </a:lnTo>
                  <a:lnTo>
                    <a:pt x="110" y="264"/>
                  </a:lnTo>
                  <a:lnTo>
                    <a:pt x="116" y="270"/>
                  </a:lnTo>
                  <a:lnTo>
                    <a:pt x="119" y="276"/>
                  </a:lnTo>
                  <a:lnTo>
                    <a:pt x="121" y="281"/>
                  </a:lnTo>
                  <a:lnTo>
                    <a:pt x="123" y="285"/>
                  </a:lnTo>
                  <a:lnTo>
                    <a:pt x="123" y="293"/>
                  </a:lnTo>
                  <a:lnTo>
                    <a:pt x="119" y="297"/>
                  </a:lnTo>
                  <a:lnTo>
                    <a:pt x="116" y="302"/>
                  </a:lnTo>
                  <a:lnTo>
                    <a:pt x="112" y="306"/>
                  </a:lnTo>
                  <a:lnTo>
                    <a:pt x="104" y="312"/>
                  </a:lnTo>
                  <a:lnTo>
                    <a:pt x="97" y="316"/>
                  </a:lnTo>
                  <a:lnTo>
                    <a:pt x="89" y="321"/>
                  </a:lnTo>
                  <a:lnTo>
                    <a:pt x="81" y="325"/>
                  </a:lnTo>
                  <a:lnTo>
                    <a:pt x="76" y="329"/>
                  </a:lnTo>
                  <a:lnTo>
                    <a:pt x="66" y="333"/>
                  </a:lnTo>
                  <a:lnTo>
                    <a:pt x="59" y="335"/>
                  </a:lnTo>
                  <a:lnTo>
                    <a:pt x="51" y="338"/>
                  </a:lnTo>
                  <a:lnTo>
                    <a:pt x="45" y="340"/>
                  </a:lnTo>
                  <a:lnTo>
                    <a:pt x="41" y="342"/>
                  </a:lnTo>
                  <a:lnTo>
                    <a:pt x="38" y="344"/>
                  </a:lnTo>
                  <a:lnTo>
                    <a:pt x="34" y="344"/>
                  </a:lnTo>
                  <a:lnTo>
                    <a:pt x="34" y="346"/>
                  </a:lnTo>
                  <a:lnTo>
                    <a:pt x="0" y="352"/>
                  </a:lnTo>
                  <a:lnTo>
                    <a:pt x="0" y="354"/>
                  </a:lnTo>
                  <a:lnTo>
                    <a:pt x="3" y="359"/>
                  </a:lnTo>
                  <a:lnTo>
                    <a:pt x="5" y="361"/>
                  </a:lnTo>
                  <a:lnTo>
                    <a:pt x="7" y="367"/>
                  </a:lnTo>
                  <a:lnTo>
                    <a:pt x="11" y="371"/>
                  </a:lnTo>
                  <a:lnTo>
                    <a:pt x="15" y="376"/>
                  </a:lnTo>
                  <a:lnTo>
                    <a:pt x="19" y="378"/>
                  </a:lnTo>
                  <a:lnTo>
                    <a:pt x="24" y="382"/>
                  </a:lnTo>
                  <a:lnTo>
                    <a:pt x="30" y="386"/>
                  </a:lnTo>
                  <a:lnTo>
                    <a:pt x="38" y="390"/>
                  </a:lnTo>
                  <a:lnTo>
                    <a:pt x="43" y="390"/>
                  </a:lnTo>
                  <a:lnTo>
                    <a:pt x="51" y="392"/>
                  </a:lnTo>
                  <a:lnTo>
                    <a:pt x="55" y="392"/>
                  </a:lnTo>
                  <a:lnTo>
                    <a:pt x="59" y="392"/>
                  </a:lnTo>
                  <a:lnTo>
                    <a:pt x="64" y="392"/>
                  </a:lnTo>
                  <a:lnTo>
                    <a:pt x="68" y="392"/>
                  </a:lnTo>
                  <a:lnTo>
                    <a:pt x="72" y="390"/>
                  </a:lnTo>
                  <a:lnTo>
                    <a:pt x="78" y="388"/>
                  </a:lnTo>
                  <a:lnTo>
                    <a:pt x="81" y="386"/>
                  </a:lnTo>
                  <a:lnTo>
                    <a:pt x="87" y="384"/>
                  </a:lnTo>
                  <a:lnTo>
                    <a:pt x="91" y="380"/>
                  </a:lnTo>
                  <a:lnTo>
                    <a:pt x="97" y="378"/>
                  </a:lnTo>
                  <a:lnTo>
                    <a:pt x="102" y="374"/>
                  </a:lnTo>
                  <a:lnTo>
                    <a:pt x="106" y="373"/>
                  </a:lnTo>
                  <a:lnTo>
                    <a:pt x="112" y="369"/>
                  </a:lnTo>
                  <a:lnTo>
                    <a:pt x="118" y="365"/>
                  </a:lnTo>
                  <a:lnTo>
                    <a:pt x="121" y="361"/>
                  </a:lnTo>
                  <a:lnTo>
                    <a:pt x="127" y="357"/>
                  </a:lnTo>
                  <a:lnTo>
                    <a:pt x="133" y="354"/>
                  </a:lnTo>
                  <a:lnTo>
                    <a:pt x="137" y="352"/>
                  </a:lnTo>
                  <a:lnTo>
                    <a:pt x="142" y="348"/>
                  </a:lnTo>
                  <a:lnTo>
                    <a:pt x="148" y="344"/>
                  </a:lnTo>
                  <a:lnTo>
                    <a:pt x="152" y="340"/>
                  </a:lnTo>
                  <a:lnTo>
                    <a:pt x="156" y="336"/>
                  </a:lnTo>
                  <a:lnTo>
                    <a:pt x="159" y="333"/>
                  </a:lnTo>
                  <a:lnTo>
                    <a:pt x="165" y="329"/>
                  </a:lnTo>
                  <a:lnTo>
                    <a:pt x="171" y="323"/>
                  </a:lnTo>
                  <a:lnTo>
                    <a:pt x="178" y="317"/>
                  </a:lnTo>
                  <a:lnTo>
                    <a:pt x="182" y="312"/>
                  </a:lnTo>
                  <a:lnTo>
                    <a:pt x="186" y="308"/>
                  </a:lnTo>
                  <a:lnTo>
                    <a:pt x="188" y="306"/>
                  </a:lnTo>
                  <a:lnTo>
                    <a:pt x="190" y="306"/>
                  </a:lnTo>
                  <a:lnTo>
                    <a:pt x="190" y="302"/>
                  </a:lnTo>
                  <a:lnTo>
                    <a:pt x="190" y="298"/>
                  </a:lnTo>
                  <a:lnTo>
                    <a:pt x="188" y="295"/>
                  </a:lnTo>
                  <a:lnTo>
                    <a:pt x="188" y="291"/>
                  </a:lnTo>
                  <a:lnTo>
                    <a:pt x="188" y="285"/>
                  </a:lnTo>
                  <a:lnTo>
                    <a:pt x="188" y="281"/>
                  </a:lnTo>
                  <a:lnTo>
                    <a:pt x="186" y="276"/>
                  </a:lnTo>
                  <a:lnTo>
                    <a:pt x="186" y="272"/>
                  </a:lnTo>
                  <a:lnTo>
                    <a:pt x="184" y="266"/>
                  </a:lnTo>
                  <a:lnTo>
                    <a:pt x="182" y="260"/>
                  </a:lnTo>
                  <a:lnTo>
                    <a:pt x="182" y="255"/>
                  </a:lnTo>
                  <a:lnTo>
                    <a:pt x="180" y="249"/>
                  </a:lnTo>
                  <a:lnTo>
                    <a:pt x="178" y="243"/>
                  </a:lnTo>
                  <a:lnTo>
                    <a:pt x="176" y="238"/>
                  </a:lnTo>
                  <a:lnTo>
                    <a:pt x="173" y="234"/>
                  </a:lnTo>
                  <a:lnTo>
                    <a:pt x="169" y="228"/>
                  </a:lnTo>
                  <a:lnTo>
                    <a:pt x="167" y="224"/>
                  </a:lnTo>
                  <a:lnTo>
                    <a:pt x="165" y="221"/>
                  </a:lnTo>
                  <a:lnTo>
                    <a:pt x="157" y="213"/>
                  </a:lnTo>
                  <a:lnTo>
                    <a:pt x="152" y="205"/>
                  </a:lnTo>
                  <a:lnTo>
                    <a:pt x="144" y="200"/>
                  </a:lnTo>
                  <a:lnTo>
                    <a:pt x="140" y="196"/>
                  </a:lnTo>
                  <a:lnTo>
                    <a:pt x="137" y="194"/>
                  </a:lnTo>
                  <a:lnTo>
                    <a:pt x="137" y="194"/>
                  </a:lnTo>
                  <a:lnTo>
                    <a:pt x="239" y="21"/>
                  </a:lnTo>
                  <a:lnTo>
                    <a:pt x="199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86" name="Freeform 162"/>
            <p:cNvSpPr>
              <a:spLocks/>
            </p:cNvSpPr>
            <p:nvPr/>
          </p:nvSpPr>
          <p:spPr bwMode="auto">
            <a:xfrm>
              <a:off x="2605" y="2650"/>
              <a:ext cx="104" cy="123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0" y="192"/>
                </a:cxn>
                <a:cxn ang="0">
                  <a:pos x="14" y="245"/>
                </a:cxn>
                <a:cxn ang="0">
                  <a:pos x="210" y="46"/>
                </a:cxn>
                <a:cxn ang="0">
                  <a:pos x="151" y="0"/>
                </a:cxn>
                <a:cxn ang="0">
                  <a:pos x="151" y="0"/>
                </a:cxn>
              </a:cxnLst>
              <a:rect l="0" t="0" r="r" b="b"/>
              <a:pathLst>
                <a:path w="210" h="245">
                  <a:moveTo>
                    <a:pt x="151" y="0"/>
                  </a:moveTo>
                  <a:lnTo>
                    <a:pt x="0" y="192"/>
                  </a:lnTo>
                  <a:lnTo>
                    <a:pt x="14" y="245"/>
                  </a:lnTo>
                  <a:lnTo>
                    <a:pt x="210" y="46"/>
                  </a:lnTo>
                  <a:lnTo>
                    <a:pt x="151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87" name="Freeform 163"/>
            <p:cNvSpPr>
              <a:spLocks/>
            </p:cNvSpPr>
            <p:nvPr/>
          </p:nvSpPr>
          <p:spPr bwMode="auto">
            <a:xfrm>
              <a:off x="2734" y="2485"/>
              <a:ext cx="264" cy="165"/>
            </a:xfrm>
            <a:custGeom>
              <a:avLst/>
              <a:gdLst/>
              <a:ahLst/>
              <a:cxnLst>
                <a:cxn ang="0">
                  <a:pos x="173" y="2"/>
                </a:cxn>
                <a:cxn ang="0">
                  <a:pos x="150" y="7"/>
                </a:cxn>
                <a:cxn ang="0">
                  <a:pos x="131" y="15"/>
                </a:cxn>
                <a:cxn ang="0">
                  <a:pos x="114" y="21"/>
                </a:cxn>
                <a:cxn ang="0">
                  <a:pos x="95" y="28"/>
                </a:cxn>
                <a:cxn ang="0">
                  <a:pos x="76" y="38"/>
                </a:cxn>
                <a:cxn ang="0">
                  <a:pos x="59" y="45"/>
                </a:cxn>
                <a:cxn ang="0">
                  <a:pos x="34" y="61"/>
                </a:cxn>
                <a:cxn ang="0">
                  <a:pos x="13" y="78"/>
                </a:cxn>
                <a:cxn ang="0">
                  <a:pos x="0" y="91"/>
                </a:cxn>
                <a:cxn ang="0">
                  <a:pos x="76" y="218"/>
                </a:cxn>
                <a:cxn ang="0">
                  <a:pos x="93" y="220"/>
                </a:cxn>
                <a:cxn ang="0">
                  <a:pos x="116" y="222"/>
                </a:cxn>
                <a:cxn ang="0">
                  <a:pos x="143" y="226"/>
                </a:cxn>
                <a:cxn ang="0">
                  <a:pos x="171" y="232"/>
                </a:cxn>
                <a:cxn ang="0">
                  <a:pos x="188" y="233"/>
                </a:cxn>
                <a:cxn ang="0">
                  <a:pos x="207" y="237"/>
                </a:cxn>
                <a:cxn ang="0">
                  <a:pos x="228" y="241"/>
                </a:cxn>
                <a:cxn ang="0">
                  <a:pos x="247" y="247"/>
                </a:cxn>
                <a:cxn ang="0">
                  <a:pos x="268" y="252"/>
                </a:cxn>
                <a:cxn ang="0">
                  <a:pos x="291" y="256"/>
                </a:cxn>
                <a:cxn ang="0">
                  <a:pos x="314" y="264"/>
                </a:cxn>
                <a:cxn ang="0">
                  <a:pos x="337" y="270"/>
                </a:cxn>
                <a:cxn ang="0">
                  <a:pos x="359" y="277"/>
                </a:cxn>
                <a:cxn ang="0">
                  <a:pos x="380" y="283"/>
                </a:cxn>
                <a:cxn ang="0">
                  <a:pos x="403" y="289"/>
                </a:cxn>
                <a:cxn ang="0">
                  <a:pos x="424" y="296"/>
                </a:cxn>
                <a:cxn ang="0">
                  <a:pos x="443" y="302"/>
                </a:cxn>
                <a:cxn ang="0">
                  <a:pos x="462" y="308"/>
                </a:cxn>
                <a:cxn ang="0">
                  <a:pos x="481" y="315"/>
                </a:cxn>
                <a:cxn ang="0">
                  <a:pos x="508" y="323"/>
                </a:cxn>
                <a:cxn ang="0">
                  <a:pos x="527" y="328"/>
                </a:cxn>
                <a:cxn ang="0">
                  <a:pos x="519" y="325"/>
                </a:cxn>
                <a:cxn ang="0">
                  <a:pos x="502" y="317"/>
                </a:cxn>
                <a:cxn ang="0">
                  <a:pos x="477" y="304"/>
                </a:cxn>
                <a:cxn ang="0">
                  <a:pos x="451" y="290"/>
                </a:cxn>
                <a:cxn ang="0">
                  <a:pos x="434" y="283"/>
                </a:cxn>
                <a:cxn ang="0">
                  <a:pos x="415" y="273"/>
                </a:cxn>
                <a:cxn ang="0">
                  <a:pos x="397" y="266"/>
                </a:cxn>
                <a:cxn ang="0">
                  <a:pos x="378" y="256"/>
                </a:cxn>
                <a:cxn ang="0">
                  <a:pos x="358" y="249"/>
                </a:cxn>
                <a:cxn ang="0">
                  <a:pos x="339" y="239"/>
                </a:cxn>
                <a:cxn ang="0">
                  <a:pos x="318" y="230"/>
                </a:cxn>
                <a:cxn ang="0">
                  <a:pos x="299" y="222"/>
                </a:cxn>
                <a:cxn ang="0">
                  <a:pos x="278" y="214"/>
                </a:cxn>
                <a:cxn ang="0">
                  <a:pos x="259" y="207"/>
                </a:cxn>
                <a:cxn ang="0">
                  <a:pos x="240" y="201"/>
                </a:cxn>
                <a:cxn ang="0">
                  <a:pos x="223" y="195"/>
                </a:cxn>
                <a:cxn ang="0">
                  <a:pos x="202" y="188"/>
                </a:cxn>
                <a:cxn ang="0">
                  <a:pos x="173" y="180"/>
                </a:cxn>
                <a:cxn ang="0">
                  <a:pos x="146" y="173"/>
                </a:cxn>
                <a:cxn ang="0">
                  <a:pos x="126" y="167"/>
                </a:cxn>
                <a:cxn ang="0">
                  <a:pos x="108" y="165"/>
                </a:cxn>
                <a:cxn ang="0">
                  <a:pos x="181" y="0"/>
                </a:cxn>
              </a:cxnLst>
              <a:rect l="0" t="0" r="r" b="b"/>
              <a:pathLst>
                <a:path w="529" h="330">
                  <a:moveTo>
                    <a:pt x="181" y="0"/>
                  </a:moveTo>
                  <a:lnTo>
                    <a:pt x="179" y="0"/>
                  </a:lnTo>
                  <a:lnTo>
                    <a:pt x="177" y="0"/>
                  </a:lnTo>
                  <a:lnTo>
                    <a:pt x="173" y="2"/>
                  </a:lnTo>
                  <a:lnTo>
                    <a:pt x="169" y="4"/>
                  </a:lnTo>
                  <a:lnTo>
                    <a:pt x="164" y="4"/>
                  </a:lnTo>
                  <a:lnTo>
                    <a:pt x="158" y="5"/>
                  </a:lnTo>
                  <a:lnTo>
                    <a:pt x="150" y="7"/>
                  </a:lnTo>
                  <a:lnTo>
                    <a:pt x="143" y="11"/>
                  </a:lnTo>
                  <a:lnTo>
                    <a:pt x="139" y="11"/>
                  </a:lnTo>
                  <a:lnTo>
                    <a:pt x="135" y="13"/>
                  </a:lnTo>
                  <a:lnTo>
                    <a:pt x="131" y="15"/>
                  </a:lnTo>
                  <a:lnTo>
                    <a:pt x="126" y="17"/>
                  </a:lnTo>
                  <a:lnTo>
                    <a:pt x="122" y="19"/>
                  </a:lnTo>
                  <a:lnTo>
                    <a:pt x="118" y="21"/>
                  </a:lnTo>
                  <a:lnTo>
                    <a:pt x="114" y="21"/>
                  </a:lnTo>
                  <a:lnTo>
                    <a:pt x="110" y="24"/>
                  </a:lnTo>
                  <a:lnTo>
                    <a:pt x="105" y="24"/>
                  </a:lnTo>
                  <a:lnTo>
                    <a:pt x="101" y="26"/>
                  </a:lnTo>
                  <a:lnTo>
                    <a:pt x="95" y="28"/>
                  </a:lnTo>
                  <a:lnTo>
                    <a:pt x="91" y="30"/>
                  </a:lnTo>
                  <a:lnTo>
                    <a:pt x="86" y="32"/>
                  </a:lnTo>
                  <a:lnTo>
                    <a:pt x="82" y="36"/>
                  </a:lnTo>
                  <a:lnTo>
                    <a:pt x="76" y="38"/>
                  </a:lnTo>
                  <a:lnTo>
                    <a:pt x="72" y="40"/>
                  </a:lnTo>
                  <a:lnTo>
                    <a:pt x="69" y="42"/>
                  </a:lnTo>
                  <a:lnTo>
                    <a:pt x="63" y="43"/>
                  </a:lnTo>
                  <a:lnTo>
                    <a:pt x="59" y="45"/>
                  </a:lnTo>
                  <a:lnTo>
                    <a:pt x="55" y="47"/>
                  </a:lnTo>
                  <a:lnTo>
                    <a:pt x="50" y="53"/>
                  </a:lnTo>
                  <a:lnTo>
                    <a:pt x="42" y="57"/>
                  </a:lnTo>
                  <a:lnTo>
                    <a:pt x="34" y="61"/>
                  </a:lnTo>
                  <a:lnTo>
                    <a:pt x="29" y="66"/>
                  </a:lnTo>
                  <a:lnTo>
                    <a:pt x="23" y="70"/>
                  </a:lnTo>
                  <a:lnTo>
                    <a:pt x="19" y="74"/>
                  </a:lnTo>
                  <a:lnTo>
                    <a:pt x="13" y="78"/>
                  </a:lnTo>
                  <a:lnTo>
                    <a:pt x="10" y="81"/>
                  </a:lnTo>
                  <a:lnTo>
                    <a:pt x="6" y="83"/>
                  </a:lnTo>
                  <a:lnTo>
                    <a:pt x="4" y="87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69" y="218"/>
                  </a:lnTo>
                  <a:lnTo>
                    <a:pt x="72" y="218"/>
                  </a:lnTo>
                  <a:lnTo>
                    <a:pt x="76" y="218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9" y="220"/>
                  </a:lnTo>
                  <a:lnTo>
                    <a:pt x="93" y="220"/>
                  </a:lnTo>
                  <a:lnTo>
                    <a:pt x="99" y="222"/>
                  </a:lnTo>
                  <a:lnTo>
                    <a:pt x="105" y="222"/>
                  </a:lnTo>
                  <a:lnTo>
                    <a:pt x="110" y="222"/>
                  </a:lnTo>
                  <a:lnTo>
                    <a:pt x="116" y="222"/>
                  </a:lnTo>
                  <a:lnTo>
                    <a:pt x="122" y="224"/>
                  </a:lnTo>
                  <a:lnTo>
                    <a:pt x="129" y="224"/>
                  </a:lnTo>
                  <a:lnTo>
                    <a:pt x="135" y="226"/>
                  </a:lnTo>
                  <a:lnTo>
                    <a:pt x="143" y="226"/>
                  </a:lnTo>
                  <a:lnTo>
                    <a:pt x="150" y="228"/>
                  </a:lnTo>
                  <a:lnTo>
                    <a:pt x="158" y="230"/>
                  </a:lnTo>
                  <a:lnTo>
                    <a:pt x="167" y="232"/>
                  </a:lnTo>
                  <a:lnTo>
                    <a:pt x="171" y="232"/>
                  </a:lnTo>
                  <a:lnTo>
                    <a:pt x="175" y="232"/>
                  </a:lnTo>
                  <a:lnTo>
                    <a:pt x="181" y="232"/>
                  </a:lnTo>
                  <a:lnTo>
                    <a:pt x="185" y="233"/>
                  </a:lnTo>
                  <a:lnTo>
                    <a:pt x="188" y="233"/>
                  </a:lnTo>
                  <a:lnTo>
                    <a:pt x="194" y="235"/>
                  </a:lnTo>
                  <a:lnTo>
                    <a:pt x="198" y="235"/>
                  </a:lnTo>
                  <a:lnTo>
                    <a:pt x="202" y="237"/>
                  </a:lnTo>
                  <a:lnTo>
                    <a:pt x="207" y="237"/>
                  </a:lnTo>
                  <a:lnTo>
                    <a:pt x="213" y="239"/>
                  </a:lnTo>
                  <a:lnTo>
                    <a:pt x="217" y="239"/>
                  </a:lnTo>
                  <a:lnTo>
                    <a:pt x="223" y="241"/>
                  </a:lnTo>
                  <a:lnTo>
                    <a:pt x="228" y="241"/>
                  </a:lnTo>
                  <a:lnTo>
                    <a:pt x="232" y="243"/>
                  </a:lnTo>
                  <a:lnTo>
                    <a:pt x="238" y="243"/>
                  </a:lnTo>
                  <a:lnTo>
                    <a:pt x="242" y="245"/>
                  </a:lnTo>
                  <a:lnTo>
                    <a:pt x="247" y="247"/>
                  </a:lnTo>
                  <a:lnTo>
                    <a:pt x="253" y="249"/>
                  </a:lnTo>
                  <a:lnTo>
                    <a:pt x="259" y="249"/>
                  </a:lnTo>
                  <a:lnTo>
                    <a:pt x="264" y="252"/>
                  </a:lnTo>
                  <a:lnTo>
                    <a:pt x="268" y="252"/>
                  </a:lnTo>
                  <a:lnTo>
                    <a:pt x="274" y="254"/>
                  </a:lnTo>
                  <a:lnTo>
                    <a:pt x="280" y="254"/>
                  </a:lnTo>
                  <a:lnTo>
                    <a:pt x="285" y="256"/>
                  </a:lnTo>
                  <a:lnTo>
                    <a:pt x="291" y="256"/>
                  </a:lnTo>
                  <a:lnTo>
                    <a:pt x="297" y="260"/>
                  </a:lnTo>
                  <a:lnTo>
                    <a:pt x="302" y="260"/>
                  </a:lnTo>
                  <a:lnTo>
                    <a:pt x="308" y="262"/>
                  </a:lnTo>
                  <a:lnTo>
                    <a:pt x="314" y="264"/>
                  </a:lnTo>
                  <a:lnTo>
                    <a:pt x="320" y="266"/>
                  </a:lnTo>
                  <a:lnTo>
                    <a:pt x="325" y="266"/>
                  </a:lnTo>
                  <a:lnTo>
                    <a:pt x="331" y="270"/>
                  </a:lnTo>
                  <a:lnTo>
                    <a:pt x="337" y="270"/>
                  </a:lnTo>
                  <a:lnTo>
                    <a:pt x="342" y="271"/>
                  </a:lnTo>
                  <a:lnTo>
                    <a:pt x="348" y="273"/>
                  </a:lnTo>
                  <a:lnTo>
                    <a:pt x="354" y="275"/>
                  </a:lnTo>
                  <a:lnTo>
                    <a:pt x="359" y="277"/>
                  </a:lnTo>
                  <a:lnTo>
                    <a:pt x="365" y="277"/>
                  </a:lnTo>
                  <a:lnTo>
                    <a:pt x="369" y="279"/>
                  </a:lnTo>
                  <a:lnTo>
                    <a:pt x="375" y="281"/>
                  </a:lnTo>
                  <a:lnTo>
                    <a:pt x="380" y="283"/>
                  </a:lnTo>
                  <a:lnTo>
                    <a:pt x="386" y="285"/>
                  </a:lnTo>
                  <a:lnTo>
                    <a:pt x="392" y="285"/>
                  </a:lnTo>
                  <a:lnTo>
                    <a:pt x="397" y="289"/>
                  </a:lnTo>
                  <a:lnTo>
                    <a:pt x="403" y="289"/>
                  </a:lnTo>
                  <a:lnTo>
                    <a:pt x="407" y="290"/>
                  </a:lnTo>
                  <a:lnTo>
                    <a:pt x="413" y="292"/>
                  </a:lnTo>
                  <a:lnTo>
                    <a:pt x="418" y="294"/>
                  </a:lnTo>
                  <a:lnTo>
                    <a:pt x="424" y="296"/>
                  </a:lnTo>
                  <a:lnTo>
                    <a:pt x="428" y="298"/>
                  </a:lnTo>
                  <a:lnTo>
                    <a:pt x="434" y="298"/>
                  </a:lnTo>
                  <a:lnTo>
                    <a:pt x="439" y="302"/>
                  </a:lnTo>
                  <a:lnTo>
                    <a:pt x="443" y="302"/>
                  </a:lnTo>
                  <a:lnTo>
                    <a:pt x="449" y="304"/>
                  </a:lnTo>
                  <a:lnTo>
                    <a:pt x="453" y="306"/>
                  </a:lnTo>
                  <a:lnTo>
                    <a:pt x="458" y="306"/>
                  </a:lnTo>
                  <a:lnTo>
                    <a:pt x="462" y="308"/>
                  </a:lnTo>
                  <a:lnTo>
                    <a:pt x="466" y="309"/>
                  </a:lnTo>
                  <a:lnTo>
                    <a:pt x="470" y="309"/>
                  </a:lnTo>
                  <a:lnTo>
                    <a:pt x="475" y="311"/>
                  </a:lnTo>
                  <a:lnTo>
                    <a:pt x="481" y="315"/>
                  </a:lnTo>
                  <a:lnTo>
                    <a:pt x="489" y="317"/>
                  </a:lnTo>
                  <a:lnTo>
                    <a:pt x="496" y="319"/>
                  </a:lnTo>
                  <a:lnTo>
                    <a:pt x="504" y="321"/>
                  </a:lnTo>
                  <a:lnTo>
                    <a:pt x="508" y="323"/>
                  </a:lnTo>
                  <a:lnTo>
                    <a:pt x="513" y="325"/>
                  </a:lnTo>
                  <a:lnTo>
                    <a:pt x="517" y="327"/>
                  </a:lnTo>
                  <a:lnTo>
                    <a:pt x="521" y="327"/>
                  </a:lnTo>
                  <a:lnTo>
                    <a:pt x="527" y="328"/>
                  </a:lnTo>
                  <a:lnTo>
                    <a:pt x="529" y="330"/>
                  </a:lnTo>
                  <a:lnTo>
                    <a:pt x="527" y="328"/>
                  </a:lnTo>
                  <a:lnTo>
                    <a:pt x="523" y="327"/>
                  </a:lnTo>
                  <a:lnTo>
                    <a:pt x="519" y="325"/>
                  </a:lnTo>
                  <a:lnTo>
                    <a:pt x="515" y="323"/>
                  </a:lnTo>
                  <a:lnTo>
                    <a:pt x="512" y="321"/>
                  </a:lnTo>
                  <a:lnTo>
                    <a:pt x="508" y="319"/>
                  </a:lnTo>
                  <a:lnTo>
                    <a:pt x="502" y="317"/>
                  </a:lnTo>
                  <a:lnTo>
                    <a:pt x="496" y="313"/>
                  </a:lnTo>
                  <a:lnTo>
                    <a:pt x="491" y="309"/>
                  </a:lnTo>
                  <a:lnTo>
                    <a:pt x="485" y="308"/>
                  </a:lnTo>
                  <a:lnTo>
                    <a:pt x="477" y="304"/>
                  </a:lnTo>
                  <a:lnTo>
                    <a:pt x="470" y="300"/>
                  </a:lnTo>
                  <a:lnTo>
                    <a:pt x="462" y="296"/>
                  </a:lnTo>
                  <a:lnTo>
                    <a:pt x="456" y="292"/>
                  </a:lnTo>
                  <a:lnTo>
                    <a:pt x="451" y="290"/>
                  </a:lnTo>
                  <a:lnTo>
                    <a:pt x="447" y="289"/>
                  </a:lnTo>
                  <a:lnTo>
                    <a:pt x="441" y="285"/>
                  </a:lnTo>
                  <a:lnTo>
                    <a:pt x="437" y="285"/>
                  </a:lnTo>
                  <a:lnTo>
                    <a:pt x="434" y="283"/>
                  </a:lnTo>
                  <a:lnTo>
                    <a:pt x="428" y="281"/>
                  </a:lnTo>
                  <a:lnTo>
                    <a:pt x="424" y="277"/>
                  </a:lnTo>
                  <a:lnTo>
                    <a:pt x="420" y="277"/>
                  </a:lnTo>
                  <a:lnTo>
                    <a:pt x="415" y="273"/>
                  </a:lnTo>
                  <a:lnTo>
                    <a:pt x="411" y="271"/>
                  </a:lnTo>
                  <a:lnTo>
                    <a:pt x="407" y="270"/>
                  </a:lnTo>
                  <a:lnTo>
                    <a:pt x="401" y="268"/>
                  </a:lnTo>
                  <a:lnTo>
                    <a:pt x="397" y="266"/>
                  </a:lnTo>
                  <a:lnTo>
                    <a:pt x="392" y="264"/>
                  </a:lnTo>
                  <a:lnTo>
                    <a:pt x="388" y="260"/>
                  </a:lnTo>
                  <a:lnTo>
                    <a:pt x="382" y="260"/>
                  </a:lnTo>
                  <a:lnTo>
                    <a:pt x="378" y="256"/>
                  </a:lnTo>
                  <a:lnTo>
                    <a:pt x="373" y="254"/>
                  </a:lnTo>
                  <a:lnTo>
                    <a:pt x="367" y="252"/>
                  </a:lnTo>
                  <a:lnTo>
                    <a:pt x="363" y="251"/>
                  </a:lnTo>
                  <a:lnTo>
                    <a:pt x="358" y="249"/>
                  </a:lnTo>
                  <a:lnTo>
                    <a:pt x="354" y="245"/>
                  </a:lnTo>
                  <a:lnTo>
                    <a:pt x="348" y="243"/>
                  </a:lnTo>
                  <a:lnTo>
                    <a:pt x="344" y="241"/>
                  </a:lnTo>
                  <a:lnTo>
                    <a:pt x="339" y="239"/>
                  </a:lnTo>
                  <a:lnTo>
                    <a:pt x="333" y="235"/>
                  </a:lnTo>
                  <a:lnTo>
                    <a:pt x="327" y="233"/>
                  </a:lnTo>
                  <a:lnTo>
                    <a:pt x="323" y="232"/>
                  </a:lnTo>
                  <a:lnTo>
                    <a:pt x="318" y="230"/>
                  </a:lnTo>
                  <a:lnTo>
                    <a:pt x="314" y="228"/>
                  </a:lnTo>
                  <a:lnTo>
                    <a:pt x="308" y="226"/>
                  </a:lnTo>
                  <a:lnTo>
                    <a:pt x="304" y="226"/>
                  </a:lnTo>
                  <a:lnTo>
                    <a:pt x="299" y="222"/>
                  </a:lnTo>
                  <a:lnTo>
                    <a:pt x="293" y="220"/>
                  </a:lnTo>
                  <a:lnTo>
                    <a:pt x="287" y="218"/>
                  </a:lnTo>
                  <a:lnTo>
                    <a:pt x="283" y="216"/>
                  </a:lnTo>
                  <a:lnTo>
                    <a:pt x="278" y="214"/>
                  </a:lnTo>
                  <a:lnTo>
                    <a:pt x="274" y="213"/>
                  </a:lnTo>
                  <a:lnTo>
                    <a:pt x="268" y="211"/>
                  </a:lnTo>
                  <a:lnTo>
                    <a:pt x="264" y="209"/>
                  </a:lnTo>
                  <a:lnTo>
                    <a:pt x="259" y="207"/>
                  </a:lnTo>
                  <a:lnTo>
                    <a:pt x="255" y="205"/>
                  </a:lnTo>
                  <a:lnTo>
                    <a:pt x="249" y="205"/>
                  </a:lnTo>
                  <a:lnTo>
                    <a:pt x="245" y="203"/>
                  </a:lnTo>
                  <a:lnTo>
                    <a:pt x="240" y="201"/>
                  </a:lnTo>
                  <a:lnTo>
                    <a:pt x="236" y="199"/>
                  </a:lnTo>
                  <a:lnTo>
                    <a:pt x="232" y="197"/>
                  </a:lnTo>
                  <a:lnTo>
                    <a:pt x="228" y="197"/>
                  </a:lnTo>
                  <a:lnTo>
                    <a:pt x="223" y="195"/>
                  </a:lnTo>
                  <a:lnTo>
                    <a:pt x="219" y="194"/>
                  </a:lnTo>
                  <a:lnTo>
                    <a:pt x="215" y="192"/>
                  </a:lnTo>
                  <a:lnTo>
                    <a:pt x="211" y="192"/>
                  </a:lnTo>
                  <a:lnTo>
                    <a:pt x="202" y="188"/>
                  </a:lnTo>
                  <a:lnTo>
                    <a:pt x="194" y="186"/>
                  </a:lnTo>
                  <a:lnTo>
                    <a:pt x="186" y="184"/>
                  </a:lnTo>
                  <a:lnTo>
                    <a:pt x="179" y="182"/>
                  </a:lnTo>
                  <a:lnTo>
                    <a:pt x="173" y="180"/>
                  </a:lnTo>
                  <a:lnTo>
                    <a:pt x="166" y="178"/>
                  </a:lnTo>
                  <a:lnTo>
                    <a:pt x="160" y="176"/>
                  </a:lnTo>
                  <a:lnTo>
                    <a:pt x="152" y="175"/>
                  </a:lnTo>
                  <a:lnTo>
                    <a:pt x="146" y="173"/>
                  </a:lnTo>
                  <a:lnTo>
                    <a:pt x="141" y="171"/>
                  </a:lnTo>
                  <a:lnTo>
                    <a:pt x="135" y="171"/>
                  </a:lnTo>
                  <a:lnTo>
                    <a:pt x="131" y="169"/>
                  </a:lnTo>
                  <a:lnTo>
                    <a:pt x="126" y="167"/>
                  </a:lnTo>
                  <a:lnTo>
                    <a:pt x="122" y="167"/>
                  </a:lnTo>
                  <a:lnTo>
                    <a:pt x="116" y="165"/>
                  </a:lnTo>
                  <a:lnTo>
                    <a:pt x="112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78" y="106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88" name="Freeform 164"/>
            <p:cNvSpPr>
              <a:spLocks/>
            </p:cNvSpPr>
            <p:nvPr/>
          </p:nvSpPr>
          <p:spPr bwMode="auto">
            <a:xfrm>
              <a:off x="2788" y="2505"/>
              <a:ext cx="273" cy="76"/>
            </a:xfrm>
            <a:custGeom>
              <a:avLst/>
              <a:gdLst/>
              <a:ahLst/>
              <a:cxnLst>
                <a:cxn ang="0">
                  <a:pos x="6" y="106"/>
                </a:cxn>
                <a:cxn ang="0">
                  <a:pos x="21" y="97"/>
                </a:cxn>
                <a:cxn ang="0">
                  <a:pos x="42" y="81"/>
                </a:cxn>
                <a:cxn ang="0">
                  <a:pos x="56" y="76"/>
                </a:cxn>
                <a:cxn ang="0">
                  <a:pos x="69" y="68"/>
                </a:cxn>
                <a:cxn ang="0">
                  <a:pos x="86" y="60"/>
                </a:cxn>
                <a:cxn ang="0">
                  <a:pos x="103" y="53"/>
                </a:cxn>
                <a:cxn ang="0">
                  <a:pos x="120" y="45"/>
                </a:cxn>
                <a:cxn ang="0">
                  <a:pos x="137" y="38"/>
                </a:cxn>
                <a:cxn ang="0">
                  <a:pos x="154" y="32"/>
                </a:cxn>
                <a:cxn ang="0">
                  <a:pos x="173" y="26"/>
                </a:cxn>
                <a:cxn ang="0">
                  <a:pos x="191" y="21"/>
                </a:cxn>
                <a:cxn ang="0">
                  <a:pos x="206" y="17"/>
                </a:cxn>
                <a:cxn ang="0">
                  <a:pos x="219" y="13"/>
                </a:cxn>
                <a:cxn ang="0">
                  <a:pos x="232" y="9"/>
                </a:cxn>
                <a:cxn ang="0">
                  <a:pos x="244" y="7"/>
                </a:cxn>
                <a:cxn ang="0">
                  <a:pos x="250" y="9"/>
                </a:cxn>
                <a:cxn ang="0">
                  <a:pos x="259" y="17"/>
                </a:cxn>
                <a:cxn ang="0">
                  <a:pos x="274" y="28"/>
                </a:cxn>
                <a:cxn ang="0">
                  <a:pos x="293" y="40"/>
                </a:cxn>
                <a:cxn ang="0">
                  <a:pos x="314" y="53"/>
                </a:cxn>
                <a:cxn ang="0">
                  <a:pos x="337" y="66"/>
                </a:cxn>
                <a:cxn ang="0">
                  <a:pos x="362" y="78"/>
                </a:cxn>
                <a:cxn ang="0">
                  <a:pos x="383" y="87"/>
                </a:cxn>
                <a:cxn ang="0">
                  <a:pos x="407" y="95"/>
                </a:cxn>
                <a:cxn ang="0">
                  <a:pos x="428" y="98"/>
                </a:cxn>
                <a:cxn ang="0">
                  <a:pos x="447" y="98"/>
                </a:cxn>
                <a:cxn ang="0">
                  <a:pos x="463" y="91"/>
                </a:cxn>
                <a:cxn ang="0">
                  <a:pos x="476" y="83"/>
                </a:cxn>
                <a:cxn ang="0">
                  <a:pos x="485" y="70"/>
                </a:cxn>
                <a:cxn ang="0">
                  <a:pos x="495" y="57"/>
                </a:cxn>
                <a:cxn ang="0">
                  <a:pos x="501" y="43"/>
                </a:cxn>
                <a:cxn ang="0">
                  <a:pos x="506" y="30"/>
                </a:cxn>
                <a:cxn ang="0">
                  <a:pos x="512" y="7"/>
                </a:cxn>
                <a:cxn ang="0">
                  <a:pos x="514" y="0"/>
                </a:cxn>
                <a:cxn ang="0">
                  <a:pos x="544" y="43"/>
                </a:cxn>
                <a:cxn ang="0">
                  <a:pos x="544" y="60"/>
                </a:cxn>
                <a:cxn ang="0">
                  <a:pos x="544" y="79"/>
                </a:cxn>
                <a:cxn ang="0">
                  <a:pos x="542" y="95"/>
                </a:cxn>
                <a:cxn ang="0">
                  <a:pos x="537" y="108"/>
                </a:cxn>
                <a:cxn ang="0">
                  <a:pos x="527" y="121"/>
                </a:cxn>
                <a:cxn ang="0">
                  <a:pos x="516" y="131"/>
                </a:cxn>
                <a:cxn ang="0">
                  <a:pos x="501" y="140"/>
                </a:cxn>
                <a:cxn ang="0">
                  <a:pos x="480" y="144"/>
                </a:cxn>
                <a:cxn ang="0">
                  <a:pos x="466" y="144"/>
                </a:cxn>
                <a:cxn ang="0">
                  <a:pos x="453" y="144"/>
                </a:cxn>
                <a:cxn ang="0">
                  <a:pos x="438" y="142"/>
                </a:cxn>
                <a:cxn ang="0">
                  <a:pos x="421" y="140"/>
                </a:cxn>
                <a:cxn ang="0">
                  <a:pos x="404" y="136"/>
                </a:cxn>
                <a:cxn ang="0">
                  <a:pos x="386" y="133"/>
                </a:cxn>
                <a:cxn ang="0">
                  <a:pos x="371" y="129"/>
                </a:cxn>
                <a:cxn ang="0">
                  <a:pos x="354" y="125"/>
                </a:cxn>
                <a:cxn ang="0">
                  <a:pos x="335" y="119"/>
                </a:cxn>
                <a:cxn ang="0">
                  <a:pos x="318" y="116"/>
                </a:cxn>
                <a:cxn ang="0">
                  <a:pos x="301" y="110"/>
                </a:cxn>
                <a:cxn ang="0">
                  <a:pos x="286" y="104"/>
                </a:cxn>
                <a:cxn ang="0">
                  <a:pos x="270" y="98"/>
                </a:cxn>
                <a:cxn ang="0">
                  <a:pos x="255" y="95"/>
                </a:cxn>
                <a:cxn ang="0">
                  <a:pos x="242" y="89"/>
                </a:cxn>
                <a:cxn ang="0">
                  <a:pos x="232" y="85"/>
                </a:cxn>
                <a:cxn ang="0">
                  <a:pos x="212" y="78"/>
                </a:cxn>
                <a:cxn ang="0">
                  <a:pos x="200" y="72"/>
                </a:cxn>
                <a:cxn ang="0">
                  <a:pos x="0" y="114"/>
                </a:cxn>
              </a:cxnLst>
              <a:rect l="0" t="0" r="r" b="b"/>
              <a:pathLst>
                <a:path w="546" h="152">
                  <a:moveTo>
                    <a:pt x="0" y="114"/>
                  </a:moveTo>
                  <a:lnTo>
                    <a:pt x="2" y="110"/>
                  </a:lnTo>
                  <a:lnTo>
                    <a:pt x="6" y="106"/>
                  </a:lnTo>
                  <a:lnTo>
                    <a:pt x="10" y="102"/>
                  </a:lnTo>
                  <a:lnTo>
                    <a:pt x="14" y="100"/>
                  </a:lnTo>
                  <a:lnTo>
                    <a:pt x="21" y="97"/>
                  </a:lnTo>
                  <a:lnTo>
                    <a:pt x="27" y="93"/>
                  </a:lnTo>
                  <a:lnTo>
                    <a:pt x="35" y="87"/>
                  </a:lnTo>
                  <a:lnTo>
                    <a:pt x="42" y="81"/>
                  </a:lnTo>
                  <a:lnTo>
                    <a:pt x="46" y="79"/>
                  </a:lnTo>
                  <a:lnTo>
                    <a:pt x="50" y="78"/>
                  </a:lnTo>
                  <a:lnTo>
                    <a:pt x="56" y="76"/>
                  </a:lnTo>
                  <a:lnTo>
                    <a:pt x="61" y="72"/>
                  </a:lnTo>
                  <a:lnTo>
                    <a:pt x="65" y="70"/>
                  </a:lnTo>
                  <a:lnTo>
                    <a:pt x="69" y="68"/>
                  </a:lnTo>
                  <a:lnTo>
                    <a:pt x="75" y="64"/>
                  </a:lnTo>
                  <a:lnTo>
                    <a:pt x="80" y="62"/>
                  </a:lnTo>
                  <a:lnTo>
                    <a:pt x="86" y="60"/>
                  </a:lnTo>
                  <a:lnTo>
                    <a:pt x="92" y="57"/>
                  </a:lnTo>
                  <a:lnTo>
                    <a:pt x="97" y="55"/>
                  </a:lnTo>
                  <a:lnTo>
                    <a:pt x="103" y="53"/>
                  </a:lnTo>
                  <a:lnTo>
                    <a:pt x="107" y="49"/>
                  </a:lnTo>
                  <a:lnTo>
                    <a:pt x="115" y="47"/>
                  </a:lnTo>
                  <a:lnTo>
                    <a:pt x="120" y="45"/>
                  </a:lnTo>
                  <a:lnTo>
                    <a:pt x="126" y="43"/>
                  </a:lnTo>
                  <a:lnTo>
                    <a:pt x="130" y="40"/>
                  </a:lnTo>
                  <a:lnTo>
                    <a:pt x="137" y="38"/>
                  </a:lnTo>
                  <a:lnTo>
                    <a:pt x="143" y="36"/>
                  </a:lnTo>
                  <a:lnTo>
                    <a:pt x="149" y="34"/>
                  </a:lnTo>
                  <a:lnTo>
                    <a:pt x="154" y="32"/>
                  </a:lnTo>
                  <a:lnTo>
                    <a:pt x="160" y="30"/>
                  </a:lnTo>
                  <a:lnTo>
                    <a:pt x="168" y="26"/>
                  </a:lnTo>
                  <a:lnTo>
                    <a:pt x="173" y="26"/>
                  </a:lnTo>
                  <a:lnTo>
                    <a:pt x="179" y="22"/>
                  </a:lnTo>
                  <a:lnTo>
                    <a:pt x="185" y="22"/>
                  </a:lnTo>
                  <a:lnTo>
                    <a:pt x="191" y="21"/>
                  </a:lnTo>
                  <a:lnTo>
                    <a:pt x="196" y="19"/>
                  </a:lnTo>
                  <a:lnTo>
                    <a:pt x="202" y="17"/>
                  </a:lnTo>
                  <a:lnTo>
                    <a:pt x="206" y="17"/>
                  </a:lnTo>
                  <a:lnTo>
                    <a:pt x="212" y="15"/>
                  </a:lnTo>
                  <a:lnTo>
                    <a:pt x="215" y="13"/>
                  </a:lnTo>
                  <a:lnTo>
                    <a:pt x="219" y="13"/>
                  </a:lnTo>
                  <a:lnTo>
                    <a:pt x="225" y="11"/>
                  </a:lnTo>
                  <a:lnTo>
                    <a:pt x="229" y="9"/>
                  </a:lnTo>
                  <a:lnTo>
                    <a:pt x="232" y="9"/>
                  </a:lnTo>
                  <a:lnTo>
                    <a:pt x="236" y="7"/>
                  </a:lnTo>
                  <a:lnTo>
                    <a:pt x="242" y="7"/>
                  </a:lnTo>
                  <a:lnTo>
                    <a:pt x="244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50" y="9"/>
                  </a:lnTo>
                  <a:lnTo>
                    <a:pt x="251" y="13"/>
                  </a:lnTo>
                  <a:lnTo>
                    <a:pt x="255" y="15"/>
                  </a:lnTo>
                  <a:lnTo>
                    <a:pt x="259" y="17"/>
                  </a:lnTo>
                  <a:lnTo>
                    <a:pt x="265" y="21"/>
                  </a:lnTo>
                  <a:lnTo>
                    <a:pt x="269" y="24"/>
                  </a:lnTo>
                  <a:lnTo>
                    <a:pt x="274" y="28"/>
                  </a:lnTo>
                  <a:lnTo>
                    <a:pt x="280" y="30"/>
                  </a:lnTo>
                  <a:lnTo>
                    <a:pt x="286" y="36"/>
                  </a:lnTo>
                  <a:lnTo>
                    <a:pt x="293" y="40"/>
                  </a:lnTo>
                  <a:lnTo>
                    <a:pt x="299" y="43"/>
                  </a:lnTo>
                  <a:lnTo>
                    <a:pt x="307" y="49"/>
                  </a:lnTo>
                  <a:lnTo>
                    <a:pt x="314" y="53"/>
                  </a:lnTo>
                  <a:lnTo>
                    <a:pt x="322" y="57"/>
                  </a:lnTo>
                  <a:lnTo>
                    <a:pt x="329" y="62"/>
                  </a:lnTo>
                  <a:lnTo>
                    <a:pt x="337" y="66"/>
                  </a:lnTo>
                  <a:lnTo>
                    <a:pt x="345" y="70"/>
                  </a:lnTo>
                  <a:lnTo>
                    <a:pt x="352" y="74"/>
                  </a:lnTo>
                  <a:lnTo>
                    <a:pt x="362" y="78"/>
                  </a:lnTo>
                  <a:lnTo>
                    <a:pt x="369" y="81"/>
                  </a:lnTo>
                  <a:lnTo>
                    <a:pt x="377" y="85"/>
                  </a:lnTo>
                  <a:lnTo>
                    <a:pt x="383" y="87"/>
                  </a:lnTo>
                  <a:lnTo>
                    <a:pt x="392" y="91"/>
                  </a:lnTo>
                  <a:lnTo>
                    <a:pt x="400" y="93"/>
                  </a:lnTo>
                  <a:lnTo>
                    <a:pt x="407" y="95"/>
                  </a:lnTo>
                  <a:lnTo>
                    <a:pt x="415" y="97"/>
                  </a:lnTo>
                  <a:lnTo>
                    <a:pt x="421" y="98"/>
                  </a:lnTo>
                  <a:lnTo>
                    <a:pt x="428" y="98"/>
                  </a:lnTo>
                  <a:lnTo>
                    <a:pt x="436" y="100"/>
                  </a:lnTo>
                  <a:lnTo>
                    <a:pt x="442" y="98"/>
                  </a:lnTo>
                  <a:lnTo>
                    <a:pt x="447" y="98"/>
                  </a:lnTo>
                  <a:lnTo>
                    <a:pt x="453" y="97"/>
                  </a:lnTo>
                  <a:lnTo>
                    <a:pt x="459" y="95"/>
                  </a:lnTo>
                  <a:lnTo>
                    <a:pt x="463" y="91"/>
                  </a:lnTo>
                  <a:lnTo>
                    <a:pt x="468" y="89"/>
                  </a:lnTo>
                  <a:lnTo>
                    <a:pt x="472" y="85"/>
                  </a:lnTo>
                  <a:lnTo>
                    <a:pt x="476" y="83"/>
                  </a:lnTo>
                  <a:lnTo>
                    <a:pt x="480" y="78"/>
                  </a:lnTo>
                  <a:lnTo>
                    <a:pt x="483" y="74"/>
                  </a:lnTo>
                  <a:lnTo>
                    <a:pt x="485" y="70"/>
                  </a:lnTo>
                  <a:lnTo>
                    <a:pt x="489" y="66"/>
                  </a:lnTo>
                  <a:lnTo>
                    <a:pt x="493" y="60"/>
                  </a:lnTo>
                  <a:lnTo>
                    <a:pt x="495" y="57"/>
                  </a:lnTo>
                  <a:lnTo>
                    <a:pt x="497" y="51"/>
                  </a:lnTo>
                  <a:lnTo>
                    <a:pt x="501" y="47"/>
                  </a:lnTo>
                  <a:lnTo>
                    <a:pt x="501" y="43"/>
                  </a:lnTo>
                  <a:lnTo>
                    <a:pt x="502" y="40"/>
                  </a:lnTo>
                  <a:lnTo>
                    <a:pt x="504" y="34"/>
                  </a:lnTo>
                  <a:lnTo>
                    <a:pt x="506" y="30"/>
                  </a:lnTo>
                  <a:lnTo>
                    <a:pt x="508" y="21"/>
                  </a:lnTo>
                  <a:lnTo>
                    <a:pt x="510" y="13"/>
                  </a:lnTo>
                  <a:lnTo>
                    <a:pt x="512" y="7"/>
                  </a:lnTo>
                  <a:lnTo>
                    <a:pt x="512" y="3"/>
                  </a:lnTo>
                  <a:lnTo>
                    <a:pt x="512" y="2"/>
                  </a:lnTo>
                  <a:lnTo>
                    <a:pt x="514" y="0"/>
                  </a:lnTo>
                  <a:lnTo>
                    <a:pt x="544" y="40"/>
                  </a:lnTo>
                  <a:lnTo>
                    <a:pt x="544" y="40"/>
                  </a:lnTo>
                  <a:lnTo>
                    <a:pt x="544" y="43"/>
                  </a:lnTo>
                  <a:lnTo>
                    <a:pt x="544" y="47"/>
                  </a:lnTo>
                  <a:lnTo>
                    <a:pt x="546" y="55"/>
                  </a:lnTo>
                  <a:lnTo>
                    <a:pt x="544" y="60"/>
                  </a:lnTo>
                  <a:lnTo>
                    <a:pt x="544" y="70"/>
                  </a:lnTo>
                  <a:lnTo>
                    <a:pt x="544" y="74"/>
                  </a:lnTo>
                  <a:lnTo>
                    <a:pt x="544" y="79"/>
                  </a:lnTo>
                  <a:lnTo>
                    <a:pt x="542" y="83"/>
                  </a:lnTo>
                  <a:lnTo>
                    <a:pt x="542" y="89"/>
                  </a:lnTo>
                  <a:lnTo>
                    <a:pt x="542" y="95"/>
                  </a:lnTo>
                  <a:lnTo>
                    <a:pt x="540" y="98"/>
                  </a:lnTo>
                  <a:lnTo>
                    <a:pt x="539" y="102"/>
                  </a:lnTo>
                  <a:lnTo>
                    <a:pt x="537" y="108"/>
                  </a:lnTo>
                  <a:lnTo>
                    <a:pt x="533" y="112"/>
                  </a:lnTo>
                  <a:lnTo>
                    <a:pt x="531" y="116"/>
                  </a:lnTo>
                  <a:lnTo>
                    <a:pt x="527" y="121"/>
                  </a:lnTo>
                  <a:lnTo>
                    <a:pt x="525" y="125"/>
                  </a:lnTo>
                  <a:lnTo>
                    <a:pt x="521" y="127"/>
                  </a:lnTo>
                  <a:lnTo>
                    <a:pt x="516" y="131"/>
                  </a:lnTo>
                  <a:lnTo>
                    <a:pt x="510" y="135"/>
                  </a:lnTo>
                  <a:lnTo>
                    <a:pt x="506" y="136"/>
                  </a:lnTo>
                  <a:lnTo>
                    <a:pt x="501" y="140"/>
                  </a:lnTo>
                  <a:lnTo>
                    <a:pt x="495" y="142"/>
                  </a:lnTo>
                  <a:lnTo>
                    <a:pt x="487" y="144"/>
                  </a:lnTo>
                  <a:lnTo>
                    <a:pt x="480" y="144"/>
                  </a:lnTo>
                  <a:lnTo>
                    <a:pt x="476" y="144"/>
                  </a:lnTo>
                  <a:lnTo>
                    <a:pt x="472" y="144"/>
                  </a:lnTo>
                  <a:lnTo>
                    <a:pt x="466" y="144"/>
                  </a:lnTo>
                  <a:lnTo>
                    <a:pt x="463" y="144"/>
                  </a:lnTo>
                  <a:lnTo>
                    <a:pt x="457" y="144"/>
                  </a:lnTo>
                  <a:lnTo>
                    <a:pt x="453" y="144"/>
                  </a:lnTo>
                  <a:lnTo>
                    <a:pt x="447" y="144"/>
                  </a:lnTo>
                  <a:lnTo>
                    <a:pt x="444" y="144"/>
                  </a:lnTo>
                  <a:lnTo>
                    <a:pt x="438" y="142"/>
                  </a:lnTo>
                  <a:lnTo>
                    <a:pt x="432" y="142"/>
                  </a:lnTo>
                  <a:lnTo>
                    <a:pt x="426" y="140"/>
                  </a:lnTo>
                  <a:lnTo>
                    <a:pt x="421" y="140"/>
                  </a:lnTo>
                  <a:lnTo>
                    <a:pt x="415" y="138"/>
                  </a:lnTo>
                  <a:lnTo>
                    <a:pt x="409" y="138"/>
                  </a:lnTo>
                  <a:lnTo>
                    <a:pt x="404" y="136"/>
                  </a:lnTo>
                  <a:lnTo>
                    <a:pt x="400" y="136"/>
                  </a:lnTo>
                  <a:lnTo>
                    <a:pt x="392" y="135"/>
                  </a:lnTo>
                  <a:lnTo>
                    <a:pt x="386" y="133"/>
                  </a:lnTo>
                  <a:lnTo>
                    <a:pt x="381" y="131"/>
                  </a:lnTo>
                  <a:lnTo>
                    <a:pt x="375" y="131"/>
                  </a:lnTo>
                  <a:lnTo>
                    <a:pt x="371" y="129"/>
                  </a:lnTo>
                  <a:lnTo>
                    <a:pt x="366" y="127"/>
                  </a:lnTo>
                  <a:lnTo>
                    <a:pt x="358" y="125"/>
                  </a:lnTo>
                  <a:lnTo>
                    <a:pt x="354" y="125"/>
                  </a:lnTo>
                  <a:lnTo>
                    <a:pt x="347" y="123"/>
                  </a:lnTo>
                  <a:lnTo>
                    <a:pt x="341" y="121"/>
                  </a:lnTo>
                  <a:lnTo>
                    <a:pt x="335" y="119"/>
                  </a:lnTo>
                  <a:lnTo>
                    <a:pt x="329" y="119"/>
                  </a:lnTo>
                  <a:lnTo>
                    <a:pt x="324" y="117"/>
                  </a:lnTo>
                  <a:lnTo>
                    <a:pt x="318" y="116"/>
                  </a:lnTo>
                  <a:lnTo>
                    <a:pt x="312" y="114"/>
                  </a:lnTo>
                  <a:lnTo>
                    <a:pt x="307" y="112"/>
                  </a:lnTo>
                  <a:lnTo>
                    <a:pt x="301" y="110"/>
                  </a:lnTo>
                  <a:lnTo>
                    <a:pt x="295" y="108"/>
                  </a:lnTo>
                  <a:lnTo>
                    <a:pt x="289" y="106"/>
                  </a:lnTo>
                  <a:lnTo>
                    <a:pt x="286" y="104"/>
                  </a:lnTo>
                  <a:lnTo>
                    <a:pt x="280" y="102"/>
                  </a:lnTo>
                  <a:lnTo>
                    <a:pt x="274" y="100"/>
                  </a:lnTo>
                  <a:lnTo>
                    <a:pt x="270" y="98"/>
                  </a:lnTo>
                  <a:lnTo>
                    <a:pt x="265" y="98"/>
                  </a:lnTo>
                  <a:lnTo>
                    <a:pt x="259" y="95"/>
                  </a:lnTo>
                  <a:lnTo>
                    <a:pt x="255" y="95"/>
                  </a:lnTo>
                  <a:lnTo>
                    <a:pt x="251" y="93"/>
                  </a:lnTo>
                  <a:lnTo>
                    <a:pt x="248" y="91"/>
                  </a:lnTo>
                  <a:lnTo>
                    <a:pt x="242" y="89"/>
                  </a:lnTo>
                  <a:lnTo>
                    <a:pt x="238" y="87"/>
                  </a:lnTo>
                  <a:lnTo>
                    <a:pt x="234" y="85"/>
                  </a:lnTo>
                  <a:lnTo>
                    <a:pt x="232" y="85"/>
                  </a:lnTo>
                  <a:lnTo>
                    <a:pt x="225" y="81"/>
                  </a:lnTo>
                  <a:lnTo>
                    <a:pt x="217" y="79"/>
                  </a:lnTo>
                  <a:lnTo>
                    <a:pt x="212" y="78"/>
                  </a:lnTo>
                  <a:lnTo>
                    <a:pt x="208" y="76"/>
                  </a:lnTo>
                  <a:lnTo>
                    <a:pt x="202" y="72"/>
                  </a:lnTo>
                  <a:lnTo>
                    <a:pt x="200" y="72"/>
                  </a:lnTo>
                  <a:lnTo>
                    <a:pt x="59" y="152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89" name="Freeform 165"/>
            <p:cNvSpPr>
              <a:spLocks/>
            </p:cNvSpPr>
            <p:nvPr/>
          </p:nvSpPr>
          <p:spPr bwMode="auto">
            <a:xfrm>
              <a:off x="2998" y="2359"/>
              <a:ext cx="424" cy="278"/>
            </a:xfrm>
            <a:custGeom>
              <a:avLst/>
              <a:gdLst/>
              <a:ahLst/>
              <a:cxnLst>
                <a:cxn ang="0">
                  <a:pos x="9" y="538"/>
                </a:cxn>
                <a:cxn ang="0">
                  <a:pos x="30" y="521"/>
                </a:cxn>
                <a:cxn ang="0">
                  <a:pos x="55" y="500"/>
                </a:cxn>
                <a:cxn ang="0">
                  <a:pos x="72" y="486"/>
                </a:cxn>
                <a:cxn ang="0">
                  <a:pos x="89" y="471"/>
                </a:cxn>
                <a:cxn ang="0">
                  <a:pos x="108" y="456"/>
                </a:cxn>
                <a:cxn ang="0">
                  <a:pos x="133" y="439"/>
                </a:cxn>
                <a:cxn ang="0">
                  <a:pos x="159" y="420"/>
                </a:cxn>
                <a:cxn ang="0">
                  <a:pos x="186" y="401"/>
                </a:cxn>
                <a:cxn ang="0">
                  <a:pos x="215" y="380"/>
                </a:cxn>
                <a:cxn ang="0">
                  <a:pos x="247" y="359"/>
                </a:cxn>
                <a:cxn ang="0">
                  <a:pos x="283" y="338"/>
                </a:cxn>
                <a:cxn ang="0">
                  <a:pos x="317" y="313"/>
                </a:cxn>
                <a:cxn ang="0">
                  <a:pos x="355" y="291"/>
                </a:cxn>
                <a:cxn ang="0">
                  <a:pos x="395" y="266"/>
                </a:cxn>
                <a:cxn ang="0">
                  <a:pos x="435" y="241"/>
                </a:cxn>
                <a:cxn ang="0">
                  <a:pos x="473" y="218"/>
                </a:cxn>
                <a:cxn ang="0">
                  <a:pos x="513" y="196"/>
                </a:cxn>
                <a:cxn ang="0">
                  <a:pos x="551" y="173"/>
                </a:cxn>
                <a:cxn ang="0">
                  <a:pos x="585" y="154"/>
                </a:cxn>
                <a:cxn ang="0">
                  <a:pos x="620" y="135"/>
                </a:cxn>
                <a:cxn ang="0">
                  <a:pos x="652" y="116"/>
                </a:cxn>
                <a:cxn ang="0">
                  <a:pos x="679" y="101"/>
                </a:cxn>
                <a:cxn ang="0">
                  <a:pos x="701" y="87"/>
                </a:cxn>
                <a:cxn ang="0">
                  <a:pos x="720" y="78"/>
                </a:cxn>
                <a:cxn ang="0">
                  <a:pos x="737" y="68"/>
                </a:cxn>
                <a:cxn ang="0">
                  <a:pos x="848" y="0"/>
                </a:cxn>
                <a:cxn ang="0">
                  <a:pos x="776" y="89"/>
                </a:cxn>
                <a:cxn ang="0">
                  <a:pos x="756" y="99"/>
                </a:cxn>
                <a:cxn ang="0">
                  <a:pos x="732" y="112"/>
                </a:cxn>
                <a:cxn ang="0">
                  <a:pos x="703" y="127"/>
                </a:cxn>
                <a:cxn ang="0">
                  <a:pos x="684" y="137"/>
                </a:cxn>
                <a:cxn ang="0">
                  <a:pos x="667" y="146"/>
                </a:cxn>
                <a:cxn ang="0">
                  <a:pos x="646" y="158"/>
                </a:cxn>
                <a:cxn ang="0">
                  <a:pos x="625" y="171"/>
                </a:cxn>
                <a:cxn ang="0">
                  <a:pos x="602" y="182"/>
                </a:cxn>
                <a:cxn ang="0">
                  <a:pos x="582" y="194"/>
                </a:cxn>
                <a:cxn ang="0">
                  <a:pos x="561" y="207"/>
                </a:cxn>
                <a:cxn ang="0">
                  <a:pos x="538" y="220"/>
                </a:cxn>
                <a:cxn ang="0">
                  <a:pos x="515" y="234"/>
                </a:cxn>
                <a:cxn ang="0">
                  <a:pos x="490" y="249"/>
                </a:cxn>
                <a:cxn ang="0">
                  <a:pos x="469" y="262"/>
                </a:cxn>
                <a:cxn ang="0">
                  <a:pos x="447" y="275"/>
                </a:cxn>
                <a:cxn ang="0">
                  <a:pos x="424" y="291"/>
                </a:cxn>
                <a:cxn ang="0">
                  <a:pos x="403" y="304"/>
                </a:cxn>
                <a:cxn ang="0">
                  <a:pos x="380" y="317"/>
                </a:cxn>
                <a:cxn ang="0">
                  <a:pos x="359" y="331"/>
                </a:cxn>
                <a:cxn ang="0">
                  <a:pos x="338" y="344"/>
                </a:cxn>
                <a:cxn ang="0">
                  <a:pos x="317" y="359"/>
                </a:cxn>
                <a:cxn ang="0">
                  <a:pos x="298" y="372"/>
                </a:cxn>
                <a:cxn ang="0">
                  <a:pos x="277" y="386"/>
                </a:cxn>
                <a:cxn ang="0">
                  <a:pos x="258" y="399"/>
                </a:cxn>
                <a:cxn ang="0">
                  <a:pos x="239" y="412"/>
                </a:cxn>
                <a:cxn ang="0">
                  <a:pos x="218" y="429"/>
                </a:cxn>
                <a:cxn ang="0">
                  <a:pos x="196" y="445"/>
                </a:cxn>
                <a:cxn ang="0">
                  <a:pos x="171" y="465"/>
                </a:cxn>
                <a:cxn ang="0">
                  <a:pos x="142" y="486"/>
                </a:cxn>
                <a:cxn ang="0">
                  <a:pos x="118" y="507"/>
                </a:cxn>
                <a:cxn ang="0">
                  <a:pos x="97" y="524"/>
                </a:cxn>
                <a:cxn ang="0">
                  <a:pos x="78" y="540"/>
                </a:cxn>
                <a:cxn ang="0">
                  <a:pos x="64" y="553"/>
                </a:cxn>
              </a:cxnLst>
              <a:rect l="0" t="0" r="r" b="b"/>
              <a:pathLst>
                <a:path w="848" h="555">
                  <a:moveTo>
                    <a:pt x="0" y="547"/>
                  </a:moveTo>
                  <a:lnTo>
                    <a:pt x="0" y="545"/>
                  </a:lnTo>
                  <a:lnTo>
                    <a:pt x="3" y="543"/>
                  </a:lnTo>
                  <a:lnTo>
                    <a:pt x="9" y="538"/>
                  </a:lnTo>
                  <a:lnTo>
                    <a:pt x="17" y="532"/>
                  </a:lnTo>
                  <a:lnTo>
                    <a:pt x="21" y="528"/>
                  </a:lnTo>
                  <a:lnTo>
                    <a:pt x="24" y="524"/>
                  </a:lnTo>
                  <a:lnTo>
                    <a:pt x="30" y="521"/>
                  </a:lnTo>
                  <a:lnTo>
                    <a:pt x="38" y="515"/>
                  </a:lnTo>
                  <a:lnTo>
                    <a:pt x="43" y="509"/>
                  </a:lnTo>
                  <a:lnTo>
                    <a:pt x="51" y="503"/>
                  </a:lnTo>
                  <a:lnTo>
                    <a:pt x="55" y="500"/>
                  </a:lnTo>
                  <a:lnTo>
                    <a:pt x="59" y="498"/>
                  </a:lnTo>
                  <a:lnTo>
                    <a:pt x="62" y="494"/>
                  </a:lnTo>
                  <a:lnTo>
                    <a:pt x="68" y="490"/>
                  </a:lnTo>
                  <a:lnTo>
                    <a:pt x="72" y="486"/>
                  </a:lnTo>
                  <a:lnTo>
                    <a:pt x="74" y="483"/>
                  </a:lnTo>
                  <a:lnTo>
                    <a:pt x="80" y="479"/>
                  </a:lnTo>
                  <a:lnTo>
                    <a:pt x="83" y="477"/>
                  </a:lnTo>
                  <a:lnTo>
                    <a:pt x="89" y="471"/>
                  </a:lnTo>
                  <a:lnTo>
                    <a:pt x="93" y="469"/>
                  </a:lnTo>
                  <a:lnTo>
                    <a:pt x="99" y="464"/>
                  </a:lnTo>
                  <a:lnTo>
                    <a:pt x="104" y="460"/>
                  </a:lnTo>
                  <a:lnTo>
                    <a:pt x="108" y="456"/>
                  </a:lnTo>
                  <a:lnTo>
                    <a:pt x="116" y="452"/>
                  </a:lnTo>
                  <a:lnTo>
                    <a:pt x="121" y="448"/>
                  </a:lnTo>
                  <a:lnTo>
                    <a:pt x="127" y="443"/>
                  </a:lnTo>
                  <a:lnTo>
                    <a:pt x="133" y="439"/>
                  </a:lnTo>
                  <a:lnTo>
                    <a:pt x="138" y="435"/>
                  </a:lnTo>
                  <a:lnTo>
                    <a:pt x="146" y="429"/>
                  </a:lnTo>
                  <a:lnTo>
                    <a:pt x="152" y="426"/>
                  </a:lnTo>
                  <a:lnTo>
                    <a:pt x="159" y="420"/>
                  </a:lnTo>
                  <a:lnTo>
                    <a:pt x="165" y="416"/>
                  </a:lnTo>
                  <a:lnTo>
                    <a:pt x="173" y="412"/>
                  </a:lnTo>
                  <a:lnTo>
                    <a:pt x="178" y="407"/>
                  </a:lnTo>
                  <a:lnTo>
                    <a:pt x="186" y="401"/>
                  </a:lnTo>
                  <a:lnTo>
                    <a:pt x="194" y="397"/>
                  </a:lnTo>
                  <a:lnTo>
                    <a:pt x="199" y="391"/>
                  </a:lnTo>
                  <a:lnTo>
                    <a:pt x="209" y="388"/>
                  </a:lnTo>
                  <a:lnTo>
                    <a:pt x="215" y="380"/>
                  </a:lnTo>
                  <a:lnTo>
                    <a:pt x="222" y="376"/>
                  </a:lnTo>
                  <a:lnTo>
                    <a:pt x="230" y="370"/>
                  </a:lnTo>
                  <a:lnTo>
                    <a:pt x="239" y="365"/>
                  </a:lnTo>
                  <a:lnTo>
                    <a:pt x="247" y="359"/>
                  </a:lnTo>
                  <a:lnTo>
                    <a:pt x="256" y="355"/>
                  </a:lnTo>
                  <a:lnTo>
                    <a:pt x="264" y="348"/>
                  </a:lnTo>
                  <a:lnTo>
                    <a:pt x="274" y="344"/>
                  </a:lnTo>
                  <a:lnTo>
                    <a:pt x="283" y="338"/>
                  </a:lnTo>
                  <a:lnTo>
                    <a:pt x="291" y="331"/>
                  </a:lnTo>
                  <a:lnTo>
                    <a:pt x="300" y="325"/>
                  </a:lnTo>
                  <a:lnTo>
                    <a:pt x="310" y="319"/>
                  </a:lnTo>
                  <a:lnTo>
                    <a:pt x="317" y="313"/>
                  </a:lnTo>
                  <a:lnTo>
                    <a:pt x="327" y="308"/>
                  </a:lnTo>
                  <a:lnTo>
                    <a:pt x="336" y="300"/>
                  </a:lnTo>
                  <a:lnTo>
                    <a:pt x="348" y="296"/>
                  </a:lnTo>
                  <a:lnTo>
                    <a:pt x="355" y="291"/>
                  </a:lnTo>
                  <a:lnTo>
                    <a:pt x="365" y="283"/>
                  </a:lnTo>
                  <a:lnTo>
                    <a:pt x="376" y="277"/>
                  </a:lnTo>
                  <a:lnTo>
                    <a:pt x="386" y="272"/>
                  </a:lnTo>
                  <a:lnTo>
                    <a:pt x="395" y="266"/>
                  </a:lnTo>
                  <a:lnTo>
                    <a:pt x="407" y="260"/>
                  </a:lnTo>
                  <a:lnTo>
                    <a:pt x="414" y="255"/>
                  </a:lnTo>
                  <a:lnTo>
                    <a:pt x="426" y="249"/>
                  </a:lnTo>
                  <a:lnTo>
                    <a:pt x="435" y="241"/>
                  </a:lnTo>
                  <a:lnTo>
                    <a:pt x="445" y="237"/>
                  </a:lnTo>
                  <a:lnTo>
                    <a:pt x="454" y="230"/>
                  </a:lnTo>
                  <a:lnTo>
                    <a:pt x="466" y="224"/>
                  </a:lnTo>
                  <a:lnTo>
                    <a:pt x="473" y="218"/>
                  </a:lnTo>
                  <a:lnTo>
                    <a:pt x="485" y="213"/>
                  </a:lnTo>
                  <a:lnTo>
                    <a:pt x="494" y="207"/>
                  </a:lnTo>
                  <a:lnTo>
                    <a:pt x="504" y="201"/>
                  </a:lnTo>
                  <a:lnTo>
                    <a:pt x="513" y="196"/>
                  </a:lnTo>
                  <a:lnTo>
                    <a:pt x="523" y="190"/>
                  </a:lnTo>
                  <a:lnTo>
                    <a:pt x="532" y="184"/>
                  </a:lnTo>
                  <a:lnTo>
                    <a:pt x="542" y="179"/>
                  </a:lnTo>
                  <a:lnTo>
                    <a:pt x="551" y="173"/>
                  </a:lnTo>
                  <a:lnTo>
                    <a:pt x="561" y="169"/>
                  </a:lnTo>
                  <a:lnTo>
                    <a:pt x="570" y="165"/>
                  </a:lnTo>
                  <a:lnTo>
                    <a:pt x="578" y="160"/>
                  </a:lnTo>
                  <a:lnTo>
                    <a:pt x="585" y="154"/>
                  </a:lnTo>
                  <a:lnTo>
                    <a:pt x="595" y="148"/>
                  </a:lnTo>
                  <a:lnTo>
                    <a:pt x="602" y="144"/>
                  </a:lnTo>
                  <a:lnTo>
                    <a:pt x="612" y="139"/>
                  </a:lnTo>
                  <a:lnTo>
                    <a:pt x="620" y="135"/>
                  </a:lnTo>
                  <a:lnTo>
                    <a:pt x="629" y="129"/>
                  </a:lnTo>
                  <a:lnTo>
                    <a:pt x="637" y="125"/>
                  </a:lnTo>
                  <a:lnTo>
                    <a:pt x="644" y="122"/>
                  </a:lnTo>
                  <a:lnTo>
                    <a:pt x="652" y="116"/>
                  </a:lnTo>
                  <a:lnTo>
                    <a:pt x="658" y="112"/>
                  </a:lnTo>
                  <a:lnTo>
                    <a:pt x="665" y="108"/>
                  </a:lnTo>
                  <a:lnTo>
                    <a:pt x="673" y="104"/>
                  </a:lnTo>
                  <a:lnTo>
                    <a:pt x="679" y="101"/>
                  </a:lnTo>
                  <a:lnTo>
                    <a:pt x="684" y="99"/>
                  </a:lnTo>
                  <a:lnTo>
                    <a:pt x="690" y="93"/>
                  </a:lnTo>
                  <a:lnTo>
                    <a:pt x="698" y="91"/>
                  </a:lnTo>
                  <a:lnTo>
                    <a:pt x="701" y="87"/>
                  </a:lnTo>
                  <a:lnTo>
                    <a:pt x="707" y="85"/>
                  </a:lnTo>
                  <a:lnTo>
                    <a:pt x="713" y="82"/>
                  </a:lnTo>
                  <a:lnTo>
                    <a:pt x="717" y="80"/>
                  </a:lnTo>
                  <a:lnTo>
                    <a:pt x="720" y="78"/>
                  </a:lnTo>
                  <a:lnTo>
                    <a:pt x="724" y="76"/>
                  </a:lnTo>
                  <a:lnTo>
                    <a:pt x="728" y="74"/>
                  </a:lnTo>
                  <a:lnTo>
                    <a:pt x="732" y="72"/>
                  </a:lnTo>
                  <a:lnTo>
                    <a:pt x="737" y="68"/>
                  </a:lnTo>
                  <a:lnTo>
                    <a:pt x="741" y="68"/>
                  </a:lnTo>
                  <a:lnTo>
                    <a:pt x="743" y="66"/>
                  </a:lnTo>
                  <a:lnTo>
                    <a:pt x="745" y="66"/>
                  </a:lnTo>
                  <a:lnTo>
                    <a:pt x="848" y="0"/>
                  </a:lnTo>
                  <a:lnTo>
                    <a:pt x="783" y="85"/>
                  </a:lnTo>
                  <a:lnTo>
                    <a:pt x="781" y="85"/>
                  </a:lnTo>
                  <a:lnTo>
                    <a:pt x="777" y="89"/>
                  </a:lnTo>
                  <a:lnTo>
                    <a:pt x="776" y="89"/>
                  </a:lnTo>
                  <a:lnTo>
                    <a:pt x="772" y="91"/>
                  </a:lnTo>
                  <a:lnTo>
                    <a:pt x="766" y="93"/>
                  </a:lnTo>
                  <a:lnTo>
                    <a:pt x="762" y="97"/>
                  </a:lnTo>
                  <a:lnTo>
                    <a:pt x="756" y="99"/>
                  </a:lnTo>
                  <a:lnTo>
                    <a:pt x="751" y="101"/>
                  </a:lnTo>
                  <a:lnTo>
                    <a:pt x="745" y="104"/>
                  </a:lnTo>
                  <a:lnTo>
                    <a:pt x="739" y="108"/>
                  </a:lnTo>
                  <a:lnTo>
                    <a:pt x="732" y="112"/>
                  </a:lnTo>
                  <a:lnTo>
                    <a:pt x="724" y="116"/>
                  </a:lnTo>
                  <a:lnTo>
                    <a:pt x="717" y="120"/>
                  </a:lnTo>
                  <a:lnTo>
                    <a:pt x="707" y="125"/>
                  </a:lnTo>
                  <a:lnTo>
                    <a:pt x="703" y="127"/>
                  </a:lnTo>
                  <a:lnTo>
                    <a:pt x="699" y="129"/>
                  </a:lnTo>
                  <a:lnTo>
                    <a:pt x="694" y="131"/>
                  </a:lnTo>
                  <a:lnTo>
                    <a:pt x="690" y="135"/>
                  </a:lnTo>
                  <a:lnTo>
                    <a:pt x="684" y="137"/>
                  </a:lnTo>
                  <a:lnTo>
                    <a:pt x="680" y="139"/>
                  </a:lnTo>
                  <a:lnTo>
                    <a:pt x="677" y="141"/>
                  </a:lnTo>
                  <a:lnTo>
                    <a:pt x="673" y="144"/>
                  </a:lnTo>
                  <a:lnTo>
                    <a:pt x="667" y="146"/>
                  </a:lnTo>
                  <a:lnTo>
                    <a:pt x="661" y="148"/>
                  </a:lnTo>
                  <a:lnTo>
                    <a:pt x="656" y="152"/>
                  </a:lnTo>
                  <a:lnTo>
                    <a:pt x="652" y="156"/>
                  </a:lnTo>
                  <a:lnTo>
                    <a:pt x="646" y="158"/>
                  </a:lnTo>
                  <a:lnTo>
                    <a:pt x="640" y="161"/>
                  </a:lnTo>
                  <a:lnTo>
                    <a:pt x="637" y="163"/>
                  </a:lnTo>
                  <a:lnTo>
                    <a:pt x="631" y="167"/>
                  </a:lnTo>
                  <a:lnTo>
                    <a:pt x="625" y="171"/>
                  </a:lnTo>
                  <a:lnTo>
                    <a:pt x="620" y="173"/>
                  </a:lnTo>
                  <a:lnTo>
                    <a:pt x="614" y="175"/>
                  </a:lnTo>
                  <a:lnTo>
                    <a:pt x="610" y="179"/>
                  </a:lnTo>
                  <a:lnTo>
                    <a:pt x="602" y="182"/>
                  </a:lnTo>
                  <a:lnTo>
                    <a:pt x="599" y="184"/>
                  </a:lnTo>
                  <a:lnTo>
                    <a:pt x="593" y="188"/>
                  </a:lnTo>
                  <a:lnTo>
                    <a:pt x="587" y="192"/>
                  </a:lnTo>
                  <a:lnTo>
                    <a:pt x="582" y="194"/>
                  </a:lnTo>
                  <a:lnTo>
                    <a:pt x="576" y="198"/>
                  </a:lnTo>
                  <a:lnTo>
                    <a:pt x="570" y="201"/>
                  </a:lnTo>
                  <a:lnTo>
                    <a:pt x="564" y="205"/>
                  </a:lnTo>
                  <a:lnTo>
                    <a:pt x="561" y="207"/>
                  </a:lnTo>
                  <a:lnTo>
                    <a:pt x="555" y="211"/>
                  </a:lnTo>
                  <a:lnTo>
                    <a:pt x="549" y="215"/>
                  </a:lnTo>
                  <a:lnTo>
                    <a:pt x="544" y="218"/>
                  </a:lnTo>
                  <a:lnTo>
                    <a:pt x="538" y="220"/>
                  </a:lnTo>
                  <a:lnTo>
                    <a:pt x="532" y="224"/>
                  </a:lnTo>
                  <a:lnTo>
                    <a:pt x="526" y="228"/>
                  </a:lnTo>
                  <a:lnTo>
                    <a:pt x="521" y="232"/>
                  </a:lnTo>
                  <a:lnTo>
                    <a:pt x="515" y="234"/>
                  </a:lnTo>
                  <a:lnTo>
                    <a:pt x="509" y="237"/>
                  </a:lnTo>
                  <a:lnTo>
                    <a:pt x="502" y="241"/>
                  </a:lnTo>
                  <a:lnTo>
                    <a:pt x="498" y="245"/>
                  </a:lnTo>
                  <a:lnTo>
                    <a:pt x="490" y="249"/>
                  </a:lnTo>
                  <a:lnTo>
                    <a:pt x="486" y="253"/>
                  </a:lnTo>
                  <a:lnTo>
                    <a:pt x="479" y="255"/>
                  </a:lnTo>
                  <a:lnTo>
                    <a:pt x="475" y="258"/>
                  </a:lnTo>
                  <a:lnTo>
                    <a:pt x="469" y="262"/>
                  </a:lnTo>
                  <a:lnTo>
                    <a:pt x="464" y="266"/>
                  </a:lnTo>
                  <a:lnTo>
                    <a:pt x="456" y="270"/>
                  </a:lnTo>
                  <a:lnTo>
                    <a:pt x="452" y="274"/>
                  </a:lnTo>
                  <a:lnTo>
                    <a:pt x="447" y="275"/>
                  </a:lnTo>
                  <a:lnTo>
                    <a:pt x="441" y="279"/>
                  </a:lnTo>
                  <a:lnTo>
                    <a:pt x="435" y="283"/>
                  </a:lnTo>
                  <a:lnTo>
                    <a:pt x="429" y="287"/>
                  </a:lnTo>
                  <a:lnTo>
                    <a:pt x="424" y="291"/>
                  </a:lnTo>
                  <a:lnTo>
                    <a:pt x="420" y="293"/>
                  </a:lnTo>
                  <a:lnTo>
                    <a:pt x="412" y="296"/>
                  </a:lnTo>
                  <a:lnTo>
                    <a:pt x="409" y="300"/>
                  </a:lnTo>
                  <a:lnTo>
                    <a:pt x="403" y="304"/>
                  </a:lnTo>
                  <a:lnTo>
                    <a:pt x="397" y="308"/>
                  </a:lnTo>
                  <a:lnTo>
                    <a:pt x="391" y="310"/>
                  </a:lnTo>
                  <a:lnTo>
                    <a:pt x="386" y="313"/>
                  </a:lnTo>
                  <a:lnTo>
                    <a:pt x="380" y="317"/>
                  </a:lnTo>
                  <a:lnTo>
                    <a:pt x="374" y="321"/>
                  </a:lnTo>
                  <a:lnTo>
                    <a:pt x="369" y="325"/>
                  </a:lnTo>
                  <a:lnTo>
                    <a:pt x="365" y="329"/>
                  </a:lnTo>
                  <a:lnTo>
                    <a:pt x="359" y="331"/>
                  </a:lnTo>
                  <a:lnTo>
                    <a:pt x="353" y="334"/>
                  </a:lnTo>
                  <a:lnTo>
                    <a:pt x="348" y="338"/>
                  </a:lnTo>
                  <a:lnTo>
                    <a:pt x="344" y="342"/>
                  </a:lnTo>
                  <a:lnTo>
                    <a:pt x="338" y="344"/>
                  </a:lnTo>
                  <a:lnTo>
                    <a:pt x="332" y="348"/>
                  </a:lnTo>
                  <a:lnTo>
                    <a:pt x="327" y="351"/>
                  </a:lnTo>
                  <a:lnTo>
                    <a:pt x="321" y="355"/>
                  </a:lnTo>
                  <a:lnTo>
                    <a:pt x="317" y="359"/>
                  </a:lnTo>
                  <a:lnTo>
                    <a:pt x="313" y="363"/>
                  </a:lnTo>
                  <a:lnTo>
                    <a:pt x="308" y="365"/>
                  </a:lnTo>
                  <a:lnTo>
                    <a:pt x="302" y="369"/>
                  </a:lnTo>
                  <a:lnTo>
                    <a:pt x="298" y="372"/>
                  </a:lnTo>
                  <a:lnTo>
                    <a:pt x="293" y="376"/>
                  </a:lnTo>
                  <a:lnTo>
                    <a:pt x="289" y="380"/>
                  </a:lnTo>
                  <a:lnTo>
                    <a:pt x="283" y="384"/>
                  </a:lnTo>
                  <a:lnTo>
                    <a:pt x="277" y="386"/>
                  </a:lnTo>
                  <a:lnTo>
                    <a:pt x="274" y="389"/>
                  </a:lnTo>
                  <a:lnTo>
                    <a:pt x="268" y="393"/>
                  </a:lnTo>
                  <a:lnTo>
                    <a:pt x="264" y="397"/>
                  </a:lnTo>
                  <a:lnTo>
                    <a:pt x="258" y="399"/>
                  </a:lnTo>
                  <a:lnTo>
                    <a:pt x="254" y="403"/>
                  </a:lnTo>
                  <a:lnTo>
                    <a:pt x="249" y="407"/>
                  </a:lnTo>
                  <a:lnTo>
                    <a:pt x="245" y="410"/>
                  </a:lnTo>
                  <a:lnTo>
                    <a:pt x="239" y="412"/>
                  </a:lnTo>
                  <a:lnTo>
                    <a:pt x="235" y="416"/>
                  </a:lnTo>
                  <a:lnTo>
                    <a:pt x="230" y="418"/>
                  </a:lnTo>
                  <a:lnTo>
                    <a:pt x="226" y="422"/>
                  </a:lnTo>
                  <a:lnTo>
                    <a:pt x="218" y="429"/>
                  </a:lnTo>
                  <a:lnTo>
                    <a:pt x="209" y="435"/>
                  </a:lnTo>
                  <a:lnTo>
                    <a:pt x="205" y="439"/>
                  </a:lnTo>
                  <a:lnTo>
                    <a:pt x="201" y="441"/>
                  </a:lnTo>
                  <a:lnTo>
                    <a:pt x="196" y="445"/>
                  </a:lnTo>
                  <a:lnTo>
                    <a:pt x="194" y="448"/>
                  </a:lnTo>
                  <a:lnTo>
                    <a:pt x="184" y="454"/>
                  </a:lnTo>
                  <a:lnTo>
                    <a:pt x="178" y="460"/>
                  </a:lnTo>
                  <a:lnTo>
                    <a:pt x="171" y="465"/>
                  </a:lnTo>
                  <a:lnTo>
                    <a:pt x="163" y="471"/>
                  </a:lnTo>
                  <a:lnTo>
                    <a:pt x="156" y="477"/>
                  </a:lnTo>
                  <a:lnTo>
                    <a:pt x="150" y="483"/>
                  </a:lnTo>
                  <a:lnTo>
                    <a:pt x="142" y="486"/>
                  </a:lnTo>
                  <a:lnTo>
                    <a:pt x="135" y="492"/>
                  </a:lnTo>
                  <a:lnTo>
                    <a:pt x="129" y="498"/>
                  </a:lnTo>
                  <a:lnTo>
                    <a:pt x="123" y="503"/>
                  </a:lnTo>
                  <a:lnTo>
                    <a:pt x="118" y="507"/>
                  </a:lnTo>
                  <a:lnTo>
                    <a:pt x="112" y="511"/>
                  </a:lnTo>
                  <a:lnTo>
                    <a:pt x="108" y="517"/>
                  </a:lnTo>
                  <a:lnTo>
                    <a:pt x="102" y="521"/>
                  </a:lnTo>
                  <a:lnTo>
                    <a:pt x="97" y="524"/>
                  </a:lnTo>
                  <a:lnTo>
                    <a:pt x="93" y="528"/>
                  </a:lnTo>
                  <a:lnTo>
                    <a:pt x="89" y="532"/>
                  </a:lnTo>
                  <a:lnTo>
                    <a:pt x="85" y="536"/>
                  </a:lnTo>
                  <a:lnTo>
                    <a:pt x="78" y="540"/>
                  </a:lnTo>
                  <a:lnTo>
                    <a:pt x="74" y="545"/>
                  </a:lnTo>
                  <a:lnTo>
                    <a:pt x="68" y="549"/>
                  </a:lnTo>
                  <a:lnTo>
                    <a:pt x="66" y="553"/>
                  </a:lnTo>
                  <a:lnTo>
                    <a:pt x="64" y="553"/>
                  </a:lnTo>
                  <a:lnTo>
                    <a:pt x="64" y="555"/>
                  </a:lnTo>
                  <a:lnTo>
                    <a:pt x="0" y="547"/>
                  </a:lnTo>
                  <a:lnTo>
                    <a:pt x="0" y="547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90" name="Freeform 166"/>
            <p:cNvSpPr>
              <a:spLocks/>
            </p:cNvSpPr>
            <p:nvPr/>
          </p:nvSpPr>
          <p:spPr bwMode="auto">
            <a:xfrm>
              <a:off x="3042" y="2563"/>
              <a:ext cx="126" cy="84"/>
            </a:xfrm>
            <a:custGeom>
              <a:avLst/>
              <a:gdLst/>
              <a:ahLst/>
              <a:cxnLst>
                <a:cxn ang="0">
                  <a:pos x="2" y="167"/>
                </a:cxn>
                <a:cxn ang="0">
                  <a:pos x="10" y="159"/>
                </a:cxn>
                <a:cxn ang="0">
                  <a:pos x="19" y="148"/>
                </a:cxn>
                <a:cxn ang="0">
                  <a:pos x="27" y="138"/>
                </a:cxn>
                <a:cxn ang="0">
                  <a:pos x="36" y="129"/>
                </a:cxn>
                <a:cxn ang="0">
                  <a:pos x="48" y="119"/>
                </a:cxn>
                <a:cxn ang="0">
                  <a:pos x="57" y="108"/>
                </a:cxn>
                <a:cxn ang="0">
                  <a:pos x="69" y="96"/>
                </a:cxn>
                <a:cxn ang="0">
                  <a:pos x="82" y="85"/>
                </a:cxn>
                <a:cxn ang="0">
                  <a:pos x="93" y="74"/>
                </a:cxn>
                <a:cxn ang="0">
                  <a:pos x="107" y="62"/>
                </a:cxn>
                <a:cxn ang="0">
                  <a:pos x="118" y="51"/>
                </a:cxn>
                <a:cxn ang="0">
                  <a:pos x="129" y="41"/>
                </a:cxn>
                <a:cxn ang="0">
                  <a:pos x="143" y="32"/>
                </a:cxn>
                <a:cxn ang="0">
                  <a:pos x="152" y="24"/>
                </a:cxn>
                <a:cxn ang="0">
                  <a:pos x="162" y="17"/>
                </a:cxn>
                <a:cxn ang="0">
                  <a:pos x="171" y="11"/>
                </a:cxn>
                <a:cxn ang="0">
                  <a:pos x="181" y="7"/>
                </a:cxn>
                <a:cxn ang="0">
                  <a:pos x="192" y="3"/>
                </a:cxn>
                <a:cxn ang="0">
                  <a:pos x="206" y="0"/>
                </a:cxn>
                <a:cxn ang="0">
                  <a:pos x="215" y="0"/>
                </a:cxn>
                <a:cxn ang="0">
                  <a:pos x="223" y="0"/>
                </a:cxn>
                <a:cxn ang="0">
                  <a:pos x="230" y="1"/>
                </a:cxn>
                <a:cxn ang="0">
                  <a:pos x="251" y="41"/>
                </a:cxn>
                <a:cxn ang="0">
                  <a:pos x="247" y="43"/>
                </a:cxn>
                <a:cxn ang="0">
                  <a:pos x="238" y="49"/>
                </a:cxn>
                <a:cxn ang="0">
                  <a:pos x="230" y="53"/>
                </a:cxn>
                <a:cxn ang="0">
                  <a:pos x="223" y="58"/>
                </a:cxn>
                <a:cxn ang="0">
                  <a:pos x="215" y="62"/>
                </a:cxn>
                <a:cxn ang="0">
                  <a:pos x="206" y="70"/>
                </a:cxn>
                <a:cxn ang="0">
                  <a:pos x="194" y="76"/>
                </a:cxn>
                <a:cxn ang="0">
                  <a:pos x="185" y="81"/>
                </a:cxn>
                <a:cxn ang="0">
                  <a:pos x="175" y="89"/>
                </a:cxn>
                <a:cxn ang="0">
                  <a:pos x="164" y="96"/>
                </a:cxn>
                <a:cxn ang="0">
                  <a:pos x="154" y="102"/>
                </a:cxn>
                <a:cxn ang="0">
                  <a:pos x="145" y="110"/>
                </a:cxn>
                <a:cxn ang="0">
                  <a:pos x="135" y="115"/>
                </a:cxn>
                <a:cxn ang="0">
                  <a:pos x="128" y="121"/>
                </a:cxn>
                <a:cxn ang="0">
                  <a:pos x="114" y="131"/>
                </a:cxn>
                <a:cxn ang="0">
                  <a:pos x="103" y="142"/>
                </a:cxn>
                <a:cxn ang="0">
                  <a:pos x="93" y="150"/>
                </a:cxn>
                <a:cxn ang="0">
                  <a:pos x="88" y="155"/>
                </a:cxn>
                <a:cxn ang="0">
                  <a:pos x="80" y="165"/>
                </a:cxn>
                <a:cxn ang="0">
                  <a:pos x="80" y="169"/>
                </a:cxn>
                <a:cxn ang="0">
                  <a:pos x="0" y="169"/>
                </a:cxn>
              </a:cxnLst>
              <a:rect l="0" t="0" r="r" b="b"/>
              <a:pathLst>
                <a:path w="251" h="169">
                  <a:moveTo>
                    <a:pt x="0" y="169"/>
                  </a:moveTo>
                  <a:lnTo>
                    <a:pt x="2" y="167"/>
                  </a:lnTo>
                  <a:lnTo>
                    <a:pt x="4" y="163"/>
                  </a:lnTo>
                  <a:lnTo>
                    <a:pt x="10" y="159"/>
                  </a:lnTo>
                  <a:lnTo>
                    <a:pt x="15" y="152"/>
                  </a:lnTo>
                  <a:lnTo>
                    <a:pt x="19" y="148"/>
                  </a:lnTo>
                  <a:lnTo>
                    <a:pt x="23" y="142"/>
                  </a:lnTo>
                  <a:lnTo>
                    <a:pt x="27" y="138"/>
                  </a:lnTo>
                  <a:lnTo>
                    <a:pt x="32" y="134"/>
                  </a:lnTo>
                  <a:lnTo>
                    <a:pt x="36" y="129"/>
                  </a:lnTo>
                  <a:lnTo>
                    <a:pt x="42" y="125"/>
                  </a:lnTo>
                  <a:lnTo>
                    <a:pt x="48" y="119"/>
                  </a:lnTo>
                  <a:lnTo>
                    <a:pt x="53" y="114"/>
                  </a:lnTo>
                  <a:lnTo>
                    <a:pt x="57" y="108"/>
                  </a:lnTo>
                  <a:lnTo>
                    <a:pt x="63" y="102"/>
                  </a:lnTo>
                  <a:lnTo>
                    <a:pt x="69" y="96"/>
                  </a:lnTo>
                  <a:lnTo>
                    <a:pt x="76" y="91"/>
                  </a:lnTo>
                  <a:lnTo>
                    <a:pt x="82" y="85"/>
                  </a:lnTo>
                  <a:lnTo>
                    <a:pt x="88" y="79"/>
                  </a:lnTo>
                  <a:lnTo>
                    <a:pt x="93" y="74"/>
                  </a:lnTo>
                  <a:lnTo>
                    <a:pt x="101" y="68"/>
                  </a:lnTo>
                  <a:lnTo>
                    <a:pt x="107" y="62"/>
                  </a:lnTo>
                  <a:lnTo>
                    <a:pt x="112" y="57"/>
                  </a:lnTo>
                  <a:lnTo>
                    <a:pt x="118" y="51"/>
                  </a:lnTo>
                  <a:lnTo>
                    <a:pt x="124" y="45"/>
                  </a:lnTo>
                  <a:lnTo>
                    <a:pt x="129" y="41"/>
                  </a:lnTo>
                  <a:lnTo>
                    <a:pt x="135" y="36"/>
                  </a:lnTo>
                  <a:lnTo>
                    <a:pt x="143" y="32"/>
                  </a:lnTo>
                  <a:lnTo>
                    <a:pt x="148" y="28"/>
                  </a:lnTo>
                  <a:lnTo>
                    <a:pt x="152" y="24"/>
                  </a:lnTo>
                  <a:lnTo>
                    <a:pt x="158" y="20"/>
                  </a:lnTo>
                  <a:lnTo>
                    <a:pt x="162" y="17"/>
                  </a:lnTo>
                  <a:lnTo>
                    <a:pt x="167" y="15"/>
                  </a:lnTo>
                  <a:lnTo>
                    <a:pt x="171" y="11"/>
                  </a:lnTo>
                  <a:lnTo>
                    <a:pt x="177" y="9"/>
                  </a:lnTo>
                  <a:lnTo>
                    <a:pt x="181" y="7"/>
                  </a:lnTo>
                  <a:lnTo>
                    <a:pt x="185" y="7"/>
                  </a:lnTo>
                  <a:lnTo>
                    <a:pt x="192" y="3"/>
                  </a:lnTo>
                  <a:lnTo>
                    <a:pt x="198" y="1"/>
                  </a:lnTo>
                  <a:lnTo>
                    <a:pt x="206" y="0"/>
                  </a:lnTo>
                  <a:lnTo>
                    <a:pt x="211" y="0"/>
                  </a:lnTo>
                  <a:lnTo>
                    <a:pt x="215" y="0"/>
                  </a:lnTo>
                  <a:lnTo>
                    <a:pt x="219" y="0"/>
                  </a:lnTo>
                  <a:lnTo>
                    <a:pt x="223" y="0"/>
                  </a:lnTo>
                  <a:lnTo>
                    <a:pt x="226" y="1"/>
                  </a:lnTo>
                  <a:lnTo>
                    <a:pt x="230" y="1"/>
                  </a:lnTo>
                  <a:lnTo>
                    <a:pt x="230" y="3"/>
                  </a:lnTo>
                  <a:lnTo>
                    <a:pt x="251" y="41"/>
                  </a:lnTo>
                  <a:lnTo>
                    <a:pt x="249" y="41"/>
                  </a:lnTo>
                  <a:lnTo>
                    <a:pt x="247" y="43"/>
                  </a:lnTo>
                  <a:lnTo>
                    <a:pt x="244" y="45"/>
                  </a:lnTo>
                  <a:lnTo>
                    <a:pt x="238" y="49"/>
                  </a:lnTo>
                  <a:lnTo>
                    <a:pt x="234" y="51"/>
                  </a:lnTo>
                  <a:lnTo>
                    <a:pt x="230" y="53"/>
                  </a:lnTo>
                  <a:lnTo>
                    <a:pt x="226" y="55"/>
                  </a:lnTo>
                  <a:lnTo>
                    <a:pt x="223" y="58"/>
                  </a:lnTo>
                  <a:lnTo>
                    <a:pt x="219" y="60"/>
                  </a:lnTo>
                  <a:lnTo>
                    <a:pt x="215" y="62"/>
                  </a:lnTo>
                  <a:lnTo>
                    <a:pt x="209" y="66"/>
                  </a:lnTo>
                  <a:lnTo>
                    <a:pt x="206" y="70"/>
                  </a:lnTo>
                  <a:lnTo>
                    <a:pt x="200" y="72"/>
                  </a:lnTo>
                  <a:lnTo>
                    <a:pt x="194" y="76"/>
                  </a:lnTo>
                  <a:lnTo>
                    <a:pt x="190" y="79"/>
                  </a:lnTo>
                  <a:lnTo>
                    <a:pt x="185" y="81"/>
                  </a:lnTo>
                  <a:lnTo>
                    <a:pt x="179" y="85"/>
                  </a:lnTo>
                  <a:lnTo>
                    <a:pt x="175" y="89"/>
                  </a:lnTo>
                  <a:lnTo>
                    <a:pt x="169" y="93"/>
                  </a:lnTo>
                  <a:lnTo>
                    <a:pt x="164" y="96"/>
                  </a:lnTo>
                  <a:lnTo>
                    <a:pt x="160" y="98"/>
                  </a:lnTo>
                  <a:lnTo>
                    <a:pt x="154" y="102"/>
                  </a:lnTo>
                  <a:lnTo>
                    <a:pt x="150" y="104"/>
                  </a:lnTo>
                  <a:lnTo>
                    <a:pt x="145" y="110"/>
                  </a:lnTo>
                  <a:lnTo>
                    <a:pt x="141" y="112"/>
                  </a:lnTo>
                  <a:lnTo>
                    <a:pt x="135" y="115"/>
                  </a:lnTo>
                  <a:lnTo>
                    <a:pt x="131" y="117"/>
                  </a:lnTo>
                  <a:lnTo>
                    <a:pt x="128" y="121"/>
                  </a:lnTo>
                  <a:lnTo>
                    <a:pt x="120" y="127"/>
                  </a:lnTo>
                  <a:lnTo>
                    <a:pt x="114" y="131"/>
                  </a:lnTo>
                  <a:lnTo>
                    <a:pt x="107" y="136"/>
                  </a:lnTo>
                  <a:lnTo>
                    <a:pt x="103" y="142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90" y="152"/>
                  </a:lnTo>
                  <a:lnTo>
                    <a:pt x="88" y="155"/>
                  </a:lnTo>
                  <a:lnTo>
                    <a:pt x="84" y="161"/>
                  </a:lnTo>
                  <a:lnTo>
                    <a:pt x="80" y="165"/>
                  </a:lnTo>
                  <a:lnTo>
                    <a:pt x="80" y="167"/>
                  </a:lnTo>
                  <a:lnTo>
                    <a:pt x="80" y="169"/>
                  </a:lnTo>
                  <a:lnTo>
                    <a:pt x="0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91" name="Freeform 167"/>
            <p:cNvSpPr>
              <a:spLocks/>
            </p:cNvSpPr>
            <p:nvPr/>
          </p:nvSpPr>
          <p:spPr bwMode="auto">
            <a:xfrm>
              <a:off x="3202" y="2475"/>
              <a:ext cx="125" cy="90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3" y="163"/>
                </a:cxn>
                <a:cxn ang="0">
                  <a:pos x="11" y="154"/>
                </a:cxn>
                <a:cxn ang="0">
                  <a:pos x="15" y="146"/>
                </a:cxn>
                <a:cxn ang="0">
                  <a:pos x="21" y="138"/>
                </a:cxn>
                <a:cxn ang="0">
                  <a:pos x="28" y="129"/>
                </a:cxn>
                <a:cxn ang="0">
                  <a:pos x="36" y="119"/>
                </a:cxn>
                <a:cxn ang="0">
                  <a:pos x="43" y="108"/>
                </a:cxn>
                <a:cxn ang="0">
                  <a:pos x="53" y="99"/>
                </a:cxn>
                <a:cxn ang="0">
                  <a:pos x="62" y="87"/>
                </a:cxn>
                <a:cxn ang="0">
                  <a:pos x="70" y="78"/>
                </a:cxn>
                <a:cxn ang="0">
                  <a:pos x="81" y="68"/>
                </a:cxn>
                <a:cxn ang="0">
                  <a:pos x="91" y="59"/>
                </a:cxn>
                <a:cxn ang="0">
                  <a:pos x="102" y="49"/>
                </a:cxn>
                <a:cxn ang="0">
                  <a:pos x="112" y="42"/>
                </a:cxn>
                <a:cxn ang="0">
                  <a:pos x="121" y="34"/>
                </a:cxn>
                <a:cxn ang="0">
                  <a:pos x="133" y="26"/>
                </a:cxn>
                <a:cxn ang="0">
                  <a:pos x="142" y="23"/>
                </a:cxn>
                <a:cxn ang="0">
                  <a:pos x="152" y="17"/>
                </a:cxn>
                <a:cxn ang="0">
                  <a:pos x="161" y="13"/>
                </a:cxn>
                <a:cxn ang="0">
                  <a:pos x="171" y="9"/>
                </a:cxn>
                <a:cxn ang="0">
                  <a:pos x="178" y="7"/>
                </a:cxn>
                <a:cxn ang="0">
                  <a:pos x="192" y="4"/>
                </a:cxn>
                <a:cxn ang="0">
                  <a:pos x="205" y="2"/>
                </a:cxn>
                <a:cxn ang="0">
                  <a:pos x="214" y="0"/>
                </a:cxn>
                <a:cxn ang="0">
                  <a:pos x="218" y="0"/>
                </a:cxn>
                <a:cxn ang="0">
                  <a:pos x="251" y="32"/>
                </a:cxn>
                <a:cxn ang="0">
                  <a:pos x="241" y="40"/>
                </a:cxn>
                <a:cxn ang="0">
                  <a:pos x="230" y="45"/>
                </a:cxn>
                <a:cxn ang="0">
                  <a:pos x="218" y="55"/>
                </a:cxn>
                <a:cxn ang="0">
                  <a:pos x="201" y="64"/>
                </a:cxn>
                <a:cxn ang="0">
                  <a:pos x="186" y="78"/>
                </a:cxn>
                <a:cxn ang="0">
                  <a:pos x="176" y="85"/>
                </a:cxn>
                <a:cxn ang="0">
                  <a:pos x="167" y="91"/>
                </a:cxn>
                <a:cxn ang="0">
                  <a:pos x="159" y="99"/>
                </a:cxn>
                <a:cxn ang="0">
                  <a:pos x="152" y="106"/>
                </a:cxn>
                <a:cxn ang="0">
                  <a:pos x="142" y="112"/>
                </a:cxn>
                <a:cxn ang="0">
                  <a:pos x="135" y="118"/>
                </a:cxn>
                <a:cxn ang="0">
                  <a:pos x="118" y="131"/>
                </a:cxn>
                <a:cxn ang="0">
                  <a:pos x="102" y="144"/>
                </a:cxn>
                <a:cxn ang="0">
                  <a:pos x="89" y="156"/>
                </a:cxn>
                <a:cxn ang="0">
                  <a:pos x="78" y="165"/>
                </a:cxn>
                <a:cxn ang="0">
                  <a:pos x="70" y="171"/>
                </a:cxn>
                <a:cxn ang="0">
                  <a:pos x="62" y="178"/>
                </a:cxn>
                <a:cxn ang="0">
                  <a:pos x="0" y="173"/>
                </a:cxn>
              </a:cxnLst>
              <a:rect l="0" t="0" r="r" b="b"/>
              <a:pathLst>
                <a:path w="251" h="178">
                  <a:moveTo>
                    <a:pt x="0" y="173"/>
                  </a:moveTo>
                  <a:lnTo>
                    <a:pt x="0" y="171"/>
                  </a:lnTo>
                  <a:lnTo>
                    <a:pt x="2" y="169"/>
                  </a:lnTo>
                  <a:lnTo>
                    <a:pt x="3" y="163"/>
                  </a:lnTo>
                  <a:lnTo>
                    <a:pt x="7" y="157"/>
                  </a:lnTo>
                  <a:lnTo>
                    <a:pt x="11" y="154"/>
                  </a:lnTo>
                  <a:lnTo>
                    <a:pt x="13" y="150"/>
                  </a:lnTo>
                  <a:lnTo>
                    <a:pt x="15" y="146"/>
                  </a:lnTo>
                  <a:lnTo>
                    <a:pt x="19" y="142"/>
                  </a:lnTo>
                  <a:lnTo>
                    <a:pt x="21" y="138"/>
                  </a:lnTo>
                  <a:lnTo>
                    <a:pt x="24" y="133"/>
                  </a:lnTo>
                  <a:lnTo>
                    <a:pt x="28" y="129"/>
                  </a:lnTo>
                  <a:lnTo>
                    <a:pt x="32" y="125"/>
                  </a:lnTo>
                  <a:lnTo>
                    <a:pt x="36" y="119"/>
                  </a:lnTo>
                  <a:lnTo>
                    <a:pt x="40" y="114"/>
                  </a:lnTo>
                  <a:lnTo>
                    <a:pt x="43" y="108"/>
                  </a:lnTo>
                  <a:lnTo>
                    <a:pt x="47" y="104"/>
                  </a:lnTo>
                  <a:lnTo>
                    <a:pt x="53" y="99"/>
                  </a:lnTo>
                  <a:lnTo>
                    <a:pt x="57" y="93"/>
                  </a:lnTo>
                  <a:lnTo>
                    <a:pt x="62" y="87"/>
                  </a:lnTo>
                  <a:lnTo>
                    <a:pt x="66" y="83"/>
                  </a:lnTo>
                  <a:lnTo>
                    <a:pt x="70" y="78"/>
                  </a:lnTo>
                  <a:lnTo>
                    <a:pt x="76" y="72"/>
                  </a:lnTo>
                  <a:lnTo>
                    <a:pt x="81" y="68"/>
                  </a:lnTo>
                  <a:lnTo>
                    <a:pt x="87" y="62"/>
                  </a:lnTo>
                  <a:lnTo>
                    <a:pt x="91" y="59"/>
                  </a:lnTo>
                  <a:lnTo>
                    <a:pt x="97" y="53"/>
                  </a:lnTo>
                  <a:lnTo>
                    <a:pt x="102" y="49"/>
                  </a:lnTo>
                  <a:lnTo>
                    <a:pt x="108" y="45"/>
                  </a:lnTo>
                  <a:lnTo>
                    <a:pt x="112" y="42"/>
                  </a:lnTo>
                  <a:lnTo>
                    <a:pt x="118" y="38"/>
                  </a:lnTo>
                  <a:lnTo>
                    <a:pt x="121" y="34"/>
                  </a:lnTo>
                  <a:lnTo>
                    <a:pt x="127" y="30"/>
                  </a:lnTo>
                  <a:lnTo>
                    <a:pt x="133" y="26"/>
                  </a:lnTo>
                  <a:lnTo>
                    <a:pt x="137" y="24"/>
                  </a:lnTo>
                  <a:lnTo>
                    <a:pt x="142" y="23"/>
                  </a:lnTo>
                  <a:lnTo>
                    <a:pt x="148" y="21"/>
                  </a:lnTo>
                  <a:lnTo>
                    <a:pt x="152" y="17"/>
                  </a:lnTo>
                  <a:lnTo>
                    <a:pt x="156" y="15"/>
                  </a:lnTo>
                  <a:lnTo>
                    <a:pt x="161" y="13"/>
                  </a:lnTo>
                  <a:lnTo>
                    <a:pt x="167" y="11"/>
                  </a:lnTo>
                  <a:lnTo>
                    <a:pt x="171" y="9"/>
                  </a:lnTo>
                  <a:lnTo>
                    <a:pt x="175" y="9"/>
                  </a:lnTo>
                  <a:lnTo>
                    <a:pt x="178" y="7"/>
                  </a:lnTo>
                  <a:lnTo>
                    <a:pt x="184" y="5"/>
                  </a:lnTo>
                  <a:lnTo>
                    <a:pt x="192" y="4"/>
                  </a:lnTo>
                  <a:lnTo>
                    <a:pt x="197" y="2"/>
                  </a:lnTo>
                  <a:lnTo>
                    <a:pt x="205" y="2"/>
                  </a:lnTo>
                  <a:lnTo>
                    <a:pt x="211" y="2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51" y="32"/>
                  </a:lnTo>
                  <a:lnTo>
                    <a:pt x="247" y="34"/>
                  </a:lnTo>
                  <a:lnTo>
                    <a:pt x="241" y="40"/>
                  </a:lnTo>
                  <a:lnTo>
                    <a:pt x="235" y="42"/>
                  </a:lnTo>
                  <a:lnTo>
                    <a:pt x="230" y="45"/>
                  </a:lnTo>
                  <a:lnTo>
                    <a:pt x="224" y="49"/>
                  </a:lnTo>
                  <a:lnTo>
                    <a:pt x="218" y="55"/>
                  </a:lnTo>
                  <a:lnTo>
                    <a:pt x="209" y="61"/>
                  </a:lnTo>
                  <a:lnTo>
                    <a:pt x="201" y="64"/>
                  </a:lnTo>
                  <a:lnTo>
                    <a:pt x="194" y="70"/>
                  </a:lnTo>
                  <a:lnTo>
                    <a:pt x="186" y="78"/>
                  </a:lnTo>
                  <a:lnTo>
                    <a:pt x="180" y="81"/>
                  </a:lnTo>
                  <a:lnTo>
                    <a:pt x="176" y="85"/>
                  </a:lnTo>
                  <a:lnTo>
                    <a:pt x="171" y="87"/>
                  </a:lnTo>
                  <a:lnTo>
                    <a:pt x="167" y="91"/>
                  </a:lnTo>
                  <a:lnTo>
                    <a:pt x="163" y="95"/>
                  </a:lnTo>
                  <a:lnTo>
                    <a:pt x="159" y="99"/>
                  </a:lnTo>
                  <a:lnTo>
                    <a:pt x="154" y="102"/>
                  </a:lnTo>
                  <a:lnTo>
                    <a:pt x="152" y="106"/>
                  </a:lnTo>
                  <a:lnTo>
                    <a:pt x="146" y="108"/>
                  </a:lnTo>
                  <a:lnTo>
                    <a:pt x="142" y="112"/>
                  </a:lnTo>
                  <a:lnTo>
                    <a:pt x="138" y="114"/>
                  </a:lnTo>
                  <a:lnTo>
                    <a:pt x="135" y="118"/>
                  </a:lnTo>
                  <a:lnTo>
                    <a:pt x="125" y="123"/>
                  </a:lnTo>
                  <a:lnTo>
                    <a:pt x="118" y="131"/>
                  </a:lnTo>
                  <a:lnTo>
                    <a:pt x="110" y="137"/>
                  </a:lnTo>
                  <a:lnTo>
                    <a:pt x="102" y="144"/>
                  </a:lnTo>
                  <a:lnTo>
                    <a:pt x="95" y="148"/>
                  </a:lnTo>
                  <a:lnTo>
                    <a:pt x="89" y="156"/>
                  </a:lnTo>
                  <a:lnTo>
                    <a:pt x="83" y="159"/>
                  </a:lnTo>
                  <a:lnTo>
                    <a:pt x="78" y="165"/>
                  </a:lnTo>
                  <a:lnTo>
                    <a:pt x="74" y="167"/>
                  </a:lnTo>
                  <a:lnTo>
                    <a:pt x="70" y="171"/>
                  </a:lnTo>
                  <a:lnTo>
                    <a:pt x="64" y="176"/>
                  </a:lnTo>
                  <a:lnTo>
                    <a:pt x="62" y="178"/>
                  </a:lnTo>
                  <a:lnTo>
                    <a:pt x="0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92" name="Freeform 168"/>
            <p:cNvSpPr>
              <a:spLocks/>
            </p:cNvSpPr>
            <p:nvPr/>
          </p:nvSpPr>
          <p:spPr bwMode="auto">
            <a:xfrm>
              <a:off x="2489" y="2697"/>
              <a:ext cx="318" cy="211"/>
            </a:xfrm>
            <a:custGeom>
              <a:avLst/>
              <a:gdLst/>
              <a:ahLst/>
              <a:cxnLst>
                <a:cxn ang="0">
                  <a:pos x="626" y="52"/>
                </a:cxn>
                <a:cxn ang="0">
                  <a:pos x="605" y="65"/>
                </a:cxn>
                <a:cxn ang="0">
                  <a:pos x="577" y="82"/>
                </a:cxn>
                <a:cxn ang="0">
                  <a:pos x="558" y="95"/>
                </a:cxn>
                <a:cxn ang="0">
                  <a:pos x="537" y="109"/>
                </a:cxn>
                <a:cxn ang="0">
                  <a:pos x="512" y="122"/>
                </a:cxn>
                <a:cxn ang="0">
                  <a:pos x="489" y="137"/>
                </a:cxn>
                <a:cxn ang="0">
                  <a:pos x="464" y="154"/>
                </a:cxn>
                <a:cxn ang="0">
                  <a:pos x="438" y="171"/>
                </a:cxn>
                <a:cxn ang="0">
                  <a:pos x="411" y="189"/>
                </a:cxn>
                <a:cxn ang="0">
                  <a:pos x="383" y="206"/>
                </a:cxn>
                <a:cxn ang="0">
                  <a:pos x="356" y="225"/>
                </a:cxn>
                <a:cxn ang="0">
                  <a:pos x="328" y="242"/>
                </a:cxn>
                <a:cxn ang="0">
                  <a:pos x="297" y="259"/>
                </a:cxn>
                <a:cxn ang="0">
                  <a:pos x="269" y="276"/>
                </a:cxn>
                <a:cxn ang="0">
                  <a:pos x="242" y="293"/>
                </a:cxn>
                <a:cxn ang="0">
                  <a:pos x="215" y="310"/>
                </a:cxn>
                <a:cxn ang="0">
                  <a:pos x="189" y="325"/>
                </a:cxn>
                <a:cxn ang="0">
                  <a:pos x="164" y="341"/>
                </a:cxn>
                <a:cxn ang="0">
                  <a:pos x="139" y="354"/>
                </a:cxn>
                <a:cxn ang="0">
                  <a:pos x="118" y="367"/>
                </a:cxn>
                <a:cxn ang="0">
                  <a:pos x="99" y="380"/>
                </a:cxn>
                <a:cxn ang="0">
                  <a:pos x="80" y="390"/>
                </a:cxn>
                <a:cxn ang="0">
                  <a:pos x="61" y="401"/>
                </a:cxn>
                <a:cxn ang="0">
                  <a:pos x="39" y="415"/>
                </a:cxn>
                <a:cxn ang="0">
                  <a:pos x="0" y="377"/>
                </a:cxn>
                <a:cxn ang="0">
                  <a:pos x="18" y="367"/>
                </a:cxn>
                <a:cxn ang="0">
                  <a:pos x="39" y="356"/>
                </a:cxn>
                <a:cxn ang="0">
                  <a:pos x="58" y="346"/>
                </a:cxn>
                <a:cxn ang="0">
                  <a:pos x="78" y="335"/>
                </a:cxn>
                <a:cxn ang="0">
                  <a:pos x="103" y="322"/>
                </a:cxn>
                <a:cxn ang="0">
                  <a:pos x="126" y="308"/>
                </a:cxn>
                <a:cxn ang="0">
                  <a:pos x="153" y="293"/>
                </a:cxn>
                <a:cxn ang="0">
                  <a:pos x="181" y="278"/>
                </a:cxn>
                <a:cxn ang="0">
                  <a:pos x="210" y="263"/>
                </a:cxn>
                <a:cxn ang="0">
                  <a:pos x="240" y="246"/>
                </a:cxn>
                <a:cxn ang="0">
                  <a:pos x="269" y="228"/>
                </a:cxn>
                <a:cxn ang="0">
                  <a:pos x="297" y="211"/>
                </a:cxn>
                <a:cxn ang="0">
                  <a:pos x="326" y="194"/>
                </a:cxn>
                <a:cxn ang="0">
                  <a:pos x="354" y="175"/>
                </a:cxn>
                <a:cxn ang="0">
                  <a:pos x="379" y="158"/>
                </a:cxn>
                <a:cxn ang="0">
                  <a:pos x="404" y="141"/>
                </a:cxn>
                <a:cxn ang="0">
                  <a:pos x="426" y="124"/>
                </a:cxn>
                <a:cxn ang="0">
                  <a:pos x="449" y="107"/>
                </a:cxn>
                <a:cxn ang="0">
                  <a:pos x="470" y="92"/>
                </a:cxn>
                <a:cxn ang="0">
                  <a:pos x="489" y="78"/>
                </a:cxn>
                <a:cxn ang="0">
                  <a:pos x="506" y="63"/>
                </a:cxn>
                <a:cxn ang="0">
                  <a:pos x="529" y="44"/>
                </a:cxn>
                <a:cxn ang="0">
                  <a:pos x="556" y="23"/>
                </a:cxn>
                <a:cxn ang="0">
                  <a:pos x="579" y="4"/>
                </a:cxn>
                <a:cxn ang="0">
                  <a:pos x="637" y="46"/>
                </a:cxn>
              </a:cxnLst>
              <a:rect l="0" t="0" r="r" b="b"/>
              <a:pathLst>
                <a:path w="637" h="422">
                  <a:moveTo>
                    <a:pt x="637" y="46"/>
                  </a:moveTo>
                  <a:lnTo>
                    <a:pt x="634" y="46"/>
                  </a:lnTo>
                  <a:lnTo>
                    <a:pt x="630" y="50"/>
                  </a:lnTo>
                  <a:lnTo>
                    <a:pt x="626" y="52"/>
                  </a:lnTo>
                  <a:lnTo>
                    <a:pt x="620" y="54"/>
                  </a:lnTo>
                  <a:lnTo>
                    <a:pt x="615" y="57"/>
                  </a:lnTo>
                  <a:lnTo>
                    <a:pt x="611" y="61"/>
                  </a:lnTo>
                  <a:lnTo>
                    <a:pt x="605" y="65"/>
                  </a:lnTo>
                  <a:lnTo>
                    <a:pt x="598" y="71"/>
                  </a:lnTo>
                  <a:lnTo>
                    <a:pt x="588" y="75"/>
                  </a:lnTo>
                  <a:lnTo>
                    <a:pt x="580" y="80"/>
                  </a:lnTo>
                  <a:lnTo>
                    <a:pt x="577" y="82"/>
                  </a:lnTo>
                  <a:lnTo>
                    <a:pt x="571" y="86"/>
                  </a:lnTo>
                  <a:lnTo>
                    <a:pt x="567" y="90"/>
                  </a:lnTo>
                  <a:lnTo>
                    <a:pt x="563" y="92"/>
                  </a:lnTo>
                  <a:lnTo>
                    <a:pt x="558" y="95"/>
                  </a:lnTo>
                  <a:lnTo>
                    <a:pt x="552" y="99"/>
                  </a:lnTo>
                  <a:lnTo>
                    <a:pt x="546" y="103"/>
                  </a:lnTo>
                  <a:lnTo>
                    <a:pt x="542" y="105"/>
                  </a:lnTo>
                  <a:lnTo>
                    <a:pt x="537" y="109"/>
                  </a:lnTo>
                  <a:lnTo>
                    <a:pt x="531" y="113"/>
                  </a:lnTo>
                  <a:lnTo>
                    <a:pt x="525" y="114"/>
                  </a:lnTo>
                  <a:lnTo>
                    <a:pt x="520" y="120"/>
                  </a:lnTo>
                  <a:lnTo>
                    <a:pt x="512" y="122"/>
                  </a:lnTo>
                  <a:lnTo>
                    <a:pt x="508" y="126"/>
                  </a:lnTo>
                  <a:lnTo>
                    <a:pt x="501" y="130"/>
                  </a:lnTo>
                  <a:lnTo>
                    <a:pt x="495" y="135"/>
                  </a:lnTo>
                  <a:lnTo>
                    <a:pt x="489" y="137"/>
                  </a:lnTo>
                  <a:lnTo>
                    <a:pt x="483" y="141"/>
                  </a:lnTo>
                  <a:lnTo>
                    <a:pt x="478" y="145"/>
                  </a:lnTo>
                  <a:lnTo>
                    <a:pt x="472" y="151"/>
                  </a:lnTo>
                  <a:lnTo>
                    <a:pt x="464" y="154"/>
                  </a:lnTo>
                  <a:lnTo>
                    <a:pt x="459" y="158"/>
                  </a:lnTo>
                  <a:lnTo>
                    <a:pt x="451" y="162"/>
                  </a:lnTo>
                  <a:lnTo>
                    <a:pt x="445" y="168"/>
                  </a:lnTo>
                  <a:lnTo>
                    <a:pt x="438" y="171"/>
                  </a:lnTo>
                  <a:lnTo>
                    <a:pt x="432" y="175"/>
                  </a:lnTo>
                  <a:lnTo>
                    <a:pt x="425" y="179"/>
                  </a:lnTo>
                  <a:lnTo>
                    <a:pt x="417" y="185"/>
                  </a:lnTo>
                  <a:lnTo>
                    <a:pt x="411" y="189"/>
                  </a:lnTo>
                  <a:lnTo>
                    <a:pt x="404" y="192"/>
                  </a:lnTo>
                  <a:lnTo>
                    <a:pt x="396" y="198"/>
                  </a:lnTo>
                  <a:lnTo>
                    <a:pt x="390" y="202"/>
                  </a:lnTo>
                  <a:lnTo>
                    <a:pt x="383" y="206"/>
                  </a:lnTo>
                  <a:lnTo>
                    <a:pt x="375" y="211"/>
                  </a:lnTo>
                  <a:lnTo>
                    <a:pt x="369" y="215"/>
                  </a:lnTo>
                  <a:lnTo>
                    <a:pt x="362" y="221"/>
                  </a:lnTo>
                  <a:lnTo>
                    <a:pt x="356" y="225"/>
                  </a:lnTo>
                  <a:lnTo>
                    <a:pt x="348" y="228"/>
                  </a:lnTo>
                  <a:lnTo>
                    <a:pt x="341" y="232"/>
                  </a:lnTo>
                  <a:lnTo>
                    <a:pt x="335" y="238"/>
                  </a:lnTo>
                  <a:lnTo>
                    <a:pt x="328" y="242"/>
                  </a:lnTo>
                  <a:lnTo>
                    <a:pt x="320" y="246"/>
                  </a:lnTo>
                  <a:lnTo>
                    <a:pt x="312" y="249"/>
                  </a:lnTo>
                  <a:lnTo>
                    <a:pt x="305" y="255"/>
                  </a:lnTo>
                  <a:lnTo>
                    <a:pt x="297" y="259"/>
                  </a:lnTo>
                  <a:lnTo>
                    <a:pt x="290" y="263"/>
                  </a:lnTo>
                  <a:lnTo>
                    <a:pt x="284" y="266"/>
                  </a:lnTo>
                  <a:lnTo>
                    <a:pt x="276" y="272"/>
                  </a:lnTo>
                  <a:lnTo>
                    <a:pt x="269" y="276"/>
                  </a:lnTo>
                  <a:lnTo>
                    <a:pt x="263" y="280"/>
                  </a:lnTo>
                  <a:lnTo>
                    <a:pt x="255" y="284"/>
                  </a:lnTo>
                  <a:lnTo>
                    <a:pt x="248" y="289"/>
                  </a:lnTo>
                  <a:lnTo>
                    <a:pt x="242" y="293"/>
                  </a:lnTo>
                  <a:lnTo>
                    <a:pt x="236" y="297"/>
                  </a:lnTo>
                  <a:lnTo>
                    <a:pt x="229" y="303"/>
                  </a:lnTo>
                  <a:lnTo>
                    <a:pt x="223" y="306"/>
                  </a:lnTo>
                  <a:lnTo>
                    <a:pt x="215" y="310"/>
                  </a:lnTo>
                  <a:lnTo>
                    <a:pt x="208" y="314"/>
                  </a:lnTo>
                  <a:lnTo>
                    <a:pt x="202" y="318"/>
                  </a:lnTo>
                  <a:lnTo>
                    <a:pt x="194" y="322"/>
                  </a:lnTo>
                  <a:lnTo>
                    <a:pt x="189" y="325"/>
                  </a:lnTo>
                  <a:lnTo>
                    <a:pt x="181" y="331"/>
                  </a:lnTo>
                  <a:lnTo>
                    <a:pt x="175" y="333"/>
                  </a:lnTo>
                  <a:lnTo>
                    <a:pt x="170" y="339"/>
                  </a:lnTo>
                  <a:lnTo>
                    <a:pt x="164" y="341"/>
                  </a:lnTo>
                  <a:lnTo>
                    <a:pt x="158" y="344"/>
                  </a:lnTo>
                  <a:lnTo>
                    <a:pt x="153" y="348"/>
                  </a:lnTo>
                  <a:lnTo>
                    <a:pt x="147" y="350"/>
                  </a:lnTo>
                  <a:lnTo>
                    <a:pt x="139" y="354"/>
                  </a:lnTo>
                  <a:lnTo>
                    <a:pt x="135" y="358"/>
                  </a:lnTo>
                  <a:lnTo>
                    <a:pt x="130" y="361"/>
                  </a:lnTo>
                  <a:lnTo>
                    <a:pt x="124" y="365"/>
                  </a:lnTo>
                  <a:lnTo>
                    <a:pt x="118" y="367"/>
                  </a:lnTo>
                  <a:lnTo>
                    <a:pt x="115" y="371"/>
                  </a:lnTo>
                  <a:lnTo>
                    <a:pt x="109" y="375"/>
                  </a:lnTo>
                  <a:lnTo>
                    <a:pt x="105" y="377"/>
                  </a:lnTo>
                  <a:lnTo>
                    <a:pt x="99" y="380"/>
                  </a:lnTo>
                  <a:lnTo>
                    <a:pt x="94" y="382"/>
                  </a:lnTo>
                  <a:lnTo>
                    <a:pt x="90" y="384"/>
                  </a:lnTo>
                  <a:lnTo>
                    <a:pt x="86" y="388"/>
                  </a:lnTo>
                  <a:lnTo>
                    <a:pt x="80" y="390"/>
                  </a:lnTo>
                  <a:lnTo>
                    <a:pt x="77" y="394"/>
                  </a:lnTo>
                  <a:lnTo>
                    <a:pt x="73" y="396"/>
                  </a:lnTo>
                  <a:lnTo>
                    <a:pt x="69" y="398"/>
                  </a:lnTo>
                  <a:lnTo>
                    <a:pt x="61" y="401"/>
                  </a:lnTo>
                  <a:lnTo>
                    <a:pt x="56" y="407"/>
                  </a:lnTo>
                  <a:lnTo>
                    <a:pt x="48" y="411"/>
                  </a:lnTo>
                  <a:lnTo>
                    <a:pt x="44" y="413"/>
                  </a:lnTo>
                  <a:lnTo>
                    <a:pt x="39" y="415"/>
                  </a:lnTo>
                  <a:lnTo>
                    <a:pt x="37" y="418"/>
                  </a:lnTo>
                  <a:lnTo>
                    <a:pt x="31" y="422"/>
                  </a:lnTo>
                  <a:lnTo>
                    <a:pt x="31" y="422"/>
                  </a:lnTo>
                  <a:lnTo>
                    <a:pt x="0" y="377"/>
                  </a:lnTo>
                  <a:lnTo>
                    <a:pt x="2" y="375"/>
                  </a:lnTo>
                  <a:lnTo>
                    <a:pt x="8" y="373"/>
                  </a:lnTo>
                  <a:lnTo>
                    <a:pt x="12" y="369"/>
                  </a:lnTo>
                  <a:lnTo>
                    <a:pt x="18" y="367"/>
                  </a:lnTo>
                  <a:lnTo>
                    <a:pt x="25" y="363"/>
                  </a:lnTo>
                  <a:lnTo>
                    <a:pt x="33" y="360"/>
                  </a:lnTo>
                  <a:lnTo>
                    <a:pt x="35" y="358"/>
                  </a:lnTo>
                  <a:lnTo>
                    <a:pt x="39" y="356"/>
                  </a:lnTo>
                  <a:lnTo>
                    <a:pt x="44" y="352"/>
                  </a:lnTo>
                  <a:lnTo>
                    <a:pt x="48" y="350"/>
                  </a:lnTo>
                  <a:lnTo>
                    <a:pt x="54" y="348"/>
                  </a:lnTo>
                  <a:lnTo>
                    <a:pt x="58" y="346"/>
                  </a:lnTo>
                  <a:lnTo>
                    <a:pt x="63" y="342"/>
                  </a:lnTo>
                  <a:lnTo>
                    <a:pt x="69" y="341"/>
                  </a:lnTo>
                  <a:lnTo>
                    <a:pt x="73" y="337"/>
                  </a:lnTo>
                  <a:lnTo>
                    <a:pt x="78" y="335"/>
                  </a:lnTo>
                  <a:lnTo>
                    <a:pt x="84" y="331"/>
                  </a:lnTo>
                  <a:lnTo>
                    <a:pt x="90" y="329"/>
                  </a:lnTo>
                  <a:lnTo>
                    <a:pt x="96" y="325"/>
                  </a:lnTo>
                  <a:lnTo>
                    <a:pt x="103" y="322"/>
                  </a:lnTo>
                  <a:lnTo>
                    <a:pt x="109" y="318"/>
                  </a:lnTo>
                  <a:lnTo>
                    <a:pt x="115" y="316"/>
                  </a:lnTo>
                  <a:lnTo>
                    <a:pt x="120" y="312"/>
                  </a:lnTo>
                  <a:lnTo>
                    <a:pt x="126" y="308"/>
                  </a:lnTo>
                  <a:lnTo>
                    <a:pt x="132" y="304"/>
                  </a:lnTo>
                  <a:lnTo>
                    <a:pt x="139" y="301"/>
                  </a:lnTo>
                  <a:lnTo>
                    <a:pt x="147" y="297"/>
                  </a:lnTo>
                  <a:lnTo>
                    <a:pt x="153" y="293"/>
                  </a:lnTo>
                  <a:lnTo>
                    <a:pt x="160" y="289"/>
                  </a:lnTo>
                  <a:lnTo>
                    <a:pt x="168" y="285"/>
                  </a:lnTo>
                  <a:lnTo>
                    <a:pt x="174" y="282"/>
                  </a:lnTo>
                  <a:lnTo>
                    <a:pt x="181" y="278"/>
                  </a:lnTo>
                  <a:lnTo>
                    <a:pt x="189" y="274"/>
                  </a:lnTo>
                  <a:lnTo>
                    <a:pt x="194" y="270"/>
                  </a:lnTo>
                  <a:lnTo>
                    <a:pt x="202" y="266"/>
                  </a:lnTo>
                  <a:lnTo>
                    <a:pt x="210" y="263"/>
                  </a:lnTo>
                  <a:lnTo>
                    <a:pt x="217" y="259"/>
                  </a:lnTo>
                  <a:lnTo>
                    <a:pt x="225" y="255"/>
                  </a:lnTo>
                  <a:lnTo>
                    <a:pt x="232" y="249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3" y="236"/>
                  </a:lnTo>
                  <a:lnTo>
                    <a:pt x="261" y="232"/>
                  </a:lnTo>
                  <a:lnTo>
                    <a:pt x="269" y="228"/>
                  </a:lnTo>
                  <a:lnTo>
                    <a:pt x="274" y="225"/>
                  </a:lnTo>
                  <a:lnTo>
                    <a:pt x="282" y="221"/>
                  </a:lnTo>
                  <a:lnTo>
                    <a:pt x="290" y="215"/>
                  </a:lnTo>
                  <a:lnTo>
                    <a:pt x="297" y="211"/>
                  </a:lnTo>
                  <a:lnTo>
                    <a:pt x="303" y="206"/>
                  </a:lnTo>
                  <a:lnTo>
                    <a:pt x="312" y="202"/>
                  </a:lnTo>
                  <a:lnTo>
                    <a:pt x="318" y="198"/>
                  </a:lnTo>
                  <a:lnTo>
                    <a:pt x="326" y="194"/>
                  </a:lnTo>
                  <a:lnTo>
                    <a:pt x="333" y="189"/>
                  </a:lnTo>
                  <a:lnTo>
                    <a:pt x="341" y="185"/>
                  </a:lnTo>
                  <a:lnTo>
                    <a:pt x="347" y="181"/>
                  </a:lnTo>
                  <a:lnTo>
                    <a:pt x="354" y="175"/>
                  </a:lnTo>
                  <a:lnTo>
                    <a:pt x="360" y="171"/>
                  </a:lnTo>
                  <a:lnTo>
                    <a:pt x="366" y="166"/>
                  </a:lnTo>
                  <a:lnTo>
                    <a:pt x="371" y="162"/>
                  </a:lnTo>
                  <a:lnTo>
                    <a:pt x="379" y="158"/>
                  </a:lnTo>
                  <a:lnTo>
                    <a:pt x="385" y="152"/>
                  </a:lnTo>
                  <a:lnTo>
                    <a:pt x="390" y="149"/>
                  </a:lnTo>
                  <a:lnTo>
                    <a:pt x="396" y="145"/>
                  </a:lnTo>
                  <a:lnTo>
                    <a:pt x="404" y="141"/>
                  </a:lnTo>
                  <a:lnTo>
                    <a:pt x="409" y="135"/>
                  </a:lnTo>
                  <a:lnTo>
                    <a:pt x="415" y="132"/>
                  </a:lnTo>
                  <a:lnTo>
                    <a:pt x="421" y="128"/>
                  </a:lnTo>
                  <a:lnTo>
                    <a:pt x="426" y="124"/>
                  </a:lnTo>
                  <a:lnTo>
                    <a:pt x="432" y="120"/>
                  </a:lnTo>
                  <a:lnTo>
                    <a:pt x="438" y="116"/>
                  </a:lnTo>
                  <a:lnTo>
                    <a:pt x="444" y="111"/>
                  </a:lnTo>
                  <a:lnTo>
                    <a:pt x="449" y="107"/>
                  </a:lnTo>
                  <a:lnTo>
                    <a:pt x="455" y="103"/>
                  </a:lnTo>
                  <a:lnTo>
                    <a:pt x="459" y="99"/>
                  </a:lnTo>
                  <a:lnTo>
                    <a:pt x="464" y="95"/>
                  </a:lnTo>
                  <a:lnTo>
                    <a:pt x="470" y="92"/>
                  </a:lnTo>
                  <a:lnTo>
                    <a:pt x="476" y="88"/>
                  </a:lnTo>
                  <a:lnTo>
                    <a:pt x="480" y="84"/>
                  </a:lnTo>
                  <a:lnTo>
                    <a:pt x="485" y="80"/>
                  </a:lnTo>
                  <a:lnTo>
                    <a:pt x="489" y="78"/>
                  </a:lnTo>
                  <a:lnTo>
                    <a:pt x="493" y="73"/>
                  </a:lnTo>
                  <a:lnTo>
                    <a:pt x="499" y="71"/>
                  </a:lnTo>
                  <a:lnTo>
                    <a:pt x="502" y="67"/>
                  </a:lnTo>
                  <a:lnTo>
                    <a:pt x="506" y="63"/>
                  </a:lnTo>
                  <a:lnTo>
                    <a:pt x="512" y="59"/>
                  </a:lnTo>
                  <a:lnTo>
                    <a:pt x="516" y="57"/>
                  </a:lnTo>
                  <a:lnTo>
                    <a:pt x="523" y="50"/>
                  </a:lnTo>
                  <a:lnTo>
                    <a:pt x="529" y="44"/>
                  </a:lnTo>
                  <a:lnTo>
                    <a:pt x="537" y="38"/>
                  </a:lnTo>
                  <a:lnTo>
                    <a:pt x="544" y="33"/>
                  </a:lnTo>
                  <a:lnTo>
                    <a:pt x="550" y="27"/>
                  </a:lnTo>
                  <a:lnTo>
                    <a:pt x="556" y="23"/>
                  </a:lnTo>
                  <a:lnTo>
                    <a:pt x="560" y="18"/>
                  </a:lnTo>
                  <a:lnTo>
                    <a:pt x="565" y="16"/>
                  </a:lnTo>
                  <a:lnTo>
                    <a:pt x="573" y="8"/>
                  </a:lnTo>
                  <a:lnTo>
                    <a:pt x="579" y="4"/>
                  </a:lnTo>
                  <a:lnTo>
                    <a:pt x="582" y="0"/>
                  </a:lnTo>
                  <a:lnTo>
                    <a:pt x="584" y="0"/>
                  </a:lnTo>
                  <a:lnTo>
                    <a:pt x="637" y="46"/>
                  </a:lnTo>
                  <a:lnTo>
                    <a:pt x="637" y="46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93" name="Freeform 169"/>
            <p:cNvSpPr>
              <a:spLocks/>
            </p:cNvSpPr>
            <p:nvPr/>
          </p:nvSpPr>
          <p:spPr bwMode="auto">
            <a:xfrm>
              <a:off x="2700" y="2746"/>
              <a:ext cx="121" cy="79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53" y="72"/>
                </a:cxn>
                <a:cxn ang="0">
                  <a:pos x="0" y="120"/>
                </a:cxn>
                <a:cxn ang="0">
                  <a:pos x="15" y="158"/>
                </a:cxn>
                <a:cxn ang="0">
                  <a:pos x="15" y="158"/>
                </a:cxn>
                <a:cxn ang="0">
                  <a:pos x="17" y="156"/>
                </a:cxn>
                <a:cxn ang="0">
                  <a:pos x="21" y="152"/>
                </a:cxn>
                <a:cxn ang="0">
                  <a:pos x="28" y="150"/>
                </a:cxn>
                <a:cxn ang="0">
                  <a:pos x="30" y="148"/>
                </a:cxn>
                <a:cxn ang="0">
                  <a:pos x="34" y="147"/>
                </a:cxn>
                <a:cxn ang="0">
                  <a:pos x="40" y="145"/>
                </a:cxn>
                <a:cxn ang="0">
                  <a:pos x="43" y="143"/>
                </a:cxn>
                <a:cxn ang="0">
                  <a:pos x="47" y="141"/>
                </a:cxn>
                <a:cxn ang="0">
                  <a:pos x="53" y="139"/>
                </a:cxn>
                <a:cxn ang="0">
                  <a:pos x="57" y="135"/>
                </a:cxn>
                <a:cxn ang="0">
                  <a:pos x="62" y="133"/>
                </a:cxn>
                <a:cxn ang="0">
                  <a:pos x="68" y="129"/>
                </a:cxn>
                <a:cxn ang="0">
                  <a:pos x="72" y="128"/>
                </a:cxn>
                <a:cxn ang="0">
                  <a:pos x="78" y="126"/>
                </a:cxn>
                <a:cxn ang="0">
                  <a:pos x="85" y="122"/>
                </a:cxn>
                <a:cxn ang="0">
                  <a:pos x="89" y="118"/>
                </a:cxn>
                <a:cxn ang="0">
                  <a:pos x="97" y="116"/>
                </a:cxn>
                <a:cxn ang="0">
                  <a:pos x="102" y="112"/>
                </a:cxn>
                <a:cxn ang="0">
                  <a:pos x="110" y="110"/>
                </a:cxn>
                <a:cxn ang="0">
                  <a:pos x="116" y="107"/>
                </a:cxn>
                <a:cxn ang="0">
                  <a:pos x="121" y="105"/>
                </a:cxn>
                <a:cxn ang="0">
                  <a:pos x="127" y="101"/>
                </a:cxn>
                <a:cxn ang="0">
                  <a:pos x="133" y="97"/>
                </a:cxn>
                <a:cxn ang="0">
                  <a:pos x="138" y="95"/>
                </a:cxn>
                <a:cxn ang="0">
                  <a:pos x="144" y="91"/>
                </a:cxn>
                <a:cxn ang="0">
                  <a:pos x="150" y="88"/>
                </a:cxn>
                <a:cxn ang="0">
                  <a:pos x="157" y="86"/>
                </a:cxn>
                <a:cxn ang="0">
                  <a:pos x="161" y="82"/>
                </a:cxn>
                <a:cxn ang="0">
                  <a:pos x="165" y="80"/>
                </a:cxn>
                <a:cxn ang="0">
                  <a:pos x="171" y="76"/>
                </a:cxn>
                <a:cxn ang="0">
                  <a:pos x="176" y="74"/>
                </a:cxn>
                <a:cxn ang="0">
                  <a:pos x="180" y="71"/>
                </a:cxn>
                <a:cxn ang="0">
                  <a:pos x="184" y="69"/>
                </a:cxn>
                <a:cxn ang="0">
                  <a:pos x="188" y="67"/>
                </a:cxn>
                <a:cxn ang="0">
                  <a:pos x="192" y="63"/>
                </a:cxn>
                <a:cxn ang="0">
                  <a:pos x="199" y="59"/>
                </a:cxn>
                <a:cxn ang="0">
                  <a:pos x="207" y="53"/>
                </a:cxn>
                <a:cxn ang="0">
                  <a:pos x="213" y="50"/>
                </a:cxn>
                <a:cxn ang="0">
                  <a:pos x="218" y="48"/>
                </a:cxn>
                <a:cxn ang="0">
                  <a:pos x="224" y="44"/>
                </a:cxn>
                <a:cxn ang="0">
                  <a:pos x="228" y="40"/>
                </a:cxn>
                <a:cxn ang="0">
                  <a:pos x="232" y="38"/>
                </a:cxn>
                <a:cxn ang="0">
                  <a:pos x="235" y="36"/>
                </a:cxn>
                <a:cxn ang="0">
                  <a:pos x="239" y="33"/>
                </a:cxn>
                <a:cxn ang="0">
                  <a:pos x="241" y="33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241" h="158">
                  <a:moveTo>
                    <a:pt x="190" y="0"/>
                  </a:moveTo>
                  <a:lnTo>
                    <a:pt x="53" y="72"/>
                  </a:lnTo>
                  <a:lnTo>
                    <a:pt x="0" y="120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7" y="156"/>
                  </a:lnTo>
                  <a:lnTo>
                    <a:pt x="21" y="152"/>
                  </a:lnTo>
                  <a:lnTo>
                    <a:pt x="28" y="150"/>
                  </a:lnTo>
                  <a:lnTo>
                    <a:pt x="30" y="148"/>
                  </a:lnTo>
                  <a:lnTo>
                    <a:pt x="34" y="147"/>
                  </a:lnTo>
                  <a:lnTo>
                    <a:pt x="40" y="145"/>
                  </a:lnTo>
                  <a:lnTo>
                    <a:pt x="43" y="143"/>
                  </a:lnTo>
                  <a:lnTo>
                    <a:pt x="47" y="141"/>
                  </a:lnTo>
                  <a:lnTo>
                    <a:pt x="53" y="139"/>
                  </a:lnTo>
                  <a:lnTo>
                    <a:pt x="57" y="135"/>
                  </a:lnTo>
                  <a:lnTo>
                    <a:pt x="62" y="133"/>
                  </a:lnTo>
                  <a:lnTo>
                    <a:pt x="68" y="129"/>
                  </a:lnTo>
                  <a:lnTo>
                    <a:pt x="72" y="128"/>
                  </a:lnTo>
                  <a:lnTo>
                    <a:pt x="78" y="126"/>
                  </a:lnTo>
                  <a:lnTo>
                    <a:pt x="85" y="122"/>
                  </a:lnTo>
                  <a:lnTo>
                    <a:pt x="89" y="118"/>
                  </a:lnTo>
                  <a:lnTo>
                    <a:pt x="97" y="116"/>
                  </a:lnTo>
                  <a:lnTo>
                    <a:pt x="102" y="112"/>
                  </a:lnTo>
                  <a:lnTo>
                    <a:pt x="110" y="110"/>
                  </a:lnTo>
                  <a:lnTo>
                    <a:pt x="116" y="107"/>
                  </a:lnTo>
                  <a:lnTo>
                    <a:pt x="121" y="105"/>
                  </a:lnTo>
                  <a:lnTo>
                    <a:pt x="127" y="101"/>
                  </a:lnTo>
                  <a:lnTo>
                    <a:pt x="133" y="97"/>
                  </a:lnTo>
                  <a:lnTo>
                    <a:pt x="138" y="95"/>
                  </a:lnTo>
                  <a:lnTo>
                    <a:pt x="144" y="91"/>
                  </a:lnTo>
                  <a:lnTo>
                    <a:pt x="150" y="88"/>
                  </a:lnTo>
                  <a:lnTo>
                    <a:pt x="157" y="86"/>
                  </a:lnTo>
                  <a:lnTo>
                    <a:pt x="161" y="82"/>
                  </a:lnTo>
                  <a:lnTo>
                    <a:pt x="165" y="80"/>
                  </a:lnTo>
                  <a:lnTo>
                    <a:pt x="171" y="76"/>
                  </a:lnTo>
                  <a:lnTo>
                    <a:pt x="176" y="74"/>
                  </a:lnTo>
                  <a:lnTo>
                    <a:pt x="180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2" y="63"/>
                  </a:lnTo>
                  <a:lnTo>
                    <a:pt x="199" y="59"/>
                  </a:lnTo>
                  <a:lnTo>
                    <a:pt x="207" y="53"/>
                  </a:lnTo>
                  <a:lnTo>
                    <a:pt x="213" y="50"/>
                  </a:lnTo>
                  <a:lnTo>
                    <a:pt x="218" y="48"/>
                  </a:lnTo>
                  <a:lnTo>
                    <a:pt x="224" y="44"/>
                  </a:lnTo>
                  <a:lnTo>
                    <a:pt x="228" y="40"/>
                  </a:lnTo>
                  <a:lnTo>
                    <a:pt x="232" y="38"/>
                  </a:lnTo>
                  <a:lnTo>
                    <a:pt x="235" y="36"/>
                  </a:lnTo>
                  <a:lnTo>
                    <a:pt x="239" y="33"/>
                  </a:lnTo>
                  <a:lnTo>
                    <a:pt x="241" y="33"/>
                  </a:lnTo>
                  <a:lnTo>
                    <a:pt x="19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94" name="Freeform 170"/>
            <p:cNvSpPr>
              <a:spLocks/>
            </p:cNvSpPr>
            <p:nvPr/>
          </p:nvSpPr>
          <p:spPr bwMode="auto">
            <a:xfrm>
              <a:off x="2543" y="2852"/>
              <a:ext cx="101" cy="66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33" y="13"/>
                </a:cxn>
                <a:cxn ang="0">
                  <a:pos x="0" y="107"/>
                </a:cxn>
                <a:cxn ang="0">
                  <a:pos x="25" y="133"/>
                </a:cxn>
                <a:cxn ang="0">
                  <a:pos x="25" y="131"/>
                </a:cxn>
                <a:cxn ang="0">
                  <a:pos x="26" y="131"/>
                </a:cxn>
                <a:cxn ang="0">
                  <a:pos x="28" y="129"/>
                </a:cxn>
                <a:cxn ang="0">
                  <a:pos x="34" y="127"/>
                </a:cxn>
                <a:cxn ang="0">
                  <a:pos x="38" y="126"/>
                </a:cxn>
                <a:cxn ang="0">
                  <a:pos x="44" y="122"/>
                </a:cxn>
                <a:cxn ang="0">
                  <a:pos x="51" y="120"/>
                </a:cxn>
                <a:cxn ang="0">
                  <a:pos x="59" y="116"/>
                </a:cxn>
                <a:cxn ang="0">
                  <a:pos x="65" y="112"/>
                </a:cxn>
                <a:cxn ang="0">
                  <a:pos x="74" y="108"/>
                </a:cxn>
                <a:cxn ang="0">
                  <a:pos x="78" y="105"/>
                </a:cxn>
                <a:cxn ang="0">
                  <a:pos x="82" y="103"/>
                </a:cxn>
                <a:cxn ang="0">
                  <a:pos x="87" y="101"/>
                </a:cxn>
                <a:cxn ang="0">
                  <a:pos x="91" y="99"/>
                </a:cxn>
                <a:cxn ang="0">
                  <a:pos x="95" y="95"/>
                </a:cxn>
                <a:cxn ang="0">
                  <a:pos x="101" y="93"/>
                </a:cxn>
                <a:cxn ang="0">
                  <a:pos x="104" y="91"/>
                </a:cxn>
                <a:cxn ang="0">
                  <a:pos x="110" y="89"/>
                </a:cxn>
                <a:cxn ang="0">
                  <a:pos x="114" y="88"/>
                </a:cxn>
                <a:cxn ang="0">
                  <a:pos x="118" y="84"/>
                </a:cxn>
                <a:cxn ang="0">
                  <a:pos x="123" y="82"/>
                </a:cxn>
                <a:cxn ang="0">
                  <a:pos x="127" y="80"/>
                </a:cxn>
                <a:cxn ang="0">
                  <a:pos x="135" y="74"/>
                </a:cxn>
                <a:cxn ang="0">
                  <a:pos x="142" y="69"/>
                </a:cxn>
                <a:cxn ang="0">
                  <a:pos x="148" y="61"/>
                </a:cxn>
                <a:cxn ang="0">
                  <a:pos x="156" y="55"/>
                </a:cxn>
                <a:cxn ang="0">
                  <a:pos x="163" y="48"/>
                </a:cxn>
                <a:cxn ang="0">
                  <a:pos x="169" y="42"/>
                </a:cxn>
                <a:cxn ang="0">
                  <a:pos x="175" y="36"/>
                </a:cxn>
                <a:cxn ang="0">
                  <a:pos x="181" y="31"/>
                </a:cxn>
                <a:cxn ang="0">
                  <a:pos x="184" y="23"/>
                </a:cxn>
                <a:cxn ang="0">
                  <a:pos x="188" y="17"/>
                </a:cxn>
                <a:cxn ang="0">
                  <a:pos x="192" y="12"/>
                </a:cxn>
                <a:cxn ang="0">
                  <a:pos x="196" y="8"/>
                </a:cxn>
                <a:cxn ang="0">
                  <a:pos x="200" y="2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01" h="133">
                  <a:moveTo>
                    <a:pt x="201" y="0"/>
                  </a:moveTo>
                  <a:lnTo>
                    <a:pt x="133" y="13"/>
                  </a:lnTo>
                  <a:lnTo>
                    <a:pt x="0" y="107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6" y="131"/>
                  </a:lnTo>
                  <a:lnTo>
                    <a:pt x="28" y="129"/>
                  </a:lnTo>
                  <a:lnTo>
                    <a:pt x="34" y="127"/>
                  </a:lnTo>
                  <a:lnTo>
                    <a:pt x="38" y="126"/>
                  </a:lnTo>
                  <a:lnTo>
                    <a:pt x="44" y="122"/>
                  </a:lnTo>
                  <a:lnTo>
                    <a:pt x="51" y="120"/>
                  </a:lnTo>
                  <a:lnTo>
                    <a:pt x="59" y="116"/>
                  </a:lnTo>
                  <a:lnTo>
                    <a:pt x="65" y="112"/>
                  </a:lnTo>
                  <a:lnTo>
                    <a:pt x="74" y="108"/>
                  </a:lnTo>
                  <a:lnTo>
                    <a:pt x="78" y="105"/>
                  </a:lnTo>
                  <a:lnTo>
                    <a:pt x="82" y="103"/>
                  </a:lnTo>
                  <a:lnTo>
                    <a:pt x="87" y="101"/>
                  </a:lnTo>
                  <a:lnTo>
                    <a:pt x="91" y="99"/>
                  </a:lnTo>
                  <a:lnTo>
                    <a:pt x="95" y="95"/>
                  </a:lnTo>
                  <a:lnTo>
                    <a:pt x="101" y="93"/>
                  </a:lnTo>
                  <a:lnTo>
                    <a:pt x="104" y="91"/>
                  </a:lnTo>
                  <a:lnTo>
                    <a:pt x="110" y="89"/>
                  </a:lnTo>
                  <a:lnTo>
                    <a:pt x="114" y="88"/>
                  </a:lnTo>
                  <a:lnTo>
                    <a:pt x="118" y="84"/>
                  </a:lnTo>
                  <a:lnTo>
                    <a:pt x="123" y="82"/>
                  </a:lnTo>
                  <a:lnTo>
                    <a:pt x="127" y="80"/>
                  </a:lnTo>
                  <a:lnTo>
                    <a:pt x="135" y="74"/>
                  </a:lnTo>
                  <a:lnTo>
                    <a:pt x="142" y="69"/>
                  </a:lnTo>
                  <a:lnTo>
                    <a:pt x="148" y="61"/>
                  </a:lnTo>
                  <a:lnTo>
                    <a:pt x="156" y="55"/>
                  </a:lnTo>
                  <a:lnTo>
                    <a:pt x="163" y="48"/>
                  </a:lnTo>
                  <a:lnTo>
                    <a:pt x="169" y="42"/>
                  </a:lnTo>
                  <a:lnTo>
                    <a:pt x="175" y="36"/>
                  </a:lnTo>
                  <a:lnTo>
                    <a:pt x="181" y="31"/>
                  </a:lnTo>
                  <a:lnTo>
                    <a:pt x="184" y="23"/>
                  </a:lnTo>
                  <a:lnTo>
                    <a:pt x="188" y="17"/>
                  </a:lnTo>
                  <a:lnTo>
                    <a:pt x="192" y="12"/>
                  </a:lnTo>
                  <a:lnTo>
                    <a:pt x="196" y="8"/>
                  </a:lnTo>
                  <a:lnTo>
                    <a:pt x="200" y="2"/>
                  </a:lnTo>
                  <a:lnTo>
                    <a:pt x="201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95" name="Freeform 171"/>
            <p:cNvSpPr>
              <a:spLocks/>
            </p:cNvSpPr>
            <p:nvPr/>
          </p:nvSpPr>
          <p:spPr bwMode="auto">
            <a:xfrm>
              <a:off x="2428" y="2885"/>
              <a:ext cx="42" cy="37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2" y="0"/>
                </a:cxn>
                <a:cxn ang="0">
                  <a:pos x="36" y="3"/>
                </a:cxn>
                <a:cxn ang="0">
                  <a:pos x="30" y="11"/>
                </a:cxn>
                <a:cxn ang="0">
                  <a:pos x="21" y="19"/>
                </a:cxn>
                <a:cxn ang="0">
                  <a:pos x="17" y="22"/>
                </a:cxn>
                <a:cxn ang="0">
                  <a:pos x="13" y="26"/>
                </a:cxn>
                <a:cxn ang="0">
                  <a:pos x="9" y="30"/>
                </a:cxn>
                <a:cxn ang="0">
                  <a:pos x="5" y="36"/>
                </a:cxn>
                <a:cxn ang="0">
                  <a:pos x="4" y="40"/>
                </a:cxn>
                <a:cxn ang="0">
                  <a:pos x="2" y="43"/>
                </a:cxn>
                <a:cxn ang="0">
                  <a:pos x="0" y="47"/>
                </a:cxn>
                <a:cxn ang="0">
                  <a:pos x="0" y="53"/>
                </a:cxn>
                <a:cxn ang="0">
                  <a:pos x="0" y="59"/>
                </a:cxn>
                <a:cxn ang="0">
                  <a:pos x="5" y="66"/>
                </a:cxn>
                <a:cxn ang="0">
                  <a:pos x="9" y="68"/>
                </a:cxn>
                <a:cxn ang="0">
                  <a:pos x="13" y="70"/>
                </a:cxn>
                <a:cxn ang="0">
                  <a:pos x="17" y="72"/>
                </a:cxn>
                <a:cxn ang="0">
                  <a:pos x="23" y="74"/>
                </a:cxn>
                <a:cxn ang="0">
                  <a:pos x="28" y="74"/>
                </a:cxn>
                <a:cxn ang="0">
                  <a:pos x="34" y="74"/>
                </a:cxn>
                <a:cxn ang="0">
                  <a:pos x="38" y="74"/>
                </a:cxn>
                <a:cxn ang="0">
                  <a:pos x="44" y="74"/>
                </a:cxn>
                <a:cxn ang="0">
                  <a:pos x="49" y="72"/>
                </a:cxn>
                <a:cxn ang="0">
                  <a:pos x="53" y="70"/>
                </a:cxn>
                <a:cxn ang="0">
                  <a:pos x="59" y="68"/>
                </a:cxn>
                <a:cxn ang="0">
                  <a:pos x="63" y="66"/>
                </a:cxn>
                <a:cxn ang="0">
                  <a:pos x="66" y="62"/>
                </a:cxn>
                <a:cxn ang="0">
                  <a:pos x="70" y="59"/>
                </a:cxn>
                <a:cxn ang="0">
                  <a:pos x="72" y="53"/>
                </a:cxn>
                <a:cxn ang="0">
                  <a:pos x="74" y="49"/>
                </a:cxn>
                <a:cxn ang="0">
                  <a:pos x="76" y="43"/>
                </a:cxn>
                <a:cxn ang="0">
                  <a:pos x="78" y="40"/>
                </a:cxn>
                <a:cxn ang="0">
                  <a:pos x="80" y="34"/>
                </a:cxn>
                <a:cxn ang="0">
                  <a:pos x="82" y="30"/>
                </a:cxn>
                <a:cxn ang="0">
                  <a:pos x="82" y="24"/>
                </a:cxn>
                <a:cxn ang="0">
                  <a:pos x="82" y="21"/>
                </a:cxn>
                <a:cxn ang="0">
                  <a:pos x="82" y="17"/>
                </a:cxn>
                <a:cxn ang="0">
                  <a:pos x="83" y="13"/>
                </a:cxn>
                <a:cxn ang="0">
                  <a:pos x="83" y="7"/>
                </a:cxn>
                <a:cxn ang="0">
                  <a:pos x="83" y="7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83" h="74">
                  <a:moveTo>
                    <a:pt x="44" y="0"/>
                  </a:moveTo>
                  <a:lnTo>
                    <a:pt x="42" y="0"/>
                  </a:lnTo>
                  <a:lnTo>
                    <a:pt x="36" y="3"/>
                  </a:lnTo>
                  <a:lnTo>
                    <a:pt x="30" y="11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3" y="26"/>
                  </a:lnTo>
                  <a:lnTo>
                    <a:pt x="9" y="30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2" y="43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5" y="66"/>
                  </a:lnTo>
                  <a:lnTo>
                    <a:pt x="9" y="68"/>
                  </a:lnTo>
                  <a:lnTo>
                    <a:pt x="13" y="70"/>
                  </a:lnTo>
                  <a:lnTo>
                    <a:pt x="17" y="72"/>
                  </a:lnTo>
                  <a:lnTo>
                    <a:pt x="23" y="74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38" y="74"/>
                  </a:lnTo>
                  <a:lnTo>
                    <a:pt x="44" y="74"/>
                  </a:lnTo>
                  <a:lnTo>
                    <a:pt x="49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6"/>
                  </a:lnTo>
                  <a:lnTo>
                    <a:pt x="66" y="62"/>
                  </a:lnTo>
                  <a:lnTo>
                    <a:pt x="70" y="59"/>
                  </a:lnTo>
                  <a:lnTo>
                    <a:pt x="72" y="53"/>
                  </a:lnTo>
                  <a:lnTo>
                    <a:pt x="74" y="49"/>
                  </a:lnTo>
                  <a:lnTo>
                    <a:pt x="76" y="43"/>
                  </a:lnTo>
                  <a:lnTo>
                    <a:pt x="78" y="40"/>
                  </a:lnTo>
                  <a:lnTo>
                    <a:pt x="80" y="34"/>
                  </a:lnTo>
                  <a:lnTo>
                    <a:pt x="82" y="30"/>
                  </a:lnTo>
                  <a:lnTo>
                    <a:pt x="82" y="24"/>
                  </a:lnTo>
                  <a:lnTo>
                    <a:pt x="82" y="21"/>
                  </a:lnTo>
                  <a:lnTo>
                    <a:pt x="82" y="17"/>
                  </a:lnTo>
                  <a:lnTo>
                    <a:pt x="83" y="13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96" name="Freeform 172"/>
            <p:cNvSpPr>
              <a:spLocks/>
            </p:cNvSpPr>
            <p:nvPr/>
          </p:nvSpPr>
          <p:spPr bwMode="auto">
            <a:xfrm>
              <a:off x="2414" y="2885"/>
              <a:ext cx="104" cy="76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2"/>
                </a:cxn>
                <a:cxn ang="0">
                  <a:pos x="147" y="7"/>
                </a:cxn>
                <a:cxn ang="0">
                  <a:pos x="145" y="13"/>
                </a:cxn>
                <a:cxn ang="0">
                  <a:pos x="145" y="19"/>
                </a:cxn>
                <a:cxn ang="0">
                  <a:pos x="143" y="24"/>
                </a:cxn>
                <a:cxn ang="0">
                  <a:pos x="143" y="30"/>
                </a:cxn>
                <a:cxn ang="0">
                  <a:pos x="143" y="38"/>
                </a:cxn>
                <a:cxn ang="0">
                  <a:pos x="141" y="43"/>
                </a:cxn>
                <a:cxn ang="0">
                  <a:pos x="139" y="51"/>
                </a:cxn>
                <a:cxn ang="0">
                  <a:pos x="137" y="57"/>
                </a:cxn>
                <a:cxn ang="0">
                  <a:pos x="133" y="62"/>
                </a:cxn>
                <a:cxn ang="0">
                  <a:pos x="130" y="68"/>
                </a:cxn>
                <a:cxn ang="0">
                  <a:pos x="126" y="74"/>
                </a:cxn>
                <a:cxn ang="0">
                  <a:pos x="122" y="79"/>
                </a:cxn>
                <a:cxn ang="0">
                  <a:pos x="116" y="83"/>
                </a:cxn>
                <a:cxn ang="0">
                  <a:pos x="111" y="87"/>
                </a:cxn>
                <a:cxn ang="0">
                  <a:pos x="103" y="89"/>
                </a:cxn>
                <a:cxn ang="0">
                  <a:pos x="97" y="91"/>
                </a:cxn>
                <a:cxn ang="0">
                  <a:pos x="90" y="93"/>
                </a:cxn>
                <a:cxn ang="0">
                  <a:pos x="82" y="93"/>
                </a:cxn>
                <a:cxn ang="0">
                  <a:pos x="76" y="93"/>
                </a:cxn>
                <a:cxn ang="0">
                  <a:pos x="69" y="93"/>
                </a:cxn>
                <a:cxn ang="0">
                  <a:pos x="63" y="93"/>
                </a:cxn>
                <a:cxn ang="0">
                  <a:pos x="55" y="93"/>
                </a:cxn>
                <a:cxn ang="0">
                  <a:pos x="50" y="93"/>
                </a:cxn>
                <a:cxn ang="0">
                  <a:pos x="46" y="93"/>
                </a:cxn>
                <a:cxn ang="0">
                  <a:pos x="38" y="93"/>
                </a:cxn>
                <a:cxn ang="0">
                  <a:pos x="38" y="93"/>
                </a:cxn>
                <a:cxn ang="0">
                  <a:pos x="0" y="152"/>
                </a:cxn>
                <a:cxn ang="0">
                  <a:pos x="42" y="144"/>
                </a:cxn>
                <a:cxn ang="0">
                  <a:pos x="88" y="112"/>
                </a:cxn>
                <a:cxn ang="0">
                  <a:pos x="90" y="112"/>
                </a:cxn>
                <a:cxn ang="0">
                  <a:pos x="93" y="112"/>
                </a:cxn>
                <a:cxn ang="0">
                  <a:pos x="97" y="112"/>
                </a:cxn>
                <a:cxn ang="0">
                  <a:pos x="103" y="112"/>
                </a:cxn>
                <a:cxn ang="0">
                  <a:pos x="109" y="112"/>
                </a:cxn>
                <a:cxn ang="0">
                  <a:pos x="114" y="110"/>
                </a:cxn>
                <a:cxn ang="0">
                  <a:pos x="122" y="110"/>
                </a:cxn>
                <a:cxn ang="0">
                  <a:pos x="130" y="110"/>
                </a:cxn>
                <a:cxn ang="0">
                  <a:pos x="137" y="108"/>
                </a:cxn>
                <a:cxn ang="0">
                  <a:pos x="145" y="106"/>
                </a:cxn>
                <a:cxn ang="0">
                  <a:pos x="152" y="104"/>
                </a:cxn>
                <a:cxn ang="0">
                  <a:pos x="160" y="100"/>
                </a:cxn>
                <a:cxn ang="0">
                  <a:pos x="168" y="98"/>
                </a:cxn>
                <a:cxn ang="0">
                  <a:pos x="173" y="95"/>
                </a:cxn>
                <a:cxn ang="0">
                  <a:pos x="181" y="93"/>
                </a:cxn>
                <a:cxn ang="0">
                  <a:pos x="185" y="87"/>
                </a:cxn>
                <a:cxn ang="0">
                  <a:pos x="189" y="83"/>
                </a:cxn>
                <a:cxn ang="0">
                  <a:pos x="194" y="76"/>
                </a:cxn>
                <a:cxn ang="0">
                  <a:pos x="198" y="72"/>
                </a:cxn>
                <a:cxn ang="0">
                  <a:pos x="200" y="64"/>
                </a:cxn>
                <a:cxn ang="0">
                  <a:pos x="202" y="59"/>
                </a:cxn>
                <a:cxn ang="0">
                  <a:pos x="204" y="53"/>
                </a:cxn>
                <a:cxn ang="0">
                  <a:pos x="206" y="47"/>
                </a:cxn>
                <a:cxn ang="0">
                  <a:pos x="208" y="41"/>
                </a:cxn>
                <a:cxn ang="0">
                  <a:pos x="208" y="36"/>
                </a:cxn>
                <a:cxn ang="0">
                  <a:pos x="209" y="32"/>
                </a:cxn>
                <a:cxn ang="0">
                  <a:pos x="209" y="28"/>
                </a:cxn>
                <a:cxn ang="0">
                  <a:pos x="209" y="21"/>
                </a:cxn>
                <a:cxn ang="0">
                  <a:pos x="209" y="21"/>
                </a:cxn>
                <a:cxn ang="0">
                  <a:pos x="147" y="0"/>
                </a:cxn>
                <a:cxn ang="0">
                  <a:pos x="147" y="0"/>
                </a:cxn>
              </a:cxnLst>
              <a:rect l="0" t="0" r="r" b="b"/>
              <a:pathLst>
                <a:path w="209" h="152">
                  <a:moveTo>
                    <a:pt x="147" y="0"/>
                  </a:moveTo>
                  <a:lnTo>
                    <a:pt x="147" y="2"/>
                  </a:lnTo>
                  <a:lnTo>
                    <a:pt x="147" y="7"/>
                  </a:lnTo>
                  <a:lnTo>
                    <a:pt x="145" y="13"/>
                  </a:lnTo>
                  <a:lnTo>
                    <a:pt x="145" y="19"/>
                  </a:lnTo>
                  <a:lnTo>
                    <a:pt x="143" y="24"/>
                  </a:lnTo>
                  <a:lnTo>
                    <a:pt x="143" y="30"/>
                  </a:lnTo>
                  <a:lnTo>
                    <a:pt x="143" y="38"/>
                  </a:lnTo>
                  <a:lnTo>
                    <a:pt x="141" y="43"/>
                  </a:lnTo>
                  <a:lnTo>
                    <a:pt x="139" y="51"/>
                  </a:lnTo>
                  <a:lnTo>
                    <a:pt x="137" y="57"/>
                  </a:lnTo>
                  <a:lnTo>
                    <a:pt x="133" y="62"/>
                  </a:lnTo>
                  <a:lnTo>
                    <a:pt x="130" y="68"/>
                  </a:lnTo>
                  <a:lnTo>
                    <a:pt x="126" y="74"/>
                  </a:lnTo>
                  <a:lnTo>
                    <a:pt x="122" y="79"/>
                  </a:lnTo>
                  <a:lnTo>
                    <a:pt x="116" y="83"/>
                  </a:lnTo>
                  <a:lnTo>
                    <a:pt x="111" y="87"/>
                  </a:lnTo>
                  <a:lnTo>
                    <a:pt x="103" y="89"/>
                  </a:lnTo>
                  <a:lnTo>
                    <a:pt x="97" y="91"/>
                  </a:lnTo>
                  <a:lnTo>
                    <a:pt x="90" y="93"/>
                  </a:lnTo>
                  <a:lnTo>
                    <a:pt x="82" y="93"/>
                  </a:lnTo>
                  <a:lnTo>
                    <a:pt x="76" y="93"/>
                  </a:lnTo>
                  <a:lnTo>
                    <a:pt x="69" y="93"/>
                  </a:lnTo>
                  <a:lnTo>
                    <a:pt x="63" y="93"/>
                  </a:lnTo>
                  <a:lnTo>
                    <a:pt x="55" y="93"/>
                  </a:lnTo>
                  <a:lnTo>
                    <a:pt x="50" y="93"/>
                  </a:lnTo>
                  <a:lnTo>
                    <a:pt x="46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0" y="152"/>
                  </a:lnTo>
                  <a:lnTo>
                    <a:pt x="42" y="144"/>
                  </a:lnTo>
                  <a:lnTo>
                    <a:pt x="88" y="112"/>
                  </a:lnTo>
                  <a:lnTo>
                    <a:pt x="90" y="112"/>
                  </a:lnTo>
                  <a:lnTo>
                    <a:pt x="93" y="112"/>
                  </a:lnTo>
                  <a:lnTo>
                    <a:pt x="97" y="112"/>
                  </a:lnTo>
                  <a:lnTo>
                    <a:pt x="103" y="112"/>
                  </a:lnTo>
                  <a:lnTo>
                    <a:pt x="109" y="112"/>
                  </a:lnTo>
                  <a:lnTo>
                    <a:pt x="114" y="110"/>
                  </a:lnTo>
                  <a:lnTo>
                    <a:pt x="122" y="110"/>
                  </a:lnTo>
                  <a:lnTo>
                    <a:pt x="130" y="110"/>
                  </a:lnTo>
                  <a:lnTo>
                    <a:pt x="137" y="108"/>
                  </a:lnTo>
                  <a:lnTo>
                    <a:pt x="145" y="106"/>
                  </a:lnTo>
                  <a:lnTo>
                    <a:pt x="152" y="104"/>
                  </a:lnTo>
                  <a:lnTo>
                    <a:pt x="160" y="100"/>
                  </a:lnTo>
                  <a:lnTo>
                    <a:pt x="168" y="98"/>
                  </a:lnTo>
                  <a:lnTo>
                    <a:pt x="173" y="95"/>
                  </a:lnTo>
                  <a:lnTo>
                    <a:pt x="181" y="93"/>
                  </a:lnTo>
                  <a:lnTo>
                    <a:pt x="185" y="87"/>
                  </a:lnTo>
                  <a:lnTo>
                    <a:pt x="189" y="83"/>
                  </a:lnTo>
                  <a:lnTo>
                    <a:pt x="194" y="76"/>
                  </a:lnTo>
                  <a:lnTo>
                    <a:pt x="198" y="72"/>
                  </a:lnTo>
                  <a:lnTo>
                    <a:pt x="200" y="64"/>
                  </a:lnTo>
                  <a:lnTo>
                    <a:pt x="202" y="59"/>
                  </a:lnTo>
                  <a:lnTo>
                    <a:pt x="204" y="53"/>
                  </a:lnTo>
                  <a:lnTo>
                    <a:pt x="206" y="47"/>
                  </a:lnTo>
                  <a:lnTo>
                    <a:pt x="208" y="41"/>
                  </a:lnTo>
                  <a:lnTo>
                    <a:pt x="208" y="36"/>
                  </a:lnTo>
                  <a:lnTo>
                    <a:pt x="209" y="32"/>
                  </a:lnTo>
                  <a:lnTo>
                    <a:pt x="209" y="28"/>
                  </a:lnTo>
                  <a:lnTo>
                    <a:pt x="209" y="21"/>
                  </a:lnTo>
                  <a:lnTo>
                    <a:pt x="209" y="21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97" name="Freeform 173"/>
            <p:cNvSpPr>
              <a:spLocks/>
            </p:cNvSpPr>
            <p:nvPr/>
          </p:nvSpPr>
          <p:spPr bwMode="auto">
            <a:xfrm>
              <a:off x="2513" y="2758"/>
              <a:ext cx="37" cy="45"/>
            </a:xfrm>
            <a:custGeom>
              <a:avLst/>
              <a:gdLst/>
              <a:ahLst/>
              <a:cxnLst>
                <a:cxn ang="0">
                  <a:pos x="17" y="89"/>
                </a:cxn>
                <a:cxn ang="0">
                  <a:pos x="19" y="87"/>
                </a:cxn>
                <a:cxn ang="0">
                  <a:pos x="23" y="84"/>
                </a:cxn>
                <a:cxn ang="0">
                  <a:pos x="25" y="82"/>
                </a:cxn>
                <a:cxn ang="0">
                  <a:pos x="30" y="80"/>
                </a:cxn>
                <a:cxn ang="0">
                  <a:pos x="34" y="78"/>
                </a:cxn>
                <a:cxn ang="0">
                  <a:pos x="40" y="76"/>
                </a:cxn>
                <a:cxn ang="0">
                  <a:pos x="44" y="72"/>
                </a:cxn>
                <a:cxn ang="0">
                  <a:pos x="48" y="70"/>
                </a:cxn>
                <a:cxn ang="0">
                  <a:pos x="53" y="66"/>
                </a:cxn>
                <a:cxn ang="0">
                  <a:pos x="57" y="63"/>
                </a:cxn>
                <a:cxn ang="0">
                  <a:pos x="65" y="55"/>
                </a:cxn>
                <a:cxn ang="0">
                  <a:pos x="70" y="47"/>
                </a:cxn>
                <a:cxn ang="0">
                  <a:pos x="72" y="44"/>
                </a:cxn>
                <a:cxn ang="0">
                  <a:pos x="74" y="40"/>
                </a:cxn>
                <a:cxn ang="0">
                  <a:pos x="74" y="34"/>
                </a:cxn>
                <a:cxn ang="0">
                  <a:pos x="74" y="30"/>
                </a:cxn>
                <a:cxn ang="0">
                  <a:pos x="72" y="23"/>
                </a:cxn>
                <a:cxn ang="0">
                  <a:pos x="70" y="17"/>
                </a:cxn>
                <a:cxn ang="0">
                  <a:pos x="67" y="9"/>
                </a:cxn>
                <a:cxn ang="0">
                  <a:pos x="61" y="6"/>
                </a:cxn>
                <a:cxn ang="0">
                  <a:pos x="53" y="2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5" y="8"/>
                </a:cxn>
                <a:cxn ang="0">
                  <a:pos x="17" y="11"/>
                </a:cxn>
                <a:cxn ang="0">
                  <a:pos x="11" y="17"/>
                </a:cxn>
                <a:cxn ang="0">
                  <a:pos x="8" y="25"/>
                </a:cxn>
                <a:cxn ang="0">
                  <a:pos x="4" y="32"/>
                </a:cxn>
                <a:cxn ang="0">
                  <a:pos x="2" y="42"/>
                </a:cxn>
                <a:cxn ang="0">
                  <a:pos x="0" y="49"/>
                </a:cxn>
                <a:cxn ang="0">
                  <a:pos x="2" y="57"/>
                </a:cxn>
                <a:cxn ang="0">
                  <a:pos x="4" y="65"/>
                </a:cxn>
                <a:cxn ang="0">
                  <a:pos x="8" y="72"/>
                </a:cxn>
                <a:cxn ang="0">
                  <a:pos x="11" y="80"/>
                </a:cxn>
                <a:cxn ang="0">
                  <a:pos x="13" y="84"/>
                </a:cxn>
                <a:cxn ang="0">
                  <a:pos x="15" y="87"/>
                </a:cxn>
                <a:cxn ang="0">
                  <a:pos x="17" y="89"/>
                </a:cxn>
                <a:cxn ang="0">
                  <a:pos x="17" y="89"/>
                </a:cxn>
              </a:cxnLst>
              <a:rect l="0" t="0" r="r" b="b"/>
              <a:pathLst>
                <a:path w="74" h="89">
                  <a:moveTo>
                    <a:pt x="17" y="89"/>
                  </a:moveTo>
                  <a:lnTo>
                    <a:pt x="19" y="87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30" y="80"/>
                  </a:lnTo>
                  <a:lnTo>
                    <a:pt x="34" y="78"/>
                  </a:lnTo>
                  <a:lnTo>
                    <a:pt x="40" y="76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3" y="66"/>
                  </a:lnTo>
                  <a:lnTo>
                    <a:pt x="57" y="63"/>
                  </a:lnTo>
                  <a:lnTo>
                    <a:pt x="65" y="55"/>
                  </a:lnTo>
                  <a:lnTo>
                    <a:pt x="70" y="47"/>
                  </a:lnTo>
                  <a:lnTo>
                    <a:pt x="72" y="44"/>
                  </a:lnTo>
                  <a:lnTo>
                    <a:pt x="74" y="40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2" y="23"/>
                  </a:lnTo>
                  <a:lnTo>
                    <a:pt x="70" y="17"/>
                  </a:lnTo>
                  <a:lnTo>
                    <a:pt x="67" y="9"/>
                  </a:lnTo>
                  <a:lnTo>
                    <a:pt x="61" y="6"/>
                  </a:lnTo>
                  <a:lnTo>
                    <a:pt x="53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5" y="8"/>
                  </a:lnTo>
                  <a:lnTo>
                    <a:pt x="17" y="11"/>
                  </a:lnTo>
                  <a:lnTo>
                    <a:pt x="11" y="17"/>
                  </a:lnTo>
                  <a:lnTo>
                    <a:pt x="8" y="25"/>
                  </a:lnTo>
                  <a:lnTo>
                    <a:pt x="4" y="32"/>
                  </a:lnTo>
                  <a:lnTo>
                    <a:pt x="2" y="42"/>
                  </a:lnTo>
                  <a:lnTo>
                    <a:pt x="0" y="49"/>
                  </a:lnTo>
                  <a:lnTo>
                    <a:pt x="2" y="57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1" y="80"/>
                  </a:lnTo>
                  <a:lnTo>
                    <a:pt x="13" y="84"/>
                  </a:lnTo>
                  <a:lnTo>
                    <a:pt x="15" y="87"/>
                  </a:lnTo>
                  <a:lnTo>
                    <a:pt x="17" y="89"/>
                  </a:lnTo>
                  <a:lnTo>
                    <a:pt x="17" y="89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98" name="Freeform 174"/>
            <p:cNvSpPr>
              <a:spLocks/>
            </p:cNvSpPr>
            <p:nvPr/>
          </p:nvSpPr>
          <p:spPr bwMode="auto">
            <a:xfrm>
              <a:off x="2477" y="2806"/>
              <a:ext cx="41" cy="63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47" y="125"/>
                </a:cxn>
                <a:cxn ang="0">
                  <a:pos x="0" y="125"/>
                </a:cxn>
                <a:cxn ang="0">
                  <a:pos x="81" y="0"/>
                </a:cxn>
                <a:cxn ang="0">
                  <a:pos x="81" y="0"/>
                </a:cxn>
              </a:cxnLst>
              <a:rect l="0" t="0" r="r" b="b"/>
              <a:pathLst>
                <a:path w="81" h="125">
                  <a:moveTo>
                    <a:pt x="81" y="0"/>
                  </a:moveTo>
                  <a:lnTo>
                    <a:pt x="47" y="125"/>
                  </a:lnTo>
                  <a:lnTo>
                    <a:pt x="0" y="125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99" name="Freeform 175"/>
            <p:cNvSpPr>
              <a:spLocks/>
            </p:cNvSpPr>
            <p:nvPr/>
          </p:nvSpPr>
          <p:spPr bwMode="auto">
            <a:xfrm>
              <a:off x="2416" y="2373"/>
              <a:ext cx="389" cy="152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32" y="7"/>
                </a:cxn>
                <a:cxn ang="0">
                  <a:pos x="55" y="13"/>
                </a:cxn>
                <a:cxn ang="0">
                  <a:pos x="80" y="19"/>
                </a:cxn>
                <a:cxn ang="0">
                  <a:pos x="108" y="24"/>
                </a:cxn>
                <a:cxn ang="0">
                  <a:pos x="143" y="34"/>
                </a:cxn>
                <a:cxn ang="0">
                  <a:pos x="175" y="41"/>
                </a:cxn>
                <a:cxn ang="0">
                  <a:pos x="211" y="53"/>
                </a:cxn>
                <a:cxn ang="0">
                  <a:pos x="247" y="62"/>
                </a:cxn>
                <a:cxn ang="0">
                  <a:pos x="283" y="74"/>
                </a:cxn>
                <a:cxn ang="0">
                  <a:pos x="321" y="85"/>
                </a:cxn>
                <a:cxn ang="0">
                  <a:pos x="359" y="98"/>
                </a:cxn>
                <a:cxn ang="0">
                  <a:pos x="394" y="112"/>
                </a:cxn>
                <a:cxn ang="0">
                  <a:pos x="426" y="125"/>
                </a:cxn>
                <a:cxn ang="0">
                  <a:pos x="458" y="138"/>
                </a:cxn>
                <a:cxn ang="0">
                  <a:pos x="489" y="152"/>
                </a:cxn>
                <a:cxn ang="0">
                  <a:pos x="515" y="165"/>
                </a:cxn>
                <a:cxn ang="0">
                  <a:pos x="542" y="180"/>
                </a:cxn>
                <a:cxn ang="0">
                  <a:pos x="569" y="195"/>
                </a:cxn>
                <a:cxn ang="0">
                  <a:pos x="591" y="209"/>
                </a:cxn>
                <a:cxn ang="0">
                  <a:pos x="612" y="224"/>
                </a:cxn>
                <a:cxn ang="0">
                  <a:pos x="633" y="237"/>
                </a:cxn>
                <a:cxn ang="0">
                  <a:pos x="660" y="256"/>
                </a:cxn>
                <a:cxn ang="0">
                  <a:pos x="686" y="277"/>
                </a:cxn>
                <a:cxn ang="0">
                  <a:pos x="707" y="292"/>
                </a:cxn>
                <a:cxn ang="0">
                  <a:pos x="719" y="304"/>
                </a:cxn>
                <a:cxn ang="0">
                  <a:pos x="770" y="260"/>
                </a:cxn>
                <a:cxn ang="0">
                  <a:pos x="749" y="245"/>
                </a:cxn>
                <a:cxn ang="0">
                  <a:pos x="726" y="231"/>
                </a:cxn>
                <a:cxn ang="0">
                  <a:pos x="704" y="218"/>
                </a:cxn>
                <a:cxn ang="0">
                  <a:pos x="679" y="205"/>
                </a:cxn>
                <a:cxn ang="0">
                  <a:pos x="652" y="190"/>
                </a:cxn>
                <a:cxn ang="0">
                  <a:pos x="624" y="172"/>
                </a:cxn>
                <a:cxn ang="0">
                  <a:pos x="593" y="155"/>
                </a:cxn>
                <a:cxn ang="0">
                  <a:pos x="559" y="138"/>
                </a:cxn>
                <a:cxn ang="0">
                  <a:pos x="527" y="123"/>
                </a:cxn>
                <a:cxn ang="0">
                  <a:pos x="492" y="106"/>
                </a:cxn>
                <a:cxn ang="0">
                  <a:pos x="456" y="89"/>
                </a:cxn>
                <a:cxn ang="0">
                  <a:pos x="422" y="76"/>
                </a:cxn>
                <a:cxn ang="0">
                  <a:pos x="388" y="62"/>
                </a:cxn>
                <a:cxn ang="0">
                  <a:pos x="354" y="49"/>
                </a:cxn>
                <a:cxn ang="0">
                  <a:pos x="319" y="39"/>
                </a:cxn>
                <a:cxn ang="0">
                  <a:pos x="283" y="30"/>
                </a:cxn>
                <a:cxn ang="0">
                  <a:pos x="251" y="22"/>
                </a:cxn>
                <a:cxn ang="0">
                  <a:pos x="219" y="17"/>
                </a:cxn>
                <a:cxn ang="0">
                  <a:pos x="186" y="11"/>
                </a:cxn>
                <a:cxn ang="0">
                  <a:pos x="156" y="7"/>
                </a:cxn>
                <a:cxn ang="0">
                  <a:pos x="127" y="3"/>
                </a:cxn>
                <a:cxn ang="0">
                  <a:pos x="101" y="1"/>
                </a:cxn>
                <a:cxn ang="0">
                  <a:pos x="76" y="0"/>
                </a:cxn>
                <a:cxn ang="0">
                  <a:pos x="55" y="0"/>
                </a:cxn>
                <a:cxn ang="0">
                  <a:pos x="36" y="0"/>
                </a:cxn>
                <a:cxn ang="0">
                  <a:pos x="11" y="0"/>
                </a:cxn>
                <a:cxn ang="0">
                  <a:pos x="0" y="0"/>
                </a:cxn>
              </a:cxnLst>
              <a:rect l="0" t="0" r="r" b="b"/>
              <a:pathLst>
                <a:path w="778" h="304">
                  <a:moveTo>
                    <a:pt x="0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7" y="3"/>
                  </a:lnTo>
                  <a:lnTo>
                    <a:pt x="23" y="3"/>
                  </a:lnTo>
                  <a:lnTo>
                    <a:pt x="28" y="5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49" y="11"/>
                  </a:lnTo>
                  <a:lnTo>
                    <a:pt x="55" y="13"/>
                  </a:lnTo>
                  <a:lnTo>
                    <a:pt x="61" y="13"/>
                  </a:lnTo>
                  <a:lnTo>
                    <a:pt x="67" y="15"/>
                  </a:lnTo>
                  <a:lnTo>
                    <a:pt x="74" y="17"/>
                  </a:lnTo>
                  <a:lnTo>
                    <a:pt x="80" y="19"/>
                  </a:lnTo>
                  <a:lnTo>
                    <a:pt x="87" y="20"/>
                  </a:lnTo>
                  <a:lnTo>
                    <a:pt x="95" y="22"/>
                  </a:lnTo>
                  <a:lnTo>
                    <a:pt x="103" y="22"/>
                  </a:lnTo>
                  <a:lnTo>
                    <a:pt x="108" y="24"/>
                  </a:lnTo>
                  <a:lnTo>
                    <a:pt x="116" y="26"/>
                  </a:lnTo>
                  <a:lnTo>
                    <a:pt x="125" y="28"/>
                  </a:lnTo>
                  <a:lnTo>
                    <a:pt x="133" y="32"/>
                  </a:lnTo>
                  <a:lnTo>
                    <a:pt x="143" y="34"/>
                  </a:lnTo>
                  <a:lnTo>
                    <a:pt x="150" y="36"/>
                  </a:lnTo>
                  <a:lnTo>
                    <a:pt x="158" y="38"/>
                  </a:lnTo>
                  <a:lnTo>
                    <a:pt x="167" y="39"/>
                  </a:lnTo>
                  <a:lnTo>
                    <a:pt x="175" y="41"/>
                  </a:lnTo>
                  <a:lnTo>
                    <a:pt x="183" y="45"/>
                  </a:lnTo>
                  <a:lnTo>
                    <a:pt x="192" y="47"/>
                  </a:lnTo>
                  <a:lnTo>
                    <a:pt x="202" y="49"/>
                  </a:lnTo>
                  <a:lnTo>
                    <a:pt x="211" y="53"/>
                  </a:lnTo>
                  <a:lnTo>
                    <a:pt x="221" y="55"/>
                  </a:lnTo>
                  <a:lnTo>
                    <a:pt x="230" y="58"/>
                  </a:lnTo>
                  <a:lnTo>
                    <a:pt x="238" y="60"/>
                  </a:lnTo>
                  <a:lnTo>
                    <a:pt x="247" y="62"/>
                  </a:lnTo>
                  <a:lnTo>
                    <a:pt x="257" y="66"/>
                  </a:lnTo>
                  <a:lnTo>
                    <a:pt x="266" y="68"/>
                  </a:lnTo>
                  <a:lnTo>
                    <a:pt x="276" y="72"/>
                  </a:lnTo>
                  <a:lnTo>
                    <a:pt x="283" y="74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2" y="83"/>
                  </a:lnTo>
                  <a:lnTo>
                    <a:pt x="321" y="85"/>
                  </a:lnTo>
                  <a:lnTo>
                    <a:pt x="331" y="89"/>
                  </a:lnTo>
                  <a:lnTo>
                    <a:pt x="340" y="93"/>
                  </a:lnTo>
                  <a:lnTo>
                    <a:pt x="350" y="95"/>
                  </a:lnTo>
                  <a:lnTo>
                    <a:pt x="359" y="98"/>
                  </a:lnTo>
                  <a:lnTo>
                    <a:pt x="369" y="100"/>
                  </a:lnTo>
                  <a:lnTo>
                    <a:pt x="376" y="104"/>
                  </a:lnTo>
                  <a:lnTo>
                    <a:pt x="386" y="108"/>
                  </a:lnTo>
                  <a:lnTo>
                    <a:pt x="394" y="112"/>
                  </a:lnTo>
                  <a:lnTo>
                    <a:pt x="401" y="114"/>
                  </a:lnTo>
                  <a:lnTo>
                    <a:pt x="411" y="117"/>
                  </a:lnTo>
                  <a:lnTo>
                    <a:pt x="418" y="121"/>
                  </a:lnTo>
                  <a:lnTo>
                    <a:pt x="426" y="125"/>
                  </a:lnTo>
                  <a:lnTo>
                    <a:pt x="435" y="129"/>
                  </a:lnTo>
                  <a:lnTo>
                    <a:pt x="443" y="133"/>
                  </a:lnTo>
                  <a:lnTo>
                    <a:pt x="451" y="134"/>
                  </a:lnTo>
                  <a:lnTo>
                    <a:pt x="458" y="138"/>
                  </a:lnTo>
                  <a:lnTo>
                    <a:pt x="466" y="142"/>
                  </a:lnTo>
                  <a:lnTo>
                    <a:pt x="473" y="144"/>
                  </a:lnTo>
                  <a:lnTo>
                    <a:pt x="481" y="148"/>
                  </a:lnTo>
                  <a:lnTo>
                    <a:pt x="489" y="152"/>
                  </a:lnTo>
                  <a:lnTo>
                    <a:pt x="494" y="155"/>
                  </a:lnTo>
                  <a:lnTo>
                    <a:pt x="502" y="159"/>
                  </a:lnTo>
                  <a:lnTo>
                    <a:pt x="508" y="161"/>
                  </a:lnTo>
                  <a:lnTo>
                    <a:pt x="515" y="165"/>
                  </a:lnTo>
                  <a:lnTo>
                    <a:pt x="523" y="169"/>
                  </a:lnTo>
                  <a:lnTo>
                    <a:pt x="529" y="172"/>
                  </a:lnTo>
                  <a:lnTo>
                    <a:pt x="534" y="176"/>
                  </a:lnTo>
                  <a:lnTo>
                    <a:pt x="542" y="180"/>
                  </a:lnTo>
                  <a:lnTo>
                    <a:pt x="550" y="184"/>
                  </a:lnTo>
                  <a:lnTo>
                    <a:pt x="557" y="188"/>
                  </a:lnTo>
                  <a:lnTo>
                    <a:pt x="561" y="191"/>
                  </a:lnTo>
                  <a:lnTo>
                    <a:pt x="569" y="195"/>
                  </a:lnTo>
                  <a:lnTo>
                    <a:pt x="572" y="197"/>
                  </a:lnTo>
                  <a:lnTo>
                    <a:pt x="580" y="201"/>
                  </a:lnTo>
                  <a:lnTo>
                    <a:pt x="586" y="205"/>
                  </a:lnTo>
                  <a:lnTo>
                    <a:pt x="591" y="209"/>
                  </a:lnTo>
                  <a:lnTo>
                    <a:pt x="597" y="212"/>
                  </a:lnTo>
                  <a:lnTo>
                    <a:pt x="603" y="216"/>
                  </a:lnTo>
                  <a:lnTo>
                    <a:pt x="607" y="220"/>
                  </a:lnTo>
                  <a:lnTo>
                    <a:pt x="612" y="224"/>
                  </a:lnTo>
                  <a:lnTo>
                    <a:pt x="618" y="228"/>
                  </a:lnTo>
                  <a:lnTo>
                    <a:pt x="624" y="231"/>
                  </a:lnTo>
                  <a:lnTo>
                    <a:pt x="627" y="233"/>
                  </a:lnTo>
                  <a:lnTo>
                    <a:pt x="633" y="237"/>
                  </a:lnTo>
                  <a:lnTo>
                    <a:pt x="637" y="241"/>
                  </a:lnTo>
                  <a:lnTo>
                    <a:pt x="643" y="245"/>
                  </a:lnTo>
                  <a:lnTo>
                    <a:pt x="650" y="250"/>
                  </a:lnTo>
                  <a:lnTo>
                    <a:pt x="660" y="256"/>
                  </a:lnTo>
                  <a:lnTo>
                    <a:pt x="667" y="262"/>
                  </a:lnTo>
                  <a:lnTo>
                    <a:pt x="675" y="267"/>
                  </a:lnTo>
                  <a:lnTo>
                    <a:pt x="681" y="271"/>
                  </a:lnTo>
                  <a:lnTo>
                    <a:pt x="686" y="277"/>
                  </a:lnTo>
                  <a:lnTo>
                    <a:pt x="692" y="281"/>
                  </a:lnTo>
                  <a:lnTo>
                    <a:pt x="698" y="286"/>
                  </a:lnTo>
                  <a:lnTo>
                    <a:pt x="704" y="290"/>
                  </a:lnTo>
                  <a:lnTo>
                    <a:pt x="707" y="292"/>
                  </a:lnTo>
                  <a:lnTo>
                    <a:pt x="711" y="294"/>
                  </a:lnTo>
                  <a:lnTo>
                    <a:pt x="713" y="298"/>
                  </a:lnTo>
                  <a:lnTo>
                    <a:pt x="717" y="302"/>
                  </a:lnTo>
                  <a:lnTo>
                    <a:pt x="719" y="304"/>
                  </a:lnTo>
                  <a:lnTo>
                    <a:pt x="778" y="264"/>
                  </a:lnTo>
                  <a:lnTo>
                    <a:pt x="776" y="264"/>
                  </a:lnTo>
                  <a:lnTo>
                    <a:pt x="774" y="262"/>
                  </a:lnTo>
                  <a:lnTo>
                    <a:pt x="770" y="260"/>
                  </a:lnTo>
                  <a:lnTo>
                    <a:pt x="766" y="256"/>
                  </a:lnTo>
                  <a:lnTo>
                    <a:pt x="761" y="252"/>
                  </a:lnTo>
                  <a:lnTo>
                    <a:pt x="755" y="250"/>
                  </a:lnTo>
                  <a:lnTo>
                    <a:pt x="749" y="245"/>
                  </a:lnTo>
                  <a:lnTo>
                    <a:pt x="742" y="241"/>
                  </a:lnTo>
                  <a:lnTo>
                    <a:pt x="736" y="237"/>
                  </a:lnTo>
                  <a:lnTo>
                    <a:pt x="730" y="235"/>
                  </a:lnTo>
                  <a:lnTo>
                    <a:pt x="726" y="231"/>
                  </a:lnTo>
                  <a:lnTo>
                    <a:pt x="721" y="229"/>
                  </a:lnTo>
                  <a:lnTo>
                    <a:pt x="715" y="226"/>
                  </a:lnTo>
                  <a:lnTo>
                    <a:pt x="709" y="222"/>
                  </a:lnTo>
                  <a:lnTo>
                    <a:pt x="704" y="218"/>
                  </a:lnTo>
                  <a:lnTo>
                    <a:pt x="698" y="216"/>
                  </a:lnTo>
                  <a:lnTo>
                    <a:pt x="692" y="212"/>
                  </a:lnTo>
                  <a:lnTo>
                    <a:pt x="686" y="209"/>
                  </a:lnTo>
                  <a:lnTo>
                    <a:pt x="679" y="205"/>
                  </a:lnTo>
                  <a:lnTo>
                    <a:pt x="673" y="201"/>
                  </a:lnTo>
                  <a:lnTo>
                    <a:pt x="665" y="197"/>
                  </a:lnTo>
                  <a:lnTo>
                    <a:pt x="660" y="193"/>
                  </a:lnTo>
                  <a:lnTo>
                    <a:pt x="652" y="190"/>
                  </a:lnTo>
                  <a:lnTo>
                    <a:pt x="646" y="186"/>
                  </a:lnTo>
                  <a:lnTo>
                    <a:pt x="639" y="180"/>
                  </a:lnTo>
                  <a:lnTo>
                    <a:pt x="631" y="176"/>
                  </a:lnTo>
                  <a:lnTo>
                    <a:pt x="624" y="172"/>
                  </a:lnTo>
                  <a:lnTo>
                    <a:pt x="616" y="169"/>
                  </a:lnTo>
                  <a:lnTo>
                    <a:pt x="608" y="163"/>
                  </a:lnTo>
                  <a:lnTo>
                    <a:pt x="601" y="159"/>
                  </a:lnTo>
                  <a:lnTo>
                    <a:pt x="593" y="155"/>
                  </a:lnTo>
                  <a:lnTo>
                    <a:pt x="586" y="152"/>
                  </a:lnTo>
                  <a:lnTo>
                    <a:pt x="576" y="146"/>
                  </a:lnTo>
                  <a:lnTo>
                    <a:pt x="569" y="144"/>
                  </a:lnTo>
                  <a:lnTo>
                    <a:pt x="559" y="138"/>
                  </a:lnTo>
                  <a:lnTo>
                    <a:pt x="551" y="134"/>
                  </a:lnTo>
                  <a:lnTo>
                    <a:pt x="544" y="131"/>
                  </a:lnTo>
                  <a:lnTo>
                    <a:pt x="534" y="127"/>
                  </a:lnTo>
                  <a:lnTo>
                    <a:pt x="527" y="123"/>
                  </a:lnTo>
                  <a:lnTo>
                    <a:pt x="519" y="119"/>
                  </a:lnTo>
                  <a:lnTo>
                    <a:pt x="510" y="114"/>
                  </a:lnTo>
                  <a:lnTo>
                    <a:pt x="502" y="110"/>
                  </a:lnTo>
                  <a:lnTo>
                    <a:pt x="492" y="106"/>
                  </a:lnTo>
                  <a:lnTo>
                    <a:pt x="483" y="102"/>
                  </a:lnTo>
                  <a:lnTo>
                    <a:pt x="473" y="96"/>
                  </a:lnTo>
                  <a:lnTo>
                    <a:pt x="466" y="93"/>
                  </a:lnTo>
                  <a:lnTo>
                    <a:pt x="456" y="89"/>
                  </a:lnTo>
                  <a:lnTo>
                    <a:pt x="449" y="87"/>
                  </a:lnTo>
                  <a:lnTo>
                    <a:pt x="439" y="81"/>
                  </a:lnTo>
                  <a:lnTo>
                    <a:pt x="430" y="79"/>
                  </a:lnTo>
                  <a:lnTo>
                    <a:pt x="422" y="76"/>
                  </a:lnTo>
                  <a:lnTo>
                    <a:pt x="413" y="72"/>
                  </a:lnTo>
                  <a:lnTo>
                    <a:pt x="405" y="68"/>
                  </a:lnTo>
                  <a:lnTo>
                    <a:pt x="395" y="64"/>
                  </a:lnTo>
                  <a:lnTo>
                    <a:pt x="388" y="62"/>
                  </a:lnTo>
                  <a:lnTo>
                    <a:pt x="380" y="58"/>
                  </a:lnTo>
                  <a:lnTo>
                    <a:pt x="371" y="55"/>
                  </a:lnTo>
                  <a:lnTo>
                    <a:pt x="363" y="53"/>
                  </a:lnTo>
                  <a:lnTo>
                    <a:pt x="354" y="49"/>
                  </a:lnTo>
                  <a:lnTo>
                    <a:pt x="346" y="47"/>
                  </a:lnTo>
                  <a:lnTo>
                    <a:pt x="337" y="43"/>
                  </a:lnTo>
                  <a:lnTo>
                    <a:pt x="327" y="41"/>
                  </a:lnTo>
                  <a:lnTo>
                    <a:pt x="319" y="39"/>
                  </a:lnTo>
                  <a:lnTo>
                    <a:pt x="310" y="38"/>
                  </a:lnTo>
                  <a:lnTo>
                    <a:pt x="300" y="34"/>
                  </a:lnTo>
                  <a:lnTo>
                    <a:pt x="293" y="32"/>
                  </a:lnTo>
                  <a:lnTo>
                    <a:pt x="283" y="30"/>
                  </a:lnTo>
                  <a:lnTo>
                    <a:pt x="276" y="28"/>
                  </a:lnTo>
                  <a:lnTo>
                    <a:pt x="266" y="24"/>
                  </a:lnTo>
                  <a:lnTo>
                    <a:pt x="260" y="24"/>
                  </a:lnTo>
                  <a:lnTo>
                    <a:pt x="251" y="22"/>
                  </a:lnTo>
                  <a:lnTo>
                    <a:pt x="243" y="22"/>
                  </a:lnTo>
                  <a:lnTo>
                    <a:pt x="234" y="20"/>
                  </a:lnTo>
                  <a:lnTo>
                    <a:pt x="226" y="19"/>
                  </a:lnTo>
                  <a:lnTo>
                    <a:pt x="219" y="17"/>
                  </a:lnTo>
                  <a:lnTo>
                    <a:pt x="211" y="15"/>
                  </a:lnTo>
                  <a:lnTo>
                    <a:pt x="202" y="13"/>
                  </a:lnTo>
                  <a:lnTo>
                    <a:pt x="194" y="13"/>
                  </a:lnTo>
                  <a:lnTo>
                    <a:pt x="186" y="11"/>
                  </a:lnTo>
                  <a:lnTo>
                    <a:pt x="179" y="11"/>
                  </a:lnTo>
                  <a:lnTo>
                    <a:pt x="171" y="9"/>
                  </a:lnTo>
                  <a:lnTo>
                    <a:pt x="162" y="9"/>
                  </a:lnTo>
                  <a:lnTo>
                    <a:pt x="156" y="7"/>
                  </a:lnTo>
                  <a:lnTo>
                    <a:pt x="148" y="7"/>
                  </a:lnTo>
                  <a:lnTo>
                    <a:pt x="143" y="5"/>
                  </a:lnTo>
                  <a:lnTo>
                    <a:pt x="135" y="5"/>
                  </a:lnTo>
                  <a:lnTo>
                    <a:pt x="127" y="3"/>
                  </a:lnTo>
                  <a:lnTo>
                    <a:pt x="122" y="3"/>
                  </a:lnTo>
                  <a:lnTo>
                    <a:pt x="114" y="3"/>
                  </a:lnTo>
                  <a:lnTo>
                    <a:pt x="108" y="3"/>
                  </a:lnTo>
                  <a:lnTo>
                    <a:pt x="101" y="1"/>
                  </a:lnTo>
                  <a:lnTo>
                    <a:pt x="95" y="1"/>
                  </a:lnTo>
                  <a:lnTo>
                    <a:pt x="87" y="1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00" name="Freeform 176"/>
            <p:cNvSpPr>
              <a:spLocks/>
            </p:cNvSpPr>
            <p:nvPr/>
          </p:nvSpPr>
          <p:spPr bwMode="auto">
            <a:xfrm>
              <a:off x="3015" y="2630"/>
              <a:ext cx="174" cy="96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4" y="2"/>
                </a:cxn>
                <a:cxn ang="0">
                  <a:pos x="85" y="8"/>
                </a:cxn>
                <a:cxn ang="0">
                  <a:pos x="95" y="14"/>
                </a:cxn>
                <a:cxn ang="0">
                  <a:pos x="104" y="19"/>
                </a:cxn>
                <a:cxn ang="0">
                  <a:pos x="118" y="25"/>
                </a:cxn>
                <a:cxn ang="0">
                  <a:pos x="131" y="31"/>
                </a:cxn>
                <a:cxn ang="0">
                  <a:pos x="146" y="38"/>
                </a:cxn>
                <a:cxn ang="0">
                  <a:pos x="160" y="46"/>
                </a:cxn>
                <a:cxn ang="0">
                  <a:pos x="175" y="54"/>
                </a:cxn>
                <a:cxn ang="0">
                  <a:pos x="188" y="63"/>
                </a:cxn>
                <a:cxn ang="0">
                  <a:pos x="203" y="71"/>
                </a:cxn>
                <a:cxn ang="0">
                  <a:pos x="219" y="80"/>
                </a:cxn>
                <a:cxn ang="0">
                  <a:pos x="232" y="90"/>
                </a:cxn>
                <a:cxn ang="0">
                  <a:pos x="247" y="97"/>
                </a:cxn>
                <a:cxn ang="0">
                  <a:pos x="259" y="107"/>
                </a:cxn>
                <a:cxn ang="0">
                  <a:pos x="270" y="116"/>
                </a:cxn>
                <a:cxn ang="0">
                  <a:pos x="281" y="124"/>
                </a:cxn>
                <a:cxn ang="0">
                  <a:pos x="291" y="133"/>
                </a:cxn>
                <a:cxn ang="0">
                  <a:pos x="300" y="141"/>
                </a:cxn>
                <a:cxn ang="0">
                  <a:pos x="312" y="152"/>
                </a:cxn>
                <a:cxn ang="0">
                  <a:pos x="327" y="168"/>
                </a:cxn>
                <a:cxn ang="0">
                  <a:pos x="336" y="177"/>
                </a:cxn>
                <a:cxn ang="0">
                  <a:pos x="346" y="189"/>
                </a:cxn>
                <a:cxn ang="0">
                  <a:pos x="346" y="192"/>
                </a:cxn>
                <a:cxn ang="0">
                  <a:pos x="340" y="189"/>
                </a:cxn>
                <a:cxn ang="0">
                  <a:pos x="329" y="185"/>
                </a:cxn>
                <a:cxn ang="0">
                  <a:pos x="317" y="181"/>
                </a:cxn>
                <a:cxn ang="0">
                  <a:pos x="308" y="177"/>
                </a:cxn>
                <a:cxn ang="0">
                  <a:pos x="298" y="175"/>
                </a:cxn>
                <a:cxn ang="0">
                  <a:pos x="287" y="170"/>
                </a:cxn>
                <a:cxn ang="0">
                  <a:pos x="276" y="166"/>
                </a:cxn>
                <a:cxn ang="0">
                  <a:pos x="262" y="162"/>
                </a:cxn>
                <a:cxn ang="0">
                  <a:pos x="249" y="156"/>
                </a:cxn>
                <a:cxn ang="0">
                  <a:pos x="234" y="152"/>
                </a:cxn>
                <a:cxn ang="0">
                  <a:pos x="220" y="147"/>
                </a:cxn>
                <a:cxn ang="0">
                  <a:pos x="205" y="141"/>
                </a:cxn>
                <a:cxn ang="0">
                  <a:pos x="192" y="137"/>
                </a:cxn>
                <a:cxn ang="0">
                  <a:pos x="182" y="133"/>
                </a:cxn>
                <a:cxn ang="0">
                  <a:pos x="175" y="130"/>
                </a:cxn>
                <a:cxn ang="0">
                  <a:pos x="165" y="128"/>
                </a:cxn>
                <a:cxn ang="0">
                  <a:pos x="158" y="124"/>
                </a:cxn>
                <a:cxn ang="0">
                  <a:pos x="150" y="122"/>
                </a:cxn>
                <a:cxn ang="0">
                  <a:pos x="141" y="118"/>
                </a:cxn>
                <a:cxn ang="0">
                  <a:pos x="133" y="116"/>
                </a:cxn>
                <a:cxn ang="0">
                  <a:pos x="124" y="113"/>
                </a:cxn>
                <a:cxn ang="0">
                  <a:pos x="116" y="111"/>
                </a:cxn>
                <a:cxn ang="0">
                  <a:pos x="103" y="105"/>
                </a:cxn>
                <a:cxn ang="0">
                  <a:pos x="87" y="99"/>
                </a:cxn>
                <a:cxn ang="0">
                  <a:pos x="72" y="94"/>
                </a:cxn>
                <a:cxn ang="0">
                  <a:pos x="57" y="88"/>
                </a:cxn>
                <a:cxn ang="0">
                  <a:pos x="44" y="84"/>
                </a:cxn>
                <a:cxn ang="0">
                  <a:pos x="32" y="78"/>
                </a:cxn>
                <a:cxn ang="0">
                  <a:pos x="23" y="75"/>
                </a:cxn>
                <a:cxn ang="0">
                  <a:pos x="13" y="71"/>
                </a:cxn>
                <a:cxn ang="0">
                  <a:pos x="8" y="69"/>
                </a:cxn>
                <a:cxn ang="0">
                  <a:pos x="2" y="67"/>
                </a:cxn>
                <a:cxn ang="0">
                  <a:pos x="65" y="0"/>
                </a:cxn>
              </a:cxnLst>
              <a:rect l="0" t="0" r="r" b="b"/>
              <a:pathLst>
                <a:path w="348" h="192">
                  <a:moveTo>
                    <a:pt x="65" y="0"/>
                  </a:moveTo>
                  <a:lnTo>
                    <a:pt x="65" y="0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9" y="12"/>
                  </a:lnTo>
                  <a:lnTo>
                    <a:pt x="95" y="14"/>
                  </a:lnTo>
                  <a:lnTo>
                    <a:pt x="101" y="16"/>
                  </a:lnTo>
                  <a:lnTo>
                    <a:pt x="104" y="19"/>
                  </a:lnTo>
                  <a:lnTo>
                    <a:pt x="112" y="21"/>
                  </a:lnTo>
                  <a:lnTo>
                    <a:pt x="118" y="25"/>
                  </a:lnTo>
                  <a:lnTo>
                    <a:pt x="125" y="29"/>
                  </a:lnTo>
                  <a:lnTo>
                    <a:pt x="131" y="31"/>
                  </a:lnTo>
                  <a:lnTo>
                    <a:pt x="139" y="35"/>
                  </a:lnTo>
                  <a:lnTo>
                    <a:pt x="146" y="38"/>
                  </a:lnTo>
                  <a:lnTo>
                    <a:pt x="152" y="42"/>
                  </a:lnTo>
                  <a:lnTo>
                    <a:pt x="160" y="46"/>
                  </a:lnTo>
                  <a:lnTo>
                    <a:pt x="167" y="50"/>
                  </a:lnTo>
                  <a:lnTo>
                    <a:pt x="175" y="54"/>
                  </a:lnTo>
                  <a:lnTo>
                    <a:pt x="182" y="59"/>
                  </a:lnTo>
                  <a:lnTo>
                    <a:pt x="188" y="63"/>
                  </a:lnTo>
                  <a:lnTo>
                    <a:pt x="196" y="67"/>
                  </a:lnTo>
                  <a:lnTo>
                    <a:pt x="203" y="71"/>
                  </a:lnTo>
                  <a:lnTo>
                    <a:pt x="211" y="76"/>
                  </a:lnTo>
                  <a:lnTo>
                    <a:pt x="219" y="80"/>
                  </a:lnTo>
                  <a:lnTo>
                    <a:pt x="226" y="84"/>
                  </a:lnTo>
                  <a:lnTo>
                    <a:pt x="232" y="90"/>
                  </a:lnTo>
                  <a:lnTo>
                    <a:pt x="240" y="94"/>
                  </a:lnTo>
                  <a:lnTo>
                    <a:pt x="247" y="97"/>
                  </a:lnTo>
                  <a:lnTo>
                    <a:pt x="253" y="103"/>
                  </a:lnTo>
                  <a:lnTo>
                    <a:pt x="259" y="107"/>
                  </a:lnTo>
                  <a:lnTo>
                    <a:pt x="264" y="113"/>
                  </a:lnTo>
                  <a:lnTo>
                    <a:pt x="270" y="116"/>
                  </a:lnTo>
                  <a:lnTo>
                    <a:pt x="276" y="120"/>
                  </a:lnTo>
                  <a:lnTo>
                    <a:pt x="281" y="124"/>
                  </a:lnTo>
                  <a:lnTo>
                    <a:pt x="285" y="130"/>
                  </a:lnTo>
                  <a:lnTo>
                    <a:pt x="291" y="133"/>
                  </a:lnTo>
                  <a:lnTo>
                    <a:pt x="295" y="137"/>
                  </a:lnTo>
                  <a:lnTo>
                    <a:pt x="300" y="141"/>
                  </a:lnTo>
                  <a:lnTo>
                    <a:pt x="304" y="145"/>
                  </a:lnTo>
                  <a:lnTo>
                    <a:pt x="312" y="152"/>
                  </a:lnTo>
                  <a:lnTo>
                    <a:pt x="319" y="160"/>
                  </a:lnTo>
                  <a:lnTo>
                    <a:pt x="327" y="168"/>
                  </a:lnTo>
                  <a:lnTo>
                    <a:pt x="331" y="173"/>
                  </a:lnTo>
                  <a:lnTo>
                    <a:pt x="336" y="177"/>
                  </a:lnTo>
                  <a:lnTo>
                    <a:pt x="340" y="183"/>
                  </a:lnTo>
                  <a:lnTo>
                    <a:pt x="346" y="189"/>
                  </a:lnTo>
                  <a:lnTo>
                    <a:pt x="348" y="192"/>
                  </a:lnTo>
                  <a:lnTo>
                    <a:pt x="346" y="192"/>
                  </a:lnTo>
                  <a:lnTo>
                    <a:pt x="344" y="190"/>
                  </a:lnTo>
                  <a:lnTo>
                    <a:pt x="340" y="189"/>
                  </a:lnTo>
                  <a:lnTo>
                    <a:pt x="336" y="189"/>
                  </a:lnTo>
                  <a:lnTo>
                    <a:pt x="329" y="185"/>
                  </a:lnTo>
                  <a:lnTo>
                    <a:pt x="321" y="183"/>
                  </a:lnTo>
                  <a:lnTo>
                    <a:pt x="317" y="181"/>
                  </a:lnTo>
                  <a:lnTo>
                    <a:pt x="314" y="181"/>
                  </a:lnTo>
                  <a:lnTo>
                    <a:pt x="308" y="177"/>
                  </a:lnTo>
                  <a:lnTo>
                    <a:pt x="304" y="177"/>
                  </a:lnTo>
                  <a:lnTo>
                    <a:pt x="298" y="175"/>
                  </a:lnTo>
                  <a:lnTo>
                    <a:pt x="293" y="171"/>
                  </a:lnTo>
                  <a:lnTo>
                    <a:pt x="287" y="170"/>
                  </a:lnTo>
                  <a:lnTo>
                    <a:pt x="281" y="168"/>
                  </a:lnTo>
                  <a:lnTo>
                    <a:pt x="276" y="166"/>
                  </a:lnTo>
                  <a:lnTo>
                    <a:pt x="270" y="164"/>
                  </a:lnTo>
                  <a:lnTo>
                    <a:pt x="262" y="162"/>
                  </a:lnTo>
                  <a:lnTo>
                    <a:pt x="257" y="160"/>
                  </a:lnTo>
                  <a:lnTo>
                    <a:pt x="249" y="156"/>
                  </a:lnTo>
                  <a:lnTo>
                    <a:pt x="241" y="154"/>
                  </a:lnTo>
                  <a:lnTo>
                    <a:pt x="234" y="152"/>
                  </a:lnTo>
                  <a:lnTo>
                    <a:pt x="228" y="151"/>
                  </a:lnTo>
                  <a:lnTo>
                    <a:pt x="220" y="147"/>
                  </a:lnTo>
                  <a:lnTo>
                    <a:pt x="213" y="145"/>
                  </a:lnTo>
                  <a:lnTo>
                    <a:pt x="205" y="141"/>
                  </a:lnTo>
                  <a:lnTo>
                    <a:pt x="196" y="139"/>
                  </a:lnTo>
                  <a:lnTo>
                    <a:pt x="192" y="137"/>
                  </a:lnTo>
                  <a:lnTo>
                    <a:pt x="188" y="135"/>
                  </a:lnTo>
                  <a:lnTo>
                    <a:pt x="182" y="133"/>
                  </a:lnTo>
                  <a:lnTo>
                    <a:pt x="179" y="133"/>
                  </a:lnTo>
                  <a:lnTo>
                    <a:pt x="175" y="130"/>
                  </a:lnTo>
                  <a:lnTo>
                    <a:pt x="171" y="130"/>
                  </a:lnTo>
                  <a:lnTo>
                    <a:pt x="165" y="128"/>
                  </a:lnTo>
                  <a:lnTo>
                    <a:pt x="162" y="126"/>
                  </a:lnTo>
                  <a:lnTo>
                    <a:pt x="158" y="124"/>
                  </a:lnTo>
                  <a:lnTo>
                    <a:pt x="154" y="122"/>
                  </a:lnTo>
                  <a:lnTo>
                    <a:pt x="150" y="122"/>
                  </a:lnTo>
                  <a:lnTo>
                    <a:pt x="146" y="120"/>
                  </a:lnTo>
                  <a:lnTo>
                    <a:pt x="141" y="118"/>
                  </a:lnTo>
                  <a:lnTo>
                    <a:pt x="137" y="116"/>
                  </a:lnTo>
                  <a:lnTo>
                    <a:pt x="133" y="116"/>
                  </a:lnTo>
                  <a:lnTo>
                    <a:pt x="129" y="114"/>
                  </a:lnTo>
                  <a:lnTo>
                    <a:pt x="124" y="113"/>
                  </a:lnTo>
                  <a:lnTo>
                    <a:pt x="120" y="111"/>
                  </a:lnTo>
                  <a:lnTo>
                    <a:pt x="116" y="111"/>
                  </a:lnTo>
                  <a:lnTo>
                    <a:pt x="112" y="109"/>
                  </a:lnTo>
                  <a:lnTo>
                    <a:pt x="103" y="105"/>
                  </a:lnTo>
                  <a:lnTo>
                    <a:pt x="95" y="103"/>
                  </a:lnTo>
                  <a:lnTo>
                    <a:pt x="87" y="99"/>
                  </a:lnTo>
                  <a:lnTo>
                    <a:pt x="78" y="97"/>
                  </a:lnTo>
                  <a:lnTo>
                    <a:pt x="72" y="94"/>
                  </a:lnTo>
                  <a:lnTo>
                    <a:pt x="65" y="92"/>
                  </a:lnTo>
                  <a:lnTo>
                    <a:pt x="57" y="88"/>
                  </a:lnTo>
                  <a:lnTo>
                    <a:pt x="49" y="86"/>
                  </a:lnTo>
                  <a:lnTo>
                    <a:pt x="44" y="84"/>
                  </a:lnTo>
                  <a:lnTo>
                    <a:pt x="38" y="80"/>
                  </a:lnTo>
                  <a:lnTo>
                    <a:pt x="32" y="78"/>
                  </a:lnTo>
                  <a:lnTo>
                    <a:pt x="27" y="76"/>
                  </a:lnTo>
                  <a:lnTo>
                    <a:pt x="23" y="75"/>
                  </a:lnTo>
                  <a:lnTo>
                    <a:pt x="19" y="73"/>
                  </a:lnTo>
                  <a:lnTo>
                    <a:pt x="13" y="71"/>
                  </a:lnTo>
                  <a:lnTo>
                    <a:pt x="9" y="71"/>
                  </a:lnTo>
                  <a:lnTo>
                    <a:pt x="8" y="69"/>
                  </a:lnTo>
                  <a:lnTo>
                    <a:pt x="4" y="69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01" name="Freeform 177"/>
            <p:cNvSpPr>
              <a:spLocks/>
            </p:cNvSpPr>
            <p:nvPr/>
          </p:nvSpPr>
          <p:spPr bwMode="auto">
            <a:xfrm>
              <a:off x="3162" y="2649"/>
              <a:ext cx="162" cy="68"/>
            </a:xfrm>
            <a:custGeom>
              <a:avLst/>
              <a:gdLst/>
              <a:ahLst/>
              <a:cxnLst>
                <a:cxn ang="0">
                  <a:pos x="2" y="80"/>
                </a:cxn>
                <a:cxn ang="0">
                  <a:pos x="9" y="78"/>
                </a:cxn>
                <a:cxn ang="0">
                  <a:pos x="19" y="76"/>
                </a:cxn>
                <a:cxn ang="0">
                  <a:pos x="30" y="73"/>
                </a:cxn>
                <a:cxn ang="0">
                  <a:pos x="43" y="67"/>
                </a:cxn>
                <a:cxn ang="0">
                  <a:pos x="59" y="63"/>
                </a:cxn>
                <a:cxn ang="0">
                  <a:pos x="72" y="59"/>
                </a:cxn>
                <a:cxn ang="0">
                  <a:pos x="82" y="57"/>
                </a:cxn>
                <a:cxn ang="0">
                  <a:pos x="89" y="54"/>
                </a:cxn>
                <a:cxn ang="0">
                  <a:pos x="99" y="50"/>
                </a:cxn>
                <a:cxn ang="0">
                  <a:pos x="108" y="48"/>
                </a:cxn>
                <a:cxn ang="0">
                  <a:pos x="118" y="46"/>
                </a:cxn>
                <a:cxn ang="0">
                  <a:pos x="125" y="42"/>
                </a:cxn>
                <a:cxn ang="0">
                  <a:pos x="135" y="40"/>
                </a:cxn>
                <a:cxn ang="0">
                  <a:pos x="144" y="38"/>
                </a:cxn>
                <a:cxn ang="0">
                  <a:pos x="154" y="35"/>
                </a:cxn>
                <a:cxn ang="0">
                  <a:pos x="165" y="31"/>
                </a:cxn>
                <a:cxn ang="0">
                  <a:pos x="175" y="29"/>
                </a:cxn>
                <a:cxn ang="0">
                  <a:pos x="184" y="27"/>
                </a:cxn>
                <a:cxn ang="0">
                  <a:pos x="192" y="25"/>
                </a:cxn>
                <a:cxn ang="0">
                  <a:pos x="201" y="21"/>
                </a:cxn>
                <a:cxn ang="0">
                  <a:pos x="209" y="19"/>
                </a:cxn>
                <a:cxn ang="0">
                  <a:pos x="218" y="18"/>
                </a:cxn>
                <a:cxn ang="0">
                  <a:pos x="226" y="16"/>
                </a:cxn>
                <a:cxn ang="0">
                  <a:pos x="237" y="14"/>
                </a:cxn>
                <a:cxn ang="0">
                  <a:pos x="251" y="10"/>
                </a:cxn>
                <a:cxn ang="0">
                  <a:pos x="262" y="8"/>
                </a:cxn>
                <a:cxn ang="0">
                  <a:pos x="274" y="4"/>
                </a:cxn>
                <a:cxn ang="0">
                  <a:pos x="283" y="4"/>
                </a:cxn>
                <a:cxn ang="0">
                  <a:pos x="291" y="2"/>
                </a:cxn>
                <a:cxn ang="0">
                  <a:pos x="302" y="2"/>
                </a:cxn>
                <a:cxn ang="0">
                  <a:pos x="312" y="0"/>
                </a:cxn>
                <a:cxn ang="0">
                  <a:pos x="317" y="0"/>
                </a:cxn>
                <a:cxn ang="0">
                  <a:pos x="323" y="2"/>
                </a:cxn>
                <a:cxn ang="0">
                  <a:pos x="325" y="42"/>
                </a:cxn>
                <a:cxn ang="0">
                  <a:pos x="319" y="42"/>
                </a:cxn>
                <a:cxn ang="0">
                  <a:pos x="310" y="44"/>
                </a:cxn>
                <a:cxn ang="0">
                  <a:pos x="300" y="46"/>
                </a:cxn>
                <a:cxn ang="0">
                  <a:pos x="293" y="48"/>
                </a:cxn>
                <a:cxn ang="0">
                  <a:pos x="281" y="50"/>
                </a:cxn>
                <a:cxn ang="0">
                  <a:pos x="272" y="54"/>
                </a:cxn>
                <a:cxn ang="0">
                  <a:pos x="258" y="56"/>
                </a:cxn>
                <a:cxn ang="0">
                  <a:pos x="247" y="59"/>
                </a:cxn>
                <a:cxn ang="0">
                  <a:pos x="234" y="61"/>
                </a:cxn>
                <a:cxn ang="0">
                  <a:pos x="222" y="67"/>
                </a:cxn>
                <a:cxn ang="0">
                  <a:pos x="209" y="69"/>
                </a:cxn>
                <a:cxn ang="0">
                  <a:pos x="198" y="73"/>
                </a:cxn>
                <a:cxn ang="0">
                  <a:pos x="184" y="78"/>
                </a:cxn>
                <a:cxn ang="0">
                  <a:pos x="173" y="82"/>
                </a:cxn>
                <a:cxn ang="0">
                  <a:pos x="161" y="86"/>
                </a:cxn>
                <a:cxn ang="0">
                  <a:pos x="150" y="90"/>
                </a:cxn>
                <a:cxn ang="0">
                  <a:pos x="139" y="95"/>
                </a:cxn>
                <a:cxn ang="0">
                  <a:pos x="129" y="99"/>
                </a:cxn>
                <a:cxn ang="0">
                  <a:pos x="120" y="103"/>
                </a:cxn>
                <a:cxn ang="0">
                  <a:pos x="112" y="109"/>
                </a:cxn>
                <a:cxn ang="0">
                  <a:pos x="97" y="116"/>
                </a:cxn>
                <a:cxn ang="0">
                  <a:pos x="85" y="124"/>
                </a:cxn>
                <a:cxn ang="0">
                  <a:pos x="76" y="130"/>
                </a:cxn>
                <a:cxn ang="0">
                  <a:pos x="70" y="135"/>
                </a:cxn>
                <a:cxn ang="0">
                  <a:pos x="0" y="82"/>
                </a:cxn>
              </a:cxnLst>
              <a:rect l="0" t="0" r="r" b="b"/>
              <a:pathLst>
                <a:path w="325" h="135">
                  <a:moveTo>
                    <a:pt x="0" y="82"/>
                  </a:moveTo>
                  <a:lnTo>
                    <a:pt x="2" y="80"/>
                  </a:lnTo>
                  <a:lnTo>
                    <a:pt x="7" y="80"/>
                  </a:lnTo>
                  <a:lnTo>
                    <a:pt x="9" y="78"/>
                  </a:lnTo>
                  <a:lnTo>
                    <a:pt x="13" y="76"/>
                  </a:lnTo>
                  <a:lnTo>
                    <a:pt x="19" y="76"/>
                  </a:lnTo>
                  <a:lnTo>
                    <a:pt x="24" y="75"/>
                  </a:lnTo>
                  <a:lnTo>
                    <a:pt x="30" y="73"/>
                  </a:lnTo>
                  <a:lnTo>
                    <a:pt x="38" y="69"/>
                  </a:lnTo>
                  <a:lnTo>
                    <a:pt x="43" y="67"/>
                  </a:lnTo>
                  <a:lnTo>
                    <a:pt x="51" y="65"/>
                  </a:lnTo>
                  <a:lnTo>
                    <a:pt x="59" y="63"/>
                  </a:lnTo>
                  <a:lnTo>
                    <a:pt x="66" y="61"/>
                  </a:lnTo>
                  <a:lnTo>
                    <a:pt x="72" y="59"/>
                  </a:lnTo>
                  <a:lnTo>
                    <a:pt x="76" y="59"/>
                  </a:lnTo>
                  <a:lnTo>
                    <a:pt x="82" y="57"/>
                  </a:lnTo>
                  <a:lnTo>
                    <a:pt x="85" y="56"/>
                  </a:lnTo>
                  <a:lnTo>
                    <a:pt x="89" y="54"/>
                  </a:lnTo>
                  <a:lnTo>
                    <a:pt x="95" y="54"/>
                  </a:lnTo>
                  <a:lnTo>
                    <a:pt x="99" y="50"/>
                  </a:lnTo>
                  <a:lnTo>
                    <a:pt x="104" y="50"/>
                  </a:lnTo>
                  <a:lnTo>
                    <a:pt x="108" y="48"/>
                  </a:lnTo>
                  <a:lnTo>
                    <a:pt x="112" y="46"/>
                  </a:lnTo>
                  <a:lnTo>
                    <a:pt x="118" y="46"/>
                  </a:lnTo>
                  <a:lnTo>
                    <a:pt x="121" y="44"/>
                  </a:lnTo>
                  <a:lnTo>
                    <a:pt x="125" y="42"/>
                  </a:lnTo>
                  <a:lnTo>
                    <a:pt x="131" y="42"/>
                  </a:lnTo>
                  <a:lnTo>
                    <a:pt x="135" y="40"/>
                  </a:lnTo>
                  <a:lnTo>
                    <a:pt x="140" y="38"/>
                  </a:lnTo>
                  <a:lnTo>
                    <a:pt x="144" y="38"/>
                  </a:lnTo>
                  <a:lnTo>
                    <a:pt x="150" y="37"/>
                  </a:lnTo>
                  <a:lnTo>
                    <a:pt x="154" y="35"/>
                  </a:lnTo>
                  <a:lnTo>
                    <a:pt x="159" y="33"/>
                  </a:lnTo>
                  <a:lnTo>
                    <a:pt x="165" y="31"/>
                  </a:lnTo>
                  <a:lnTo>
                    <a:pt x="169" y="31"/>
                  </a:lnTo>
                  <a:lnTo>
                    <a:pt x="175" y="29"/>
                  </a:lnTo>
                  <a:lnTo>
                    <a:pt x="178" y="29"/>
                  </a:lnTo>
                  <a:lnTo>
                    <a:pt x="184" y="27"/>
                  </a:lnTo>
                  <a:lnTo>
                    <a:pt x="188" y="25"/>
                  </a:lnTo>
                  <a:lnTo>
                    <a:pt x="192" y="25"/>
                  </a:lnTo>
                  <a:lnTo>
                    <a:pt x="198" y="23"/>
                  </a:lnTo>
                  <a:lnTo>
                    <a:pt x="201" y="21"/>
                  </a:lnTo>
                  <a:lnTo>
                    <a:pt x="205" y="21"/>
                  </a:lnTo>
                  <a:lnTo>
                    <a:pt x="209" y="19"/>
                  </a:lnTo>
                  <a:lnTo>
                    <a:pt x="215" y="19"/>
                  </a:lnTo>
                  <a:lnTo>
                    <a:pt x="218" y="18"/>
                  </a:lnTo>
                  <a:lnTo>
                    <a:pt x="222" y="18"/>
                  </a:lnTo>
                  <a:lnTo>
                    <a:pt x="226" y="16"/>
                  </a:lnTo>
                  <a:lnTo>
                    <a:pt x="232" y="16"/>
                  </a:lnTo>
                  <a:lnTo>
                    <a:pt x="237" y="14"/>
                  </a:lnTo>
                  <a:lnTo>
                    <a:pt x="245" y="12"/>
                  </a:lnTo>
                  <a:lnTo>
                    <a:pt x="251" y="10"/>
                  </a:lnTo>
                  <a:lnTo>
                    <a:pt x="256" y="8"/>
                  </a:lnTo>
                  <a:lnTo>
                    <a:pt x="262" y="8"/>
                  </a:lnTo>
                  <a:lnTo>
                    <a:pt x="268" y="6"/>
                  </a:lnTo>
                  <a:lnTo>
                    <a:pt x="274" y="4"/>
                  </a:lnTo>
                  <a:lnTo>
                    <a:pt x="279" y="4"/>
                  </a:lnTo>
                  <a:lnTo>
                    <a:pt x="283" y="4"/>
                  </a:lnTo>
                  <a:lnTo>
                    <a:pt x="287" y="2"/>
                  </a:lnTo>
                  <a:lnTo>
                    <a:pt x="291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8" y="2"/>
                  </a:lnTo>
                  <a:lnTo>
                    <a:pt x="312" y="0"/>
                  </a:lnTo>
                  <a:lnTo>
                    <a:pt x="315" y="0"/>
                  </a:lnTo>
                  <a:lnTo>
                    <a:pt x="317" y="0"/>
                  </a:lnTo>
                  <a:lnTo>
                    <a:pt x="321" y="2"/>
                  </a:lnTo>
                  <a:lnTo>
                    <a:pt x="323" y="2"/>
                  </a:lnTo>
                  <a:lnTo>
                    <a:pt x="325" y="2"/>
                  </a:lnTo>
                  <a:lnTo>
                    <a:pt x="325" y="42"/>
                  </a:lnTo>
                  <a:lnTo>
                    <a:pt x="323" y="42"/>
                  </a:lnTo>
                  <a:lnTo>
                    <a:pt x="319" y="42"/>
                  </a:lnTo>
                  <a:lnTo>
                    <a:pt x="315" y="42"/>
                  </a:lnTo>
                  <a:lnTo>
                    <a:pt x="310" y="44"/>
                  </a:lnTo>
                  <a:lnTo>
                    <a:pt x="304" y="44"/>
                  </a:lnTo>
                  <a:lnTo>
                    <a:pt x="300" y="46"/>
                  </a:lnTo>
                  <a:lnTo>
                    <a:pt x="296" y="46"/>
                  </a:lnTo>
                  <a:lnTo>
                    <a:pt x="293" y="48"/>
                  </a:lnTo>
                  <a:lnTo>
                    <a:pt x="287" y="48"/>
                  </a:lnTo>
                  <a:lnTo>
                    <a:pt x="281" y="50"/>
                  </a:lnTo>
                  <a:lnTo>
                    <a:pt x="275" y="50"/>
                  </a:lnTo>
                  <a:lnTo>
                    <a:pt x="272" y="54"/>
                  </a:lnTo>
                  <a:lnTo>
                    <a:pt x="266" y="54"/>
                  </a:lnTo>
                  <a:lnTo>
                    <a:pt x="258" y="56"/>
                  </a:lnTo>
                  <a:lnTo>
                    <a:pt x="253" y="57"/>
                  </a:lnTo>
                  <a:lnTo>
                    <a:pt x="247" y="59"/>
                  </a:lnTo>
                  <a:lnTo>
                    <a:pt x="241" y="59"/>
                  </a:lnTo>
                  <a:lnTo>
                    <a:pt x="234" y="61"/>
                  </a:lnTo>
                  <a:lnTo>
                    <a:pt x="230" y="63"/>
                  </a:lnTo>
                  <a:lnTo>
                    <a:pt x="222" y="67"/>
                  </a:lnTo>
                  <a:lnTo>
                    <a:pt x="217" y="67"/>
                  </a:lnTo>
                  <a:lnTo>
                    <a:pt x="209" y="69"/>
                  </a:lnTo>
                  <a:lnTo>
                    <a:pt x="203" y="71"/>
                  </a:lnTo>
                  <a:lnTo>
                    <a:pt x="198" y="73"/>
                  </a:lnTo>
                  <a:lnTo>
                    <a:pt x="190" y="76"/>
                  </a:lnTo>
                  <a:lnTo>
                    <a:pt x="184" y="78"/>
                  </a:lnTo>
                  <a:lnTo>
                    <a:pt x="178" y="80"/>
                  </a:lnTo>
                  <a:lnTo>
                    <a:pt x="173" y="82"/>
                  </a:lnTo>
                  <a:lnTo>
                    <a:pt x="167" y="84"/>
                  </a:lnTo>
                  <a:lnTo>
                    <a:pt x="161" y="86"/>
                  </a:lnTo>
                  <a:lnTo>
                    <a:pt x="154" y="88"/>
                  </a:lnTo>
                  <a:lnTo>
                    <a:pt x="150" y="90"/>
                  </a:lnTo>
                  <a:lnTo>
                    <a:pt x="144" y="92"/>
                  </a:lnTo>
                  <a:lnTo>
                    <a:pt x="139" y="95"/>
                  </a:lnTo>
                  <a:lnTo>
                    <a:pt x="133" y="97"/>
                  </a:lnTo>
                  <a:lnTo>
                    <a:pt x="129" y="99"/>
                  </a:lnTo>
                  <a:lnTo>
                    <a:pt x="123" y="101"/>
                  </a:lnTo>
                  <a:lnTo>
                    <a:pt x="120" y="103"/>
                  </a:lnTo>
                  <a:lnTo>
                    <a:pt x="114" y="105"/>
                  </a:lnTo>
                  <a:lnTo>
                    <a:pt x="112" y="109"/>
                  </a:lnTo>
                  <a:lnTo>
                    <a:pt x="104" y="113"/>
                  </a:lnTo>
                  <a:lnTo>
                    <a:pt x="97" y="116"/>
                  </a:lnTo>
                  <a:lnTo>
                    <a:pt x="91" y="120"/>
                  </a:lnTo>
                  <a:lnTo>
                    <a:pt x="85" y="124"/>
                  </a:lnTo>
                  <a:lnTo>
                    <a:pt x="80" y="126"/>
                  </a:lnTo>
                  <a:lnTo>
                    <a:pt x="76" y="130"/>
                  </a:lnTo>
                  <a:lnTo>
                    <a:pt x="72" y="133"/>
                  </a:lnTo>
                  <a:lnTo>
                    <a:pt x="70" y="135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02" name="Freeform 178"/>
            <p:cNvSpPr>
              <a:spLocks/>
            </p:cNvSpPr>
            <p:nvPr/>
          </p:nvSpPr>
          <p:spPr bwMode="auto">
            <a:xfrm>
              <a:off x="3023" y="2762"/>
              <a:ext cx="80" cy="6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38" y="58"/>
                </a:cxn>
                <a:cxn ang="0">
                  <a:pos x="0" y="119"/>
                </a:cxn>
                <a:cxn ang="0">
                  <a:pos x="34" y="119"/>
                </a:cxn>
                <a:cxn ang="0">
                  <a:pos x="160" y="0"/>
                </a:cxn>
                <a:cxn ang="0">
                  <a:pos x="88" y="0"/>
                </a:cxn>
                <a:cxn ang="0">
                  <a:pos x="88" y="0"/>
                </a:cxn>
              </a:cxnLst>
              <a:rect l="0" t="0" r="r" b="b"/>
              <a:pathLst>
                <a:path w="160" h="119">
                  <a:moveTo>
                    <a:pt x="88" y="0"/>
                  </a:moveTo>
                  <a:lnTo>
                    <a:pt x="38" y="58"/>
                  </a:lnTo>
                  <a:lnTo>
                    <a:pt x="0" y="119"/>
                  </a:lnTo>
                  <a:lnTo>
                    <a:pt x="34" y="119"/>
                  </a:lnTo>
                  <a:lnTo>
                    <a:pt x="160" y="0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03" name="Freeform 179"/>
            <p:cNvSpPr>
              <a:spLocks/>
            </p:cNvSpPr>
            <p:nvPr/>
          </p:nvSpPr>
          <p:spPr bwMode="auto">
            <a:xfrm>
              <a:off x="3094" y="2611"/>
              <a:ext cx="49" cy="6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7" y="132"/>
                </a:cxn>
                <a:cxn ang="0">
                  <a:pos x="38" y="0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w="97" h="132">
                  <a:moveTo>
                    <a:pt x="0" y="33"/>
                  </a:moveTo>
                  <a:lnTo>
                    <a:pt x="97" y="132"/>
                  </a:lnTo>
                  <a:lnTo>
                    <a:pt x="38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04" name="Freeform 180"/>
            <p:cNvSpPr>
              <a:spLocks/>
            </p:cNvSpPr>
            <p:nvPr/>
          </p:nvSpPr>
          <p:spPr bwMode="auto">
            <a:xfrm>
              <a:off x="3189" y="2700"/>
              <a:ext cx="33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99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5" h="99">
                  <a:moveTo>
                    <a:pt x="0" y="0"/>
                  </a:moveTo>
                  <a:lnTo>
                    <a:pt x="65" y="99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06" name="Text Box 182"/>
          <p:cNvSpPr txBox="1">
            <a:spLocks noChangeArrowheads="1"/>
          </p:cNvSpPr>
          <p:nvPr/>
        </p:nvSpPr>
        <p:spPr bwMode="auto">
          <a:xfrm>
            <a:off x="4648200" y="3324225"/>
            <a:ext cx="787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Radio</a:t>
            </a:r>
          </a:p>
        </p:txBody>
      </p:sp>
      <p:sp>
        <p:nvSpPr>
          <p:cNvPr id="718007" name="Text Box 183"/>
          <p:cNvSpPr txBox="1">
            <a:spLocks noChangeArrowheads="1"/>
          </p:cNvSpPr>
          <p:nvPr/>
        </p:nvSpPr>
        <p:spPr bwMode="auto">
          <a:xfrm>
            <a:off x="6781800" y="4479925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Sensors</a:t>
            </a:r>
          </a:p>
        </p:txBody>
      </p:sp>
      <p:sp>
        <p:nvSpPr>
          <p:cNvPr id="718008" name="Text Box 184"/>
          <p:cNvSpPr txBox="1">
            <a:spLocks noChangeArrowheads="1"/>
          </p:cNvSpPr>
          <p:nvPr/>
        </p:nvSpPr>
        <p:spPr bwMode="auto">
          <a:xfrm>
            <a:off x="4194175" y="4768850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718010" name="AutoShape 186"/>
          <p:cNvSpPr>
            <a:spLocks noChangeArrowheads="1"/>
          </p:cNvSpPr>
          <p:nvPr/>
        </p:nvSpPr>
        <p:spPr bwMode="auto">
          <a:xfrm>
            <a:off x="5372100" y="219075"/>
            <a:ext cx="3048000" cy="1066800"/>
          </a:xfrm>
          <a:prstGeom prst="cloudCallout">
            <a:avLst>
              <a:gd name="adj1" fmla="val -28852"/>
              <a:gd name="adj2" fmla="val 91815"/>
            </a:avLst>
          </a:prstGeom>
          <a:solidFill>
            <a:schemeClr val="accent1"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81000" indent="-381000" algn="ctr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Today, we look much cuter!</a:t>
            </a:r>
          </a:p>
        </p:txBody>
      </p:sp>
      <p:sp>
        <p:nvSpPr>
          <p:cNvPr id="718011" name="AutoShape 187"/>
          <p:cNvSpPr>
            <a:spLocks noChangeArrowheads="1"/>
          </p:cNvSpPr>
          <p:nvPr/>
        </p:nvSpPr>
        <p:spPr bwMode="auto">
          <a:xfrm>
            <a:off x="387350" y="3225800"/>
            <a:ext cx="3924300" cy="1114425"/>
          </a:xfrm>
          <a:prstGeom prst="cloudCallout">
            <a:avLst>
              <a:gd name="adj1" fmla="val 36329"/>
              <a:gd name="adj2" fmla="val -110824"/>
            </a:avLst>
          </a:prstGeom>
          <a:solidFill>
            <a:schemeClr val="accent1"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81000" indent="-381000"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And we’re usually carefully deployed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10" grpId="0" animBg="1"/>
      <p:bldP spid="7180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Trend: A </a:t>
            </a:r>
            <a:r>
              <a:rPr lang="en-US" dirty="0"/>
              <a:t>computer in </a:t>
            </a:r>
            <a:r>
              <a:rPr lang="en-US" dirty="0" smtClean="0"/>
              <a:t>10 years?</a:t>
            </a:r>
            <a:endParaRPr 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7991475" cy="5289550"/>
          </a:xfrm>
        </p:spPr>
        <p:txBody>
          <a:bodyPr/>
          <a:lstStyle/>
          <a:p>
            <a:endParaRPr lang="en-US"/>
          </a:p>
          <a:p>
            <a:r>
              <a:rPr lang="en-US"/>
              <a:t>Advances in technology</a:t>
            </a:r>
          </a:p>
          <a:p>
            <a:pPr lvl="1"/>
            <a:r>
              <a:rPr lang="en-US"/>
              <a:t>More computing power in smaller devices</a:t>
            </a:r>
          </a:p>
          <a:p>
            <a:pPr lvl="1"/>
            <a:r>
              <a:rPr lang="en-US"/>
              <a:t>Flat, lightweight displays with low power consumption</a:t>
            </a:r>
          </a:p>
          <a:p>
            <a:pPr lvl="1"/>
            <a:r>
              <a:rPr lang="en-US"/>
              <a:t>New user interfaces due to small dimensions</a:t>
            </a:r>
          </a:p>
          <a:p>
            <a:pPr lvl="1"/>
            <a:r>
              <a:rPr lang="en-US"/>
              <a:t>More bandwidth (per second? per space?)</a:t>
            </a:r>
          </a:p>
          <a:p>
            <a:pPr lvl="1"/>
            <a:r>
              <a:rPr lang="en-US"/>
              <a:t>Multiple wireless techniques</a:t>
            </a:r>
          </a:p>
          <a:p>
            <a:r>
              <a:rPr lang="en-US"/>
              <a:t>Technology in the background</a:t>
            </a:r>
          </a:p>
          <a:p>
            <a:pPr lvl="1"/>
            <a:r>
              <a:rPr lang="en-US"/>
              <a:t>Device location awareness: computers adapt to their environment</a:t>
            </a:r>
          </a:p>
          <a:p>
            <a:pPr lvl="1"/>
            <a:r>
              <a:rPr lang="en-US"/>
              <a:t>User location awareness: computers recognize the location of the user and react appropriately (call forwarding)</a:t>
            </a:r>
          </a:p>
          <a:p>
            <a:r>
              <a:rPr lang="en-US"/>
              <a:t>“Computers” evolve</a:t>
            </a:r>
          </a:p>
          <a:p>
            <a:pPr lvl="1"/>
            <a:r>
              <a:rPr lang="en-US"/>
              <a:t>Small, cheap, portable, replaceable</a:t>
            </a:r>
          </a:p>
          <a:p>
            <a:pPr lvl="1"/>
            <a:r>
              <a:rPr lang="en-US"/>
              <a:t>Integration or disintegration?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60475" y="1784350"/>
            <a:ext cx="2016125" cy="1573213"/>
            <a:chOff x="1746" y="2250"/>
            <a:chExt cx="2268" cy="177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84" y="2495"/>
              <a:ext cx="1123" cy="1127"/>
              <a:chOff x="2184" y="2495"/>
              <a:chExt cx="1123" cy="1127"/>
            </a:xfrm>
          </p:grpSpPr>
          <p:sp>
            <p:nvSpPr>
              <p:cNvPr id="1130500" name="Freeform 4"/>
              <p:cNvSpPr>
                <a:spLocks/>
              </p:cNvSpPr>
              <p:nvPr/>
            </p:nvSpPr>
            <p:spPr bwMode="auto">
              <a:xfrm>
                <a:off x="2184" y="2495"/>
                <a:ext cx="1123" cy="1127"/>
              </a:xfrm>
              <a:custGeom>
                <a:avLst/>
                <a:gdLst/>
                <a:ahLst/>
                <a:cxnLst>
                  <a:cxn ang="0">
                    <a:pos x="1235" y="2245"/>
                  </a:cxn>
                  <a:cxn ang="0">
                    <a:pos x="1374" y="2222"/>
                  </a:cxn>
                  <a:cxn ang="0">
                    <a:pos x="1507" y="2182"/>
                  </a:cxn>
                  <a:cxn ang="0">
                    <a:pos x="1633" y="2127"/>
                  </a:cxn>
                  <a:cxn ang="0">
                    <a:pos x="1751" y="2059"/>
                  </a:cxn>
                  <a:cxn ang="0">
                    <a:pos x="1857" y="1977"/>
                  </a:cxn>
                  <a:cxn ang="0">
                    <a:pos x="1954" y="1882"/>
                  </a:cxn>
                  <a:cxn ang="0">
                    <a:pos x="2037" y="1776"/>
                  </a:cxn>
                  <a:cxn ang="0">
                    <a:pos x="2110" y="1661"/>
                  </a:cxn>
                  <a:cxn ang="0">
                    <a:pos x="2167" y="1538"/>
                  </a:cxn>
                  <a:cxn ang="0">
                    <a:pos x="2210" y="1407"/>
                  </a:cxn>
                  <a:cxn ang="0">
                    <a:pos x="2235" y="1268"/>
                  </a:cxn>
                  <a:cxn ang="0">
                    <a:pos x="2247" y="1127"/>
                  </a:cxn>
                  <a:cxn ang="0">
                    <a:pos x="2235" y="983"/>
                  </a:cxn>
                  <a:cxn ang="0">
                    <a:pos x="2210" y="844"/>
                  </a:cxn>
                  <a:cxn ang="0">
                    <a:pos x="2167" y="715"/>
                  </a:cxn>
                  <a:cxn ang="0">
                    <a:pos x="2110" y="589"/>
                  </a:cxn>
                  <a:cxn ang="0">
                    <a:pos x="2037" y="473"/>
                  </a:cxn>
                  <a:cxn ang="0">
                    <a:pos x="1954" y="369"/>
                  </a:cxn>
                  <a:cxn ang="0">
                    <a:pos x="1857" y="274"/>
                  </a:cxn>
                  <a:cxn ang="0">
                    <a:pos x="1751" y="192"/>
                  </a:cxn>
                  <a:cxn ang="0">
                    <a:pos x="1633" y="121"/>
                  </a:cxn>
                  <a:cxn ang="0">
                    <a:pos x="1507" y="68"/>
                  </a:cxn>
                  <a:cxn ang="0">
                    <a:pos x="1374" y="28"/>
                  </a:cxn>
                  <a:cxn ang="0">
                    <a:pos x="1235" y="5"/>
                  </a:cxn>
                  <a:cxn ang="0">
                    <a:pos x="1093" y="0"/>
                  </a:cxn>
                  <a:cxn ang="0">
                    <a:pos x="950" y="11"/>
                  </a:cxn>
                  <a:cxn ang="0">
                    <a:pos x="814" y="42"/>
                  </a:cxn>
                  <a:cxn ang="0">
                    <a:pos x="684" y="89"/>
                  </a:cxn>
                  <a:cxn ang="0">
                    <a:pos x="563" y="148"/>
                  </a:cxn>
                  <a:cxn ang="0">
                    <a:pos x="449" y="222"/>
                  </a:cxn>
                  <a:cxn ang="0">
                    <a:pos x="346" y="312"/>
                  </a:cxn>
                  <a:cxn ang="0">
                    <a:pos x="255" y="410"/>
                  </a:cxn>
                  <a:cxn ang="0">
                    <a:pos x="175" y="519"/>
                  </a:cxn>
                  <a:cxn ang="0">
                    <a:pos x="108" y="639"/>
                  </a:cxn>
                  <a:cxn ang="0">
                    <a:pos x="57" y="766"/>
                  </a:cxn>
                  <a:cxn ang="0">
                    <a:pos x="23" y="899"/>
                  </a:cxn>
                  <a:cxn ang="0">
                    <a:pos x="2" y="1040"/>
                  </a:cxn>
                  <a:cxn ang="0">
                    <a:pos x="2" y="1184"/>
                  </a:cxn>
                  <a:cxn ang="0">
                    <a:pos x="17" y="1325"/>
                  </a:cxn>
                  <a:cxn ang="0">
                    <a:pos x="50" y="1460"/>
                  </a:cxn>
                  <a:cxn ang="0">
                    <a:pos x="99" y="1589"/>
                  </a:cxn>
                  <a:cxn ang="0">
                    <a:pos x="162" y="1707"/>
                  </a:cxn>
                  <a:cxn ang="0">
                    <a:pos x="238" y="1819"/>
                  </a:cxn>
                  <a:cxn ang="0">
                    <a:pos x="329" y="1922"/>
                  </a:cxn>
                  <a:cxn ang="0">
                    <a:pos x="428" y="2011"/>
                  </a:cxn>
                  <a:cxn ang="0">
                    <a:pos x="540" y="2087"/>
                  </a:cxn>
                  <a:cxn ang="0">
                    <a:pos x="660" y="2152"/>
                  </a:cxn>
                  <a:cxn ang="0">
                    <a:pos x="787" y="2201"/>
                  </a:cxn>
                  <a:cxn ang="0">
                    <a:pos x="922" y="2234"/>
                  </a:cxn>
                  <a:cxn ang="0">
                    <a:pos x="1064" y="2251"/>
                  </a:cxn>
                </a:cxnLst>
                <a:rect l="0" t="0" r="r" b="b"/>
                <a:pathLst>
                  <a:path w="2247" h="2253">
                    <a:moveTo>
                      <a:pt x="1121" y="2253"/>
                    </a:moveTo>
                    <a:lnTo>
                      <a:pt x="1150" y="2253"/>
                    </a:lnTo>
                    <a:lnTo>
                      <a:pt x="1178" y="2251"/>
                    </a:lnTo>
                    <a:lnTo>
                      <a:pt x="1207" y="2247"/>
                    </a:lnTo>
                    <a:lnTo>
                      <a:pt x="1235" y="2245"/>
                    </a:lnTo>
                    <a:lnTo>
                      <a:pt x="1264" y="2243"/>
                    </a:lnTo>
                    <a:lnTo>
                      <a:pt x="1292" y="2239"/>
                    </a:lnTo>
                    <a:lnTo>
                      <a:pt x="1319" y="2234"/>
                    </a:lnTo>
                    <a:lnTo>
                      <a:pt x="1348" y="2230"/>
                    </a:lnTo>
                    <a:lnTo>
                      <a:pt x="1374" y="2222"/>
                    </a:lnTo>
                    <a:lnTo>
                      <a:pt x="1403" y="2217"/>
                    </a:lnTo>
                    <a:lnTo>
                      <a:pt x="1429" y="2209"/>
                    </a:lnTo>
                    <a:lnTo>
                      <a:pt x="1456" y="2201"/>
                    </a:lnTo>
                    <a:lnTo>
                      <a:pt x="1483" y="2192"/>
                    </a:lnTo>
                    <a:lnTo>
                      <a:pt x="1507" y="2182"/>
                    </a:lnTo>
                    <a:lnTo>
                      <a:pt x="1534" y="2173"/>
                    </a:lnTo>
                    <a:lnTo>
                      <a:pt x="1559" y="2163"/>
                    </a:lnTo>
                    <a:lnTo>
                      <a:pt x="1583" y="2152"/>
                    </a:lnTo>
                    <a:lnTo>
                      <a:pt x="1608" y="2141"/>
                    </a:lnTo>
                    <a:lnTo>
                      <a:pt x="1633" y="2127"/>
                    </a:lnTo>
                    <a:lnTo>
                      <a:pt x="1657" y="2116"/>
                    </a:lnTo>
                    <a:lnTo>
                      <a:pt x="1680" y="2101"/>
                    </a:lnTo>
                    <a:lnTo>
                      <a:pt x="1703" y="2087"/>
                    </a:lnTo>
                    <a:lnTo>
                      <a:pt x="1728" y="2074"/>
                    </a:lnTo>
                    <a:lnTo>
                      <a:pt x="1751" y="2059"/>
                    </a:lnTo>
                    <a:lnTo>
                      <a:pt x="1771" y="2044"/>
                    </a:lnTo>
                    <a:lnTo>
                      <a:pt x="1794" y="2027"/>
                    </a:lnTo>
                    <a:lnTo>
                      <a:pt x="1815" y="2011"/>
                    </a:lnTo>
                    <a:lnTo>
                      <a:pt x="1836" y="1994"/>
                    </a:lnTo>
                    <a:lnTo>
                      <a:pt x="1857" y="1977"/>
                    </a:lnTo>
                    <a:lnTo>
                      <a:pt x="1878" y="1958"/>
                    </a:lnTo>
                    <a:lnTo>
                      <a:pt x="1897" y="1941"/>
                    </a:lnTo>
                    <a:lnTo>
                      <a:pt x="1918" y="1922"/>
                    </a:lnTo>
                    <a:lnTo>
                      <a:pt x="1935" y="1901"/>
                    </a:lnTo>
                    <a:lnTo>
                      <a:pt x="1954" y="1882"/>
                    </a:lnTo>
                    <a:lnTo>
                      <a:pt x="1971" y="1861"/>
                    </a:lnTo>
                    <a:lnTo>
                      <a:pt x="1990" y="1842"/>
                    </a:lnTo>
                    <a:lnTo>
                      <a:pt x="2005" y="1819"/>
                    </a:lnTo>
                    <a:lnTo>
                      <a:pt x="2022" y="1798"/>
                    </a:lnTo>
                    <a:lnTo>
                      <a:pt x="2037" y="1776"/>
                    </a:lnTo>
                    <a:lnTo>
                      <a:pt x="2055" y="1755"/>
                    </a:lnTo>
                    <a:lnTo>
                      <a:pt x="2068" y="1732"/>
                    </a:lnTo>
                    <a:lnTo>
                      <a:pt x="2081" y="1707"/>
                    </a:lnTo>
                    <a:lnTo>
                      <a:pt x="2096" y="1684"/>
                    </a:lnTo>
                    <a:lnTo>
                      <a:pt x="2110" y="1661"/>
                    </a:lnTo>
                    <a:lnTo>
                      <a:pt x="2121" y="1637"/>
                    </a:lnTo>
                    <a:lnTo>
                      <a:pt x="2134" y="1614"/>
                    </a:lnTo>
                    <a:lnTo>
                      <a:pt x="2146" y="1589"/>
                    </a:lnTo>
                    <a:lnTo>
                      <a:pt x="2157" y="1565"/>
                    </a:lnTo>
                    <a:lnTo>
                      <a:pt x="2167" y="1538"/>
                    </a:lnTo>
                    <a:lnTo>
                      <a:pt x="2178" y="1511"/>
                    </a:lnTo>
                    <a:lnTo>
                      <a:pt x="2186" y="1487"/>
                    </a:lnTo>
                    <a:lnTo>
                      <a:pt x="2195" y="1460"/>
                    </a:lnTo>
                    <a:lnTo>
                      <a:pt x="2203" y="1433"/>
                    </a:lnTo>
                    <a:lnTo>
                      <a:pt x="2210" y="1407"/>
                    </a:lnTo>
                    <a:lnTo>
                      <a:pt x="2216" y="1380"/>
                    </a:lnTo>
                    <a:lnTo>
                      <a:pt x="2224" y="1353"/>
                    </a:lnTo>
                    <a:lnTo>
                      <a:pt x="2228" y="1325"/>
                    </a:lnTo>
                    <a:lnTo>
                      <a:pt x="2233" y="1296"/>
                    </a:lnTo>
                    <a:lnTo>
                      <a:pt x="2235" y="1268"/>
                    </a:lnTo>
                    <a:lnTo>
                      <a:pt x="2239" y="1241"/>
                    </a:lnTo>
                    <a:lnTo>
                      <a:pt x="2241" y="1213"/>
                    </a:lnTo>
                    <a:lnTo>
                      <a:pt x="2243" y="1184"/>
                    </a:lnTo>
                    <a:lnTo>
                      <a:pt x="2245" y="1156"/>
                    </a:lnTo>
                    <a:lnTo>
                      <a:pt x="2247" y="1127"/>
                    </a:lnTo>
                    <a:lnTo>
                      <a:pt x="2245" y="1097"/>
                    </a:lnTo>
                    <a:lnTo>
                      <a:pt x="2243" y="1068"/>
                    </a:lnTo>
                    <a:lnTo>
                      <a:pt x="2241" y="1040"/>
                    </a:lnTo>
                    <a:lnTo>
                      <a:pt x="2239" y="1011"/>
                    </a:lnTo>
                    <a:lnTo>
                      <a:pt x="2235" y="983"/>
                    </a:lnTo>
                    <a:lnTo>
                      <a:pt x="2233" y="954"/>
                    </a:lnTo>
                    <a:lnTo>
                      <a:pt x="2228" y="926"/>
                    </a:lnTo>
                    <a:lnTo>
                      <a:pt x="2224" y="899"/>
                    </a:lnTo>
                    <a:lnTo>
                      <a:pt x="2216" y="871"/>
                    </a:lnTo>
                    <a:lnTo>
                      <a:pt x="2210" y="844"/>
                    </a:lnTo>
                    <a:lnTo>
                      <a:pt x="2203" y="817"/>
                    </a:lnTo>
                    <a:lnTo>
                      <a:pt x="2195" y="791"/>
                    </a:lnTo>
                    <a:lnTo>
                      <a:pt x="2186" y="766"/>
                    </a:lnTo>
                    <a:lnTo>
                      <a:pt x="2178" y="739"/>
                    </a:lnTo>
                    <a:lnTo>
                      <a:pt x="2167" y="715"/>
                    </a:lnTo>
                    <a:lnTo>
                      <a:pt x="2157" y="688"/>
                    </a:lnTo>
                    <a:lnTo>
                      <a:pt x="2146" y="663"/>
                    </a:lnTo>
                    <a:lnTo>
                      <a:pt x="2134" y="639"/>
                    </a:lnTo>
                    <a:lnTo>
                      <a:pt x="2121" y="612"/>
                    </a:lnTo>
                    <a:lnTo>
                      <a:pt x="2110" y="589"/>
                    </a:lnTo>
                    <a:lnTo>
                      <a:pt x="2096" y="566"/>
                    </a:lnTo>
                    <a:lnTo>
                      <a:pt x="2081" y="542"/>
                    </a:lnTo>
                    <a:lnTo>
                      <a:pt x="2068" y="519"/>
                    </a:lnTo>
                    <a:lnTo>
                      <a:pt x="2055" y="496"/>
                    </a:lnTo>
                    <a:lnTo>
                      <a:pt x="2037" y="473"/>
                    </a:lnTo>
                    <a:lnTo>
                      <a:pt x="2022" y="452"/>
                    </a:lnTo>
                    <a:lnTo>
                      <a:pt x="2005" y="429"/>
                    </a:lnTo>
                    <a:lnTo>
                      <a:pt x="1990" y="410"/>
                    </a:lnTo>
                    <a:lnTo>
                      <a:pt x="1971" y="390"/>
                    </a:lnTo>
                    <a:lnTo>
                      <a:pt x="1954" y="369"/>
                    </a:lnTo>
                    <a:lnTo>
                      <a:pt x="1935" y="348"/>
                    </a:lnTo>
                    <a:lnTo>
                      <a:pt x="1918" y="331"/>
                    </a:lnTo>
                    <a:lnTo>
                      <a:pt x="1897" y="312"/>
                    </a:lnTo>
                    <a:lnTo>
                      <a:pt x="1878" y="293"/>
                    </a:lnTo>
                    <a:lnTo>
                      <a:pt x="1857" y="274"/>
                    </a:lnTo>
                    <a:lnTo>
                      <a:pt x="1836" y="256"/>
                    </a:lnTo>
                    <a:lnTo>
                      <a:pt x="1815" y="239"/>
                    </a:lnTo>
                    <a:lnTo>
                      <a:pt x="1794" y="222"/>
                    </a:lnTo>
                    <a:lnTo>
                      <a:pt x="1771" y="207"/>
                    </a:lnTo>
                    <a:lnTo>
                      <a:pt x="1751" y="192"/>
                    </a:lnTo>
                    <a:lnTo>
                      <a:pt x="1728" y="177"/>
                    </a:lnTo>
                    <a:lnTo>
                      <a:pt x="1703" y="161"/>
                    </a:lnTo>
                    <a:lnTo>
                      <a:pt x="1680" y="148"/>
                    </a:lnTo>
                    <a:lnTo>
                      <a:pt x="1657" y="135"/>
                    </a:lnTo>
                    <a:lnTo>
                      <a:pt x="1633" y="121"/>
                    </a:lnTo>
                    <a:lnTo>
                      <a:pt x="1608" y="110"/>
                    </a:lnTo>
                    <a:lnTo>
                      <a:pt x="1583" y="99"/>
                    </a:lnTo>
                    <a:lnTo>
                      <a:pt x="1559" y="89"/>
                    </a:lnTo>
                    <a:lnTo>
                      <a:pt x="1534" y="78"/>
                    </a:lnTo>
                    <a:lnTo>
                      <a:pt x="1507" y="68"/>
                    </a:lnTo>
                    <a:lnTo>
                      <a:pt x="1483" y="57"/>
                    </a:lnTo>
                    <a:lnTo>
                      <a:pt x="1456" y="49"/>
                    </a:lnTo>
                    <a:lnTo>
                      <a:pt x="1429" y="42"/>
                    </a:lnTo>
                    <a:lnTo>
                      <a:pt x="1403" y="34"/>
                    </a:lnTo>
                    <a:lnTo>
                      <a:pt x="1374" y="28"/>
                    </a:lnTo>
                    <a:lnTo>
                      <a:pt x="1348" y="23"/>
                    </a:lnTo>
                    <a:lnTo>
                      <a:pt x="1319" y="17"/>
                    </a:lnTo>
                    <a:lnTo>
                      <a:pt x="1292" y="11"/>
                    </a:lnTo>
                    <a:lnTo>
                      <a:pt x="1264" y="7"/>
                    </a:lnTo>
                    <a:lnTo>
                      <a:pt x="1235" y="5"/>
                    </a:lnTo>
                    <a:lnTo>
                      <a:pt x="1207" y="2"/>
                    </a:lnTo>
                    <a:lnTo>
                      <a:pt x="1178" y="2"/>
                    </a:lnTo>
                    <a:lnTo>
                      <a:pt x="1150" y="0"/>
                    </a:lnTo>
                    <a:lnTo>
                      <a:pt x="1121" y="0"/>
                    </a:lnTo>
                    <a:lnTo>
                      <a:pt x="1093" y="0"/>
                    </a:lnTo>
                    <a:lnTo>
                      <a:pt x="1064" y="2"/>
                    </a:lnTo>
                    <a:lnTo>
                      <a:pt x="1036" y="2"/>
                    </a:lnTo>
                    <a:lnTo>
                      <a:pt x="1007" y="5"/>
                    </a:lnTo>
                    <a:lnTo>
                      <a:pt x="979" y="7"/>
                    </a:lnTo>
                    <a:lnTo>
                      <a:pt x="950" y="11"/>
                    </a:lnTo>
                    <a:lnTo>
                      <a:pt x="922" y="17"/>
                    </a:lnTo>
                    <a:lnTo>
                      <a:pt x="895" y="23"/>
                    </a:lnTo>
                    <a:lnTo>
                      <a:pt x="867" y="28"/>
                    </a:lnTo>
                    <a:lnTo>
                      <a:pt x="840" y="34"/>
                    </a:lnTo>
                    <a:lnTo>
                      <a:pt x="814" y="42"/>
                    </a:lnTo>
                    <a:lnTo>
                      <a:pt x="787" y="49"/>
                    </a:lnTo>
                    <a:lnTo>
                      <a:pt x="762" y="57"/>
                    </a:lnTo>
                    <a:lnTo>
                      <a:pt x="736" y="68"/>
                    </a:lnTo>
                    <a:lnTo>
                      <a:pt x="711" y="78"/>
                    </a:lnTo>
                    <a:lnTo>
                      <a:pt x="684" y="89"/>
                    </a:lnTo>
                    <a:lnTo>
                      <a:pt x="660" y="99"/>
                    </a:lnTo>
                    <a:lnTo>
                      <a:pt x="635" y="110"/>
                    </a:lnTo>
                    <a:lnTo>
                      <a:pt x="610" y="121"/>
                    </a:lnTo>
                    <a:lnTo>
                      <a:pt x="587" y="135"/>
                    </a:lnTo>
                    <a:lnTo>
                      <a:pt x="563" y="148"/>
                    </a:lnTo>
                    <a:lnTo>
                      <a:pt x="540" y="161"/>
                    </a:lnTo>
                    <a:lnTo>
                      <a:pt x="515" y="177"/>
                    </a:lnTo>
                    <a:lnTo>
                      <a:pt x="494" y="192"/>
                    </a:lnTo>
                    <a:lnTo>
                      <a:pt x="470" y="207"/>
                    </a:lnTo>
                    <a:lnTo>
                      <a:pt x="449" y="222"/>
                    </a:lnTo>
                    <a:lnTo>
                      <a:pt x="428" y="239"/>
                    </a:lnTo>
                    <a:lnTo>
                      <a:pt x="407" y="256"/>
                    </a:lnTo>
                    <a:lnTo>
                      <a:pt x="388" y="274"/>
                    </a:lnTo>
                    <a:lnTo>
                      <a:pt x="367" y="293"/>
                    </a:lnTo>
                    <a:lnTo>
                      <a:pt x="346" y="312"/>
                    </a:lnTo>
                    <a:lnTo>
                      <a:pt x="329" y="331"/>
                    </a:lnTo>
                    <a:lnTo>
                      <a:pt x="308" y="348"/>
                    </a:lnTo>
                    <a:lnTo>
                      <a:pt x="291" y="369"/>
                    </a:lnTo>
                    <a:lnTo>
                      <a:pt x="272" y="390"/>
                    </a:lnTo>
                    <a:lnTo>
                      <a:pt x="255" y="410"/>
                    </a:lnTo>
                    <a:lnTo>
                      <a:pt x="238" y="429"/>
                    </a:lnTo>
                    <a:lnTo>
                      <a:pt x="223" y="452"/>
                    </a:lnTo>
                    <a:lnTo>
                      <a:pt x="205" y="473"/>
                    </a:lnTo>
                    <a:lnTo>
                      <a:pt x="190" y="496"/>
                    </a:lnTo>
                    <a:lnTo>
                      <a:pt x="175" y="519"/>
                    </a:lnTo>
                    <a:lnTo>
                      <a:pt x="162" y="542"/>
                    </a:lnTo>
                    <a:lnTo>
                      <a:pt x="146" y="566"/>
                    </a:lnTo>
                    <a:lnTo>
                      <a:pt x="135" y="589"/>
                    </a:lnTo>
                    <a:lnTo>
                      <a:pt x="122" y="612"/>
                    </a:lnTo>
                    <a:lnTo>
                      <a:pt x="108" y="639"/>
                    </a:lnTo>
                    <a:lnTo>
                      <a:pt x="99" y="663"/>
                    </a:lnTo>
                    <a:lnTo>
                      <a:pt x="88" y="688"/>
                    </a:lnTo>
                    <a:lnTo>
                      <a:pt x="76" y="715"/>
                    </a:lnTo>
                    <a:lnTo>
                      <a:pt x="67" y="739"/>
                    </a:lnTo>
                    <a:lnTo>
                      <a:pt x="57" y="766"/>
                    </a:lnTo>
                    <a:lnTo>
                      <a:pt x="50" y="791"/>
                    </a:lnTo>
                    <a:lnTo>
                      <a:pt x="42" y="817"/>
                    </a:lnTo>
                    <a:lnTo>
                      <a:pt x="34" y="844"/>
                    </a:lnTo>
                    <a:lnTo>
                      <a:pt x="29" y="871"/>
                    </a:lnTo>
                    <a:lnTo>
                      <a:pt x="23" y="899"/>
                    </a:lnTo>
                    <a:lnTo>
                      <a:pt x="17" y="926"/>
                    </a:lnTo>
                    <a:lnTo>
                      <a:pt x="12" y="954"/>
                    </a:lnTo>
                    <a:lnTo>
                      <a:pt x="8" y="983"/>
                    </a:lnTo>
                    <a:lnTo>
                      <a:pt x="6" y="1011"/>
                    </a:lnTo>
                    <a:lnTo>
                      <a:pt x="2" y="1040"/>
                    </a:lnTo>
                    <a:lnTo>
                      <a:pt x="2" y="1068"/>
                    </a:lnTo>
                    <a:lnTo>
                      <a:pt x="0" y="1097"/>
                    </a:lnTo>
                    <a:lnTo>
                      <a:pt x="0" y="1127"/>
                    </a:lnTo>
                    <a:lnTo>
                      <a:pt x="0" y="1156"/>
                    </a:lnTo>
                    <a:lnTo>
                      <a:pt x="2" y="1184"/>
                    </a:lnTo>
                    <a:lnTo>
                      <a:pt x="2" y="1213"/>
                    </a:lnTo>
                    <a:lnTo>
                      <a:pt x="6" y="1241"/>
                    </a:lnTo>
                    <a:lnTo>
                      <a:pt x="8" y="1268"/>
                    </a:lnTo>
                    <a:lnTo>
                      <a:pt x="12" y="1296"/>
                    </a:lnTo>
                    <a:lnTo>
                      <a:pt x="17" y="1325"/>
                    </a:lnTo>
                    <a:lnTo>
                      <a:pt x="23" y="1353"/>
                    </a:lnTo>
                    <a:lnTo>
                      <a:pt x="29" y="1380"/>
                    </a:lnTo>
                    <a:lnTo>
                      <a:pt x="34" y="1407"/>
                    </a:lnTo>
                    <a:lnTo>
                      <a:pt x="42" y="1433"/>
                    </a:lnTo>
                    <a:lnTo>
                      <a:pt x="50" y="1460"/>
                    </a:lnTo>
                    <a:lnTo>
                      <a:pt x="57" y="1487"/>
                    </a:lnTo>
                    <a:lnTo>
                      <a:pt x="67" y="1511"/>
                    </a:lnTo>
                    <a:lnTo>
                      <a:pt x="76" y="1538"/>
                    </a:lnTo>
                    <a:lnTo>
                      <a:pt x="88" y="1565"/>
                    </a:lnTo>
                    <a:lnTo>
                      <a:pt x="99" y="1589"/>
                    </a:lnTo>
                    <a:lnTo>
                      <a:pt x="108" y="1614"/>
                    </a:lnTo>
                    <a:lnTo>
                      <a:pt x="122" y="1637"/>
                    </a:lnTo>
                    <a:lnTo>
                      <a:pt x="135" y="1661"/>
                    </a:lnTo>
                    <a:lnTo>
                      <a:pt x="146" y="1684"/>
                    </a:lnTo>
                    <a:lnTo>
                      <a:pt x="162" y="1707"/>
                    </a:lnTo>
                    <a:lnTo>
                      <a:pt x="175" y="1732"/>
                    </a:lnTo>
                    <a:lnTo>
                      <a:pt x="190" y="1755"/>
                    </a:lnTo>
                    <a:lnTo>
                      <a:pt x="205" y="1776"/>
                    </a:lnTo>
                    <a:lnTo>
                      <a:pt x="223" y="1798"/>
                    </a:lnTo>
                    <a:lnTo>
                      <a:pt x="238" y="1819"/>
                    </a:lnTo>
                    <a:lnTo>
                      <a:pt x="255" y="1842"/>
                    </a:lnTo>
                    <a:lnTo>
                      <a:pt x="272" y="1861"/>
                    </a:lnTo>
                    <a:lnTo>
                      <a:pt x="291" y="1882"/>
                    </a:lnTo>
                    <a:lnTo>
                      <a:pt x="308" y="1901"/>
                    </a:lnTo>
                    <a:lnTo>
                      <a:pt x="329" y="1922"/>
                    </a:lnTo>
                    <a:lnTo>
                      <a:pt x="346" y="1941"/>
                    </a:lnTo>
                    <a:lnTo>
                      <a:pt x="367" y="1958"/>
                    </a:lnTo>
                    <a:lnTo>
                      <a:pt x="388" y="1977"/>
                    </a:lnTo>
                    <a:lnTo>
                      <a:pt x="407" y="1994"/>
                    </a:lnTo>
                    <a:lnTo>
                      <a:pt x="428" y="2011"/>
                    </a:lnTo>
                    <a:lnTo>
                      <a:pt x="449" y="2027"/>
                    </a:lnTo>
                    <a:lnTo>
                      <a:pt x="470" y="2044"/>
                    </a:lnTo>
                    <a:lnTo>
                      <a:pt x="494" y="2059"/>
                    </a:lnTo>
                    <a:lnTo>
                      <a:pt x="515" y="2074"/>
                    </a:lnTo>
                    <a:lnTo>
                      <a:pt x="540" y="2087"/>
                    </a:lnTo>
                    <a:lnTo>
                      <a:pt x="563" y="2101"/>
                    </a:lnTo>
                    <a:lnTo>
                      <a:pt x="587" y="2116"/>
                    </a:lnTo>
                    <a:lnTo>
                      <a:pt x="610" y="2127"/>
                    </a:lnTo>
                    <a:lnTo>
                      <a:pt x="635" y="2141"/>
                    </a:lnTo>
                    <a:lnTo>
                      <a:pt x="660" y="2152"/>
                    </a:lnTo>
                    <a:lnTo>
                      <a:pt x="684" y="2163"/>
                    </a:lnTo>
                    <a:lnTo>
                      <a:pt x="711" y="2173"/>
                    </a:lnTo>
                    <a:lnTo>
                      <a:pt x="736" y="2182"/>
                    </a:lnTo>
                    <a:lnTo>
                      <a:pt x="762" y="2192"/>
                    </a:lnTo>
                    <a:lnTo>
                      <a:pt x="787" y="2201"/>
                    </a:lnTo>
                    <a:lnTo>
                      <a:pt x="814" y="2209"/>
                    </a:lnTo>
                    <a:lnTo>
                      <a:pt x="840" y="2217"/>
                    </a:lnTo>
                    <a:lnTo>
                      <a:pt x="867" y="2222"/>
                    </a:lnTo>
                    <a:lnTo>
                      <a:pt x="895" y="2230"/>
                    </a:lnTo>
                    <a:lnTo>
                      <a:pt x="922" y="2234"/>
                    </a:lnTo>
                    <a:lnTo>
                      <a:pt x="950" y="2239"/>
                    </a:lnTo>
                    <a:lnTo>
                      <a:pt x="979" y="2243"/>
                    </a:lnTo>
                    <a:lnTo>
                      <a:pt x="1007" y="2245"/>
                    </a:lnTo>
                    <a:lnTo>
                      <a:pt x="1036" y="2247"/>
                    </a:lnTo>
                    <a:lnTo>
                      <a:pt x="1064" y="2251"/>
                    </a:lnTo>
                    <a:lnTo>
                      <a:pt x="1093" y="2253"/>
                    </a:lnTo>
                    <a:lnTo>
                      <a:pt x="1121" y="2253"/>
                    </a:lnTo>
                    <a:lnTo>
                      <a:pt x="1121" y="2253"/>
                    </a:lnTo>
                    <a:close/>
                  </a:path>
                </a:pathLst>
              </a:custGeom>
              <a:solidFill>
                <a:srgbClr val="33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01" name="Freeform 5"/>
              <p:cNvSpPr>
                <a:spLocks/>
              </p:cNvSpPr>
              <p:nvPr/>
            </p:nvSpPr>
            <p:spPr bwMode="auto">
              <a:xfrm>
                <a:off x="2856" y="3343"/>
                <a:ext cx="332" cy="241"/>
              </a:xfrm>
              <a:custGeom>
                <a:avLst/>
                <a:gdLst/>
                <a:ahLst/>
                <a:cxnLst>
                  <a:cxn ang="0">
                    <a:pos x="169" y="467"/>
                  </a:cxn>
                  <a:cxn ang="0">
                    <a:pos x="177" y="429"/>
                  </a:cxn>
                  <a:cxn ang="0">
                    <a:pos x="178" y="405"/>
                  </a:cxn>
                  <a:cxn ang="0">
                    <a:pos x="175" y="380"/>
                  </a:cxn>
                  <a:cxn ang="0">
                    <a:pos x="156" y="353"/>
                  </a:cxn>
                  <a:cxn ang="0">
                    <a:pos x="129" y="342"/>
                  </a:cxn>
                  <a:cxn ang="0">
                    <a:pos x="99" y="332"/>
                  </a:cxn>
                  <a:cxn ang="0">
                    <a:pos x="66" y="325"/>
                  </a:cxn>
                  <a:cxn ang="0">
                    <a:pos x="36" y="317"/>
                  </a:cxn>
                  <a:cxn ang="0">
                    <a:pos x="13" y="304"/>
                  </a:cxn>
                  <a:cxn ang="0">
                    <a:pos x="0" y="277"/>
                  </a:cxn>
                  <a:cxn ang="0">
                    <a:pos x="6" y="249"/>
                  </a:cxn>
                  <a:cxn ang="0">
                    <a:pos x="21" y="218"/>
                  </a:cxn>
                  <a:cxn ang="0">
                    <a:pos x="45" y="186"/>
                  </a:cxn>
                  <a:cxn ang="0">
                    <a:pos x="74" y="156"/>
                  </a:cxn>
                  <a:cxn ang="0">
                    <a:pos x="106" y="133"/>
                  </a:cxn>
                  <a:cxn ang="0">
                    <a:pos x="140" y="121"/>
                  </a:cxn>
                  <a:cxn ang="0">
                    <a:pos x="169" y="119"/>
                  </a:cxn>
                  <a:cxn ang="0">
                    <a:pos x="197" y="129"/>
                  </a:cxn>
                  <a:cxn ang="0">
                    <a:pos x="222" y="142"/>
                  </a:cxn>
                  <a:cxn ang="0">
                    <a:pos x="262" y="169"/>
                  </a:cxn>
                  <a:cxn ang="0">
                    <a:pos x="296" y="173"/>
                  </a:cxn>
                  <a:cxn ang="0">
                    <a:pos x="319" y="146"/>
                  </a:cxn>
                  <a:cxn ang="0">
                    <a:pos x="330" y="121"/>
                  </a:cxn>
                  <a:cxn ang="0">
                    <a:pos x="346" y="93"/>
                  </a:cxn>
                  <a:cxn ang="0">
                    <a:pos x="359" y="64"/>
                  </a:cxn>
                  <a:cxn ang="0">
                    <a:pos x="388" y="30"/>
                  </a:cxn>
                  <a:cxn ang="0">
                    <a:pos x="420" y="9"/>
                  </a:cxn>
                  <a:cxn ang="0">
                    <a:pos x="445" y="2"/>
                  </a:cxn>
                  <a:cxn ang="0">
                    <a:pos x="473" y="2"/>
                  </a:cxn>
                  <a:cxn ang="0">
                    <a:pos x="511" y="21"/>
                  </a:cxn>
                  <a:cxn ang="0">
                    <a:pos x="521" y="57"/>
                  </a:cxn>
                  <a:cxn ang="0">
                    <a:pos x="509" y="100"/>
                  </a:cxn>
                  <a:cxn ang="0">
                    <a:pos x="494" y="135"/>
                  </a:cxn>
                  <a:cxn ang="0">
                    <a:pos x="515" y="119"/>
                  </a:cxn>
                  <a:cxn ang="0">
                    <a:pos x="553" y="83"/>
                  </a:cxn>
                  <a:cxn ang="0">
                    <a:pos x="581" y="61"/>
                  </a:cxn>
                  <a:cxn ang="0">
                    <a:pos x="621" y="47"/>
                  </a:cxn>
                  <a:cxn ang="0">
                    <a:pos x="646" y="72"/>
                  </a:cxn>
                  <a:cxn ang="0">
                    <a:pos x="659" y="108"/>
                  </a:cxn>
                  <a:cxn ang="0">
                    <a:pos x="663" y="127"/>
                  </a:cxn>
                  <a:cxn ang="0">
                    <a:pos x="640" y="150"/>
                  </a:cxn>
                  <a:cxn ang="0">
                    <a:pos x="612" y="180"/>
                  </a:cxn>
                  <a:cxn ang="0">
                    <a:pos x="578" y="218"/>
                  </a:cxn>
                  <a:cxn ang="0">
                    <a:pos x="538" y="260"/>
                  </a:cxn>
                  <a:cxn ang="0">
                    <a:pos x="496" y="300"/>
                  </a:cxn>
                  <a:cxn ang="0">
                    <a:pos x="452" y="336"/>
                  </a:cxn>
                  <a:cxn ang="0">
                    <a:pos x="412" y="367"/>
                  </a:cxn>
                  <a:cxn ang="0">
                    <a:pos x="372" y="393"/>
                  </a:cxn>
                  <a:cxn ang="0">
                    <a:pos x="336" y="414"/>
                  </a:cxn>
                  <a:cxn ang="0">
                    <a:pos x="304" y="429"/>
                  </a:cxn>
                  <a:cxn ang="0">
                    <a:pos x="272" y="443"/>
                  </a:cxn>
                  <a:cxn ang="0">
                    <a:pos x="245" y="454"/>
                  </a:cxn>
                  <a:cxn ang="0">
                    <a:pos x="216" y="464"/>
                  </a:cxn>
                  <a:cxn ang="0">
                    <a:pos x="184" y="475"/>
                  </a:cxn>
                  <a:cxn ang="0">
                    <a:pos x="165" y="481"/>
                  </a:cxn>
                </a:cxnLst>
                <a:rect l="0" t="0" r="r" b="b"/>
                <a:pathLst>
                  <a:path w="663" h="481">
                    <a:moveTo>
                      <a:pt x="163" y="481"/>
                    </a:moveTo>
                    <a:lnTo>
                      <a:pt x="163" y="479"/>
                    </a:lnTo>
                    <a:lnTo>
                      <a:pt x="165" y="477"/>
                    </a:lnTo>
                    <a:lnTo>
                      <a:pt x="165" y="471"/>
                    </a:lnTo>
                    <a:lnTo>
                      <a:pt x="169" y="467"/>
                    </a:lnTo>
                    <a:lnTo>
                      <a:pt x="171" y="460"/>
                    </a:lnTo>
                    <a:lnTo>
                      <a:pt x="173" y="450"/>
                    </a:lnTo>
                    <a:lnTo>
                      <a:pt x="175" y="443"/>
                    </a:lnTo>
                    <a:lnTo>
                      <a:pt x="177" y="433"/>
                    </a:lnTo>
                    <a:lnTo>
                      <a:pt x="177" y="429"/>
                    </a:lnTo>
                    <a:lnTo>
                      <a:pt x="178" y="424"/>
                    </a:lnTo>
                    <a:lnTo>
                      <a:pt x="178" y="418"/>
                    </a:lnTo>
                    <a:lnTo>
                      <a:pt x="178" y="414"/>
                    </a:lnTo>
                    <a:lnTo>
                      <a:pt x="178" y="408"/>
                    </a:lnTo>
                    <a:lnTo>
                      <a:pt x="178" y="405"/>
                    </a:lnTo>
                    <a:lnTo>
                      <a:pt x="178" y="399"/>
                    </a:lnTo>
                    <a:lnTo>
                      <a:pt x="178" y="395"/>
                    </a:lnTo>
                    <a:lnTo>
                      <a:pt x="177" y="389"/>
                    </a:lnTo>
                    <a:lnTo>
                      <a:pt x="177" y="384"/>
                    </a:lnTo>
                    <a:lnTo>
                      <a:pt x="175" y="380"/>
                    </a:lnTo>
                    <a:lnTo>
                      <a:pt x="173" y="376"/>
                    </a:lnTo>
                    <a:lnTo>
                      <a:pt x="169" y="369"/>
                    </a:lnTo>
                    <a:lnTo>
                      <a:pt x="163" y="361"/>
                    </a:lnTo>
                    <a:lnTo>
                      <a:pt x="159" y="357"/>
                    </a:lnTo>
                    <a:lnTo>
                      <a:pt x="156" y="353"/>
                    </a:lnTo>
                    <a:lnTo>
                      <a:pt x="150" y="350"/>
                    </a:lnTo>
                    <a:lnTo>
                      <a:pt x="146" y="348"/>
                    </a:lnTo>
                    <a:lnTo>
                      <a:pt x="140" y="346"/>
                    </a:lnTo>
                    <a:lnTo>
                      <a:pt x="135" y="342"/>
                    </a:lnTo>
                    <a:lnTo>
                      <a:pt x="129" y="342"/>
                    </a:lnTo>
                    <a:lnTo>
                      <a:pt x="123" y="340"/>
                    </a:lnTo>
                    <a:lnTo>
                      <a:pt x="116" y="336"/>
                    </a:lnTo>
                    <a:lnTo>
                      <a:pt x="110" y="334"/>
                    </a:lnTo>
                    <a:lnTo>
                      <a:pt x="104" y="332"/>
                    </a:lnTo>
                    <a:lnTo>
                      <a:pt x="99" y="332"/>
                    </a:lnTo>
                    <a:lnTo>
                      <a:pt x="91" y="331"/>
                    </a:lnTo>
                    <a:lnTo>
                      <a:pt x="85" y="331"/>
                    </a:lnTo>
                    <a:lnTo>
                      <a:pt x="80" y="329"/>
                    </a:lnTo>
                    <a:lnTo>
                      <a:pt x="72" y="327"/>
                    </a:lnTo>
                    <a:lnTo>
                      <a:pt x="66" y="325"/>
                    </a:lnTo>
                    <a:lnTo>
                      <a:pt x="61" y="323"/>
                    </a:lnTo>
                    <a:lnTo>
                      <a:pt x="53" y="321"/>
                    </a:lnTo>
                    <a:lnTo>
                      <a:pt x="47" y="321"/>
                    </a:lnTo>
                    <a:lnTo>
                      <a:pt x="42" y="319"/>
                    </a:lnTo>
                    <a:lnTo>
                      <a:pt x="36" y="317"/>
                    </a:lnTo>
                    <a:lnTo>
                      <a:pt x="32" y="315"/>
                    </a:lnTo>
                    <a:lnTo>
                      <a:pt x="26" y="313"/>
                    </a:lnTo>
                    <a:lnTo>
                      <a:pt x="23" y="310"/>
                    </a:lnTo>
                    <a:lnTo>
                      <a:pt x="17" y="308"/>
                    </a:lnTo>
                    <a:lnTo>
                      <a:pt x="13" y="304"/>
                    </a:lnTo>
                    <a:lnTo>
                      <a:pt x="11" y="302"/>
                    </a:lnTo>
                    <a:lnTo>
                      <a:pt x="6" y="294"/>
                    </a:lnTo>
                    <a:lnTo>
                      <a:pt x="4" y="289"/>
                    </a:lnTo>
                    <a:lnTo>
                      <a:pt x="0" y="283"/>
                    </a:lnTo>
                    <a:lnTo>
                      <a:pt x="0" y="277"/>
                    </a:lnTo>
                    <a:lnTo>
                      <a:pt x="0" y="273"/>
                    </a:lnTo>
                    <a:lnTo>
                      <a:pt x="2" y="268"/>
                    </a:lnTo>
                    <a:lnTo>
                      <a:pt x="2" y="262"/>
                    </a:lnTo>
                    <a:lnTo>
                      <a:pt x="4" y="256"/>
                    </a:lnTo>
                    <a:lnTo>
                      <a:pt x="6" y="249"/>
                    </a:lnTo>
                    <a:lnTo>
                      <a:pt x="9" y="243"/>
                    </a:lnTo>
                    <a:lnTo>
                      <a:pt x="11" y="237"/>
                    </a:lnTo>
                    <a:lnTo>
                      <a:pt x="13" y="232"/>
                    </a:lnTo>
                    <a:lnTo>
                      <a:pt x="17" y="224"/>
                    </a:lnTo>
                    <a:lnTo>
                      <a:pt x="21" y="218"/>
                    </a:lnTo>
                    <a:lnTo>
                      <a:pt x="25" y="211"/>
                    </a:lnTo>
                    <a:lnTo>
                      <a:pt x="30" y="205"/>
                    </a:lnTo>
                    <a:lnTo>
                      <a:pt x="34" y="197"/>
                    </a:lnTo>
                    <a:lnTo>
                      <a:pt x="40" y="192"/>
                    </a:lnTo>
                    <a:lnTo>
                      <a:pt x="45" y="186"/>
                    </a:lnTo>
                    <a:lnTo>
                      <a:pt x="51" y="178"/>
                    </a:lnTo>
                    <a:lnTo>
                      <a:pt x="55" y="173"/>
                    </a:lnTo>
                    <a:lnTo>
                      <a:pt x="63" y="167"/>
                    </a:lnTo>
                    <a:lnTo>
                      <a:pt x="68" y="161"/>
                    </a:lnTo>
                    <a:lnTo>
                      <a:pt x="74" y="156"/>
                    </a:lnTo>
                    <a:lnTo>
                      <a:pt x="80" y="150"/>
                    </a:lnTo>
                    <a:lnTo>
                      <a:pt x="87" y="146"/>
                    </a:lnTo>
                    <a:lnTo>
                      <a:pt x="93" y="140"/>
                    </a:lnTo>
                    <a:lnTo>
                      <a:pt x="101" y="137"/>
                    </a:lnTo>
                    <a:lnTo>
                      <a:pt x="106" y="133"/>
                    </a:lnTo>
                    <a:lnTo>
                      <a:pt x="114" y="131"/>
                    </a:lnTo>
                    <a:lnTo>
                      <a:pt x="120" y="127"/>
                    </a:lnTo>
                    <a:lnTo>
                      <a:pt x="125" y="123"/>
                    </a:lnTo>
                    <a:lnTo>
                      <a:pt x="133" y="121"/>
                    </a:lnTo>
                    <a:lnTo>
                      <a:pt x="140" y="121"/>
                    </a:lnTo>
                    <a:lnTo>
                      <a:pt x="144" y="119"/>
                    </a:lnTo>
                    <a:lnTo>
                      <a:pt x="152" y="119"/>
                    </a:lnTo>
                    <a:lnTo>
                      <a:pt x="158" y="119"/>
                    </a:lnTo>
                    <a:lnTo>
                      <a:pt x="163" y="119"/>
                    </a:lnTo>
                    <a:lnTo>
                      <a:pt x="169" y="119"/>
                    </a:lnTo>
                    <a:lnTo>
                      <a:pt x="175" y="121"/>
                    </a:lnTo>
                    <a:lnTo>
                      <a:pt x="180" y="121"/>
                    </a:lnTo>
                    <a:lnTo>
                      <a:pt x="186" y="125"/>
                    </a:lnTo>
                    <a:lnTo>
                      <a:pt x="192" y="127"/>
                    </a:lnTo>
                    <a:lnTo>
                      <a:pt x="197" y="129"/>
                    </a:lnTo>
                    <a:lnTo>
                      <a:pt x="201" y="131"/>
                    </a:lnTo>
                    <a:lnTo>
                      <a:pt x="207" y="135"/>
                    </a:lnTo>
                    <a:lnTo>
                      <a:pt x="213" y="137"/>
                    </a:lnTo>
                    <a:lnTo>
                      <a:pt x="216" y="140"/>
                    </a:lnTo>
                    <a:lnTo>
                      <a:pt x="222" y="142"/>
                    </a:lnTo>
                    <a:lnTo>
                      <a:pt x="228" y="146"/>
                    </a:lnTo>
                    <a:lnTo>
                      <a:pt x="235" y="152"/>
                    </a:lnTo>
                    <a:lnTo>
                      <a:pt x="245" y="158"/>
                    </a:lnTo>
                    <a:lnTo>
                      <a:pt x="253" y="163"/>
                    </a:lnTo>
                    <a:lnTo>
                      <a:pt x="262" y="169"/>
                    </a:lnTo>
                    <a:lnTo>
                      <a:pt x="270" y="173"/>
                    </a:lnTo>
                    <a:lnTo>
                      <a:pt x="277" y="175"/>
                    </a:lnTo>
                    <a:lnTo>
                      <a:pt x="285" y="177"/>
                    </a:lnTo>
                    <a:lnTo>
                      <a:pt x="292" y="177"/>
                    </a:lnTo>
                    <a:lnTo>
                      <a:pt x="296" y="173"/>
                    </a:lnTo>
                    <a:lnTo>
                      <a:pt x="302" y="169"/>
                    </a:lnTo>
                    <a:lnTo>
                      <a:pt x="308" y="163"/>
                    </a:lnTo>
                    <a:lnTo>
                      <a:pt x="313" y="156"/>
                    </a:lnTo>
                    <a:lnTo>
                      <a:pt x="315" y="150"/>
                    </a:lnTo>
                    <a:lnTo>
                      <a:pt x="319" y="146"/>
                    </a:lnTo>
                    <a:lnTo>
                      <a:pt x="321" y="140"/>
                    </a:lnTo>
                    <a:lnTo>
                      <a:pt x="323" y="137"/>
                    </a:lnTo>
                    <a:lnTo>
                      <a:pt x="327" y="131"/>
                    </a:lnTo>
                    <a:lnTo>
                      <a:pt x="329" y="127"/>
                    </a:lnTo>
                    <a:lnTo>
                      <a:pt x="330" y="121"/>
                    </a:lnTo>
                    <a:lnTo>
                      <a:pt x="334" y="116"/>
                    </a:lnTo>
                    <a:lnTo>
                      <a:pt x="338" y="110"/>
                    </a:lnTo>
                    <a:lnTo>
                      <a:pt x="340" y="104"/>
                    </a:lnTo>
                    <a:lnTo>
                      <a:pt x="342" y="99"/>
                    </a:lnTo>
                    <a:lnTo>
                      <a:pt x="346" y="93"/>
                    </a:lnTo>
                    <a:lnTo>
                      <a:pt x="348" y="87"/>
                    </a:lnTo>
                    <a:lnTo>
                      <a:pt x="349" y="81"/>
                    </a:lnTo>
                    <a:lnTo>
                      <a:pt x="353" y="76"/>
                    </a:lnTo>
                    <a:lnTo>
                      <a:pt x="357" y="70"/>
                    </a:lnTo>
                    <a:lnTo>
                      <a:pt x="359" y="64"/>
                    </a:lnTo>
                    <a:lnTo>
                      <a:pt x="365" y="59"/>
                    </a:lnTo>
                    <a:lnTo>
                      <a:pt x="367" y="53"/>
                    </a:lnTo>
                    <a:lnTo>
                      <a:pt x="370" y="47"/>
                    </a:lnTo>
                    <a:lnTo>
                      <a:pt x="378" y="40"/>
                    </a:lnTo>
                    <a:lnTo>
                      <a:pt x="388" y="30"/>
                    </a:lnTo>
                    <a:lnTo>
                      <a:pt x="395" y="23"/>
                    </a:lnTo>
                    <a:lnTo>
                      <a:pt x="405" y="17"/>
                    </a:lnTo>
                    <a:lnTo>
                      <a:pt x="408" y="13"/>
                    </a:lnTo>
                    <a:lnTo>
                      <a:pt x="414" y="11"/>
                    </a:lnTo>
                    <a:lnTo>
                      <a:pt x="420" y="9"/>
                    </a:lnTo>
                    <a:lnTo>
                      <a:pt x="424" y="7"/>
                    </a:lnTo>
                    <a:lnTo>
                      <a:pt x="429" y="3"/>
                    </a:lnTo>
                    <a:lnTo>
                      <a:pt x="433" y="3"/>
                    </a:lnTo>
                    <a:lnTo>
                      <a:pt x="439" y="2"/>
                    </a:lnTo>
                    <a:lnTo>
                      <a:pt x="445" y="2"/>
                    </a:lnTo>
                    <a:lnTo>
                      <a:pt x="448" y="0"/>
                    </a:lnTo>
                    <a:lnTo>
                      <a:pt x="454" y="0"/>
                    </a:lnTo>
                    <a:lnTo>
                      <a:pt x="460" y="0"/>
                    </a:lnTo>
                    <a:lnTo>
                      <a:pt x="465" y="2"/>
                    </a:lnTo>
                    <a:lnTo>
                      <a:pt x="473" y="2"/>
                    </a:lnTo>
                    <a:lnTo>
                      <a:pt x="483" y="3"/>
                    </a:lnTo>
                    <a:lnTo>
                      <a:pt x="490" y="5"/>
                    </a:lnTo>
                    <a:lnTo>
                      <a:pt x="498" y="11"/>
                    </a:lnTo>
                    <a:lnTo>
                      <a:pt x="505" y="15"/>
                    </a:lnTo>
                    <a:lnTo>
                      <a:pt x="511" y="21"/>
                    </a:lnTo>
                    <a:lnTo>
                      <a:pt x="515" y="26"/>
                    </a:lnTo>
                    <a:lnTo>
                      <a:pt x="521" y="34"/>
                    </a:lnTo>
                    <a:lnTo>
                      <a:pt x="521" y="40"/>
                    </a:lnTo>
                    <a:lnTo>
                      <a:pt x="521" y="47"/>
                    </a:lnTo>
                    <a:lnTo>
                      <a:pt x="521" y="57"/>
                    </a:lnTo>
                    <a:lnTo>
                      <a:pt x="521" y="66"/>
                    </a:lnTo>
                    <a:lnTo>
                      <a:pt x="517" y="74"/>
                    </a:lnTo>
                    <a:lnTo>
                      <a:pt x="515" y="83"/>
                    </a:lnTo>
                    <a:lnTo>
                      <a:pt x="513" y="91"/>
                    </a:lnTo>
                    <a:lnTo>
                      <a:pt x="509" y="100"/>
                    </a:lnTo>
                    <a:lnTo>
                      <a:pt x="505" y="108"/>
                    </a:lnTo>
                    <a:lnTo>
                      <a:pt x="503" y="116"/>
                    </a:lnTo>
                    <a:lnTo>
                      <a:pt x="500" y="121"/>
                    </a:lnTo>
                    <a:lnTo>
                      <a:pt x="498" y="127"/>
                    </a:lnTo>
                    <a:lnTo>
                      <a:pt x="494" y="135"/>
                    </a:lnTo>
                    <a:lnTo>
                      <a:pt x="496" y="137"/>
                    </a:lnTo>
                    <a:lnTo>
                      <a:pt x="498" y="133"/>
                    </a:lnTo>
                    <a:lnTo>
                      <a:pt x="503" y="131"/>
                    </a:lnTo>
                    <a:lnTo>
                      <a:pt x="507" y="125"/>
                    </a:lnTo>
                    <a:lnTo>
                      <a:pt x="515" y="119"/>
                    </a:lnTo>
                    <a:lnTo>
                      <a:pt x="521" y="112"/>
                    </a:lnTo>
                    <a:lnTo>
                      <a:pt x="528" y="104"/>
                    </a:lnTo>
                    <a:lnTo>
                      <a:pt x="536" y="97"/>
                    </a:lnTo>
                    <a:lnTo>
                      <a:pt x="545" y="91"/>
                    </a:lnTo>
                    <a:lnTo>
                      <a:pt x="553" y="83"/>
                    </a:lnTo>
                    <a:lnTo>
                      <a:pt x="562" y="76"/>
                    </a:lnTo>
                    <a:lnTo>
                      <a:pt x="566" y="70"/>
                    </a:lnTo>
                    <a:lnTo>
                      <a:pt x="572" y="66"/>
                    </a:lnTo>
                    <a:lnTo>
                      <a:pt x="576" y="64"/>
                    </a:lnTo>
                    <a:lnTo>
                      <a:pt x="581" y="61"/>
                    </a:lnTo>
                    <a:lnTo>
                      <a:pt x="591" y="55"/>
                    </a:lnTo>
                    <a:lnTo>
                      <a:pt x="598" y="51"/>
                    </a:lnTo>
                    <a:lnTo>
                      <a:pt x="608" y="47"/>
                    </a:lnTo>
                    <a:lnTo>
                      <a:pt x="616" y="47"/>
                    </a:lnTo>
                    <a:lnTo>
                      <a:pt x="621" y="47"/>
                    </a:lnTo>
                    <a:lnTo>
                      <a:pt x="629" y="51"/>
                    </a:lnTo>
                    <a:lnTo>
                      <a:pt x="635" y="55"/>
                    </a:lnTo>
                    <a:lnTo>
                      <a:pt x="638" y="61"/>
                    </a:lnTo>
                    <a:lnTo>
                      <a:pt x="642" y="66"/>
                    </a:lnTo>
                    <a:lnTo>
                      <a:pt x="646" y="72"/>
                    </a:lnTo>
                    <a:lnTo>
                      <a:pt x="650" y="80"/>
                    </a:lnTo>
                    <a:lnTo>
                      <a:pt x="654" y="87"/>
                    </a:lnTo>
                    <a:lnTo>
                      <a:pt x="655" y="95"/>
                    </a:lnTo>
                    <a:lnTo>
                      <a:pt x="657" y="102"/>
                    </a:lnTo>
                    <a:lnTo>
                      <a:pt x="659" y="108"/>
                    </a:lnTo>
                    <a:lnTo>
                      <a:pt x="661" y="114"/>
                    </a:lnTo>
                    <a:lnTo>
                      <a:pt x="661" y="119"/>
                    </a:lnTo>
                    <a:lnTo>
                      <a:pt x="663" y="123"/>
                    </a:lnTo>
                    <a:lnTo>
                      <a:pt x="663" y="125"/>
                    </a:lnTo>
                    <a:lnTo>
                      <a:pt x="663" y="127"/>
                    </a:lnTo>
                    <a:lnTo>
                      <a:pt x="661" y="129"/>
                    </a:lnTo>
                    <a:lnTo>
                      <a:pt x="657" y="131"/>
                    </a:lnTo>
                    <a:lnTo>
                      <a:pt x="652" y="138"/>
                    </a:lnTo>
                    <a:lnTo>
                      <a:pt x="646" y="146"/>
                    </a:lnTo>
                    <a:lnTo>
                      <a:pt x="640" y="150"/>
                    </a:lnTo>
                    <a:lnTo>
                      <a:pt x="635" y="156"/>
                    </a:lnTo>
                    <a:lnTo>
                      <a:pt x="629" y="161"/>
                    </a:lnTo>
                    <a:lnTo>
                      <a:pt x="625" y="169"/>
                    </a:lnTo>
                    <a:lnTo>
                      <a:pt x="619" y="175"/>
                    </a:lnTo>
                    <a:lnTo>
                      <a:pt x="612" y="180"/>
                    </a:lnTo>
                    <a:lnTo>
                      <a:pt x="606" y="188"/>
                    </a:lnTo>
                    <a:lnTo>
                      <a:pt x="600" y="196"/>
                    </a:lnTo>
                    <a:lnTo>
                      <a:pt x="593" y="203"/>
                    </a:lnTo>
                    <a:lnTo>
                      <a:pt x="585" y="211"/>
                    </a:lnTo>
                    <a:lnTo>
                      <a:pt x="578" y="218"/>
                    </a:lnTo>
                    <a:lnTo>
                      <a:pt x="570" y="226"/>
                    </a:lnTo>
                    <a:lnTo>
                      <a:pt x="562" y="234"/>
                    </a:lnTo>
                    <a:lnTo>
                      <a:pt x="555" y="243"/>
                    </a:lnTo>
                    <a:lnTo>
                      <a:pt x="545" y="251"/>
                    </a:lnTo>
                    <a:lnTo>
                      <a:pt x="538" y="260"/>
                    </a:lnTo>
                    <a:lnTo>
                      <a:pt x="530" y="268"/>
                    </a:lnTo>
                    <a:lnTo>
                      <a:pt x="521" y="275"/>
                    </a:lnTo>
                    <a:lnTo>
                      <a:pt x="513" y="283"/>
                    </a:lnTo>
                    <a:lnTo>
                      <a:pt x="503" y="292"/>
                    </a:lnTo>
                    <a:lnTo>
                      <a:pt x="496" y="300"/>
                    </a:lnTo>
                    <a:lnTo>
                      <a:pt x="486" y="308"/>
                    </a:lnTo>
                    <a:lnTo>
                      <a:pt x="479" y="315"/>
                    </a:lnTo>
                    <a:lnTo>
                      <a:pt x="471" y="323"/>
                    </a:lnTo>
                    <a:lnTo>
                      <a:pt x="462" y="329"/>
                    </a:lnTo>
                    <a:lnTo>
                      <a:pt x="452" y="336"/>
                    </a:lnTo>
                    <a:lnTo>
                      <a:pt x="445" y="342"/>
                    </a:lnTo>
                    <a:lnTo>
                      <a:pt x="437" y="350"/>
                    </a:lnTo>
                    <a:lnTo>
                      <a:pt x="427" y="355"/>
                    </a:lnTo>
                    <a:lnTo>
                      <a:pt x="420" y="361"/>
                    </a:lnTo>
                    <a:lnTo>
                      <a:pt x="412" y="367"/>
                    </a:lnTo>
                    <a:lnTo>
                      <a:pt x="405" y="372"/>
                    </a:lnTo>
                    <a:lnTo>
                      <a:pt x="395" y="378"/>
                    </a:lnTo>
                    <a:lnTo>
                      <a:pt x="388" y="382"/>
                    </a:lnTo>
                    <a:lnTo>
                      <a:pt x="380" y="388"/>
                    </a:lnTo>
                    <a:lnTo>
                      <a:pt x="372" y="393"/>
                    </a:lnTo>
                    <a:lnTo>
                      <a:pt x="365" y="397"/>
                    </a:lnTo>
                    <a:lnTo>
                      <a:pt x="359" y="401"/>
                    </a:lnTo>
                    <a:lnTo>
                      <a:pt x="351" y="405"/>
                    </a:lnTo>
                    <a:lnTo>
                      <a:pt x="344" y="410"/>
                    </a:lnTo>
                    <a:lnTo>
                      <a:pt x="336" y="414"/>
                    </a:lnTo>
                    <a:lnTo>
                      <a:pt x="330" y="416"/>
                    </a:lnTo>
                    <a:lnTo>
                      <a:pt x="323" y="420"/>
                    </a:lnTo>
                    <a:lnTo>
                      <a:pt x="315" y="424"/>
                    </a:lnTo>
                    <a:lnTo>
                      <a:pt x="310" y="426"/>
                    </a:lnTo>
                    <a:lnTo>
                      <a:pt x="304" y="429"/>
                    </a:lnTo>
                    <a:lnTo>
                      <a:pt x="296" y="431"/>
                    </a:lnTo>
                    <a:lnTo>
                      <a:pt x="291" y="435"/>
                    </a:lnTo>
                    <a:lnTo>
                      <a:pt x="285" y="439"/>
                    </a:lnTo>
                    <a:lnTo>
                      <a:pt x="277" y="441"/>
                    </a:lnTo>
                    <a:lnTo>
                      <a:pt x="272" y="443"/>
                    </a:lnTo>
                    <a:lnTo>
                      <a:pt x="268" y="446"/>
                    </a:lnTo>
                    <a:lnTo>
                      <a:pt x="260" y="448"/>
                    </a:lnTo>
                    <a:lnTo>
                      <a:pt x="256" y="450"/>
                    </a:lnTo>
                    <a:lnTo>
                      <a:pt x="251" y="452"/>
                    </a:lnTo>
                    <a:lnTo>
                      <a:pt x="245" y="454"/>
                    </a:lnTo>
                    <a:lnTo>
                      <a:pt x="239" y="456"/>
                    </a:lnTo>
                    <a:lnTo>
                      <a:pt x="234" y="458"/>
                    </a:lnTo>
                    <a:lnTo>
                      <a:pt x="230" y="460"/>
                    </a:lnTo>
                    <a:lnTo>
                      <a:pt x="224" y="460"/>
                    </a:lnTo>
                    <a:lnTo>
                      <a:pt x="216" y="464"/>
                    </a:lnTo>
                    <a:lnTo>
                      <a:pt x="209" y="467"/>
                    </a:lnTo>
                    <a:lnTo>
                      <a:pt x="201" y="467"/>
                    </a:lnTo>
                    <a:lnTo>
                      <a:pt x="194" y="471"/>
                    </a:lnTo>
                    <a:lnTo>
                      <a:pt x="188" y="473"/>
                    </a:lnTo>
                    <a:lnTo>
                      <a:pt x="184" y="475"/>
                    </a:lnTo>
                    <a:lnTo>
                      <a:pt x="178" y="477"/>
                    </a:lnTo>
                    <a:lnTo>
                      <a:pt x="175" y="477"/>
                    </a:lnTo>
                    <a:lnTo>
                      <a:pt x="171" y="477"/>
                    </a:lnTo>
                    <a:lnTo>
                      <a:pt x="169" y="479"/>
                    </a:lnTo>
                    <a:lnTo>
                      <a:pt x="165" y="481"/>
                    </a:lnTo>
                    <a:lnTo>
                      <a:pt x="163" y="481"/>
                    </a:lnTo>
                    <a:lnTo>
                      <a:pt x="163" y="481"/>
                    </a:lnTo>
                    <a:close/>
                  </a:path>
                </a:pathLst>
              </a:custGeom>
              <a:solidFill>
                <a:srgbClr val="7DB8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02" name="Freeform 6"/>
              <p:cNvSpPr>
                <a:spLocks/>
              </p:cNvSpPr>
              <p:nvPr/>
            </p:nvSpPr>
            <p:spPr bwMode="auto">
              <a:xfrm>
                <a:off x="2185" y="3131"/>
                <a:ext cx="410" cy="4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76" y="9"/>
                  </a:cxn>
                  <a:cxn ang="0">
                    <a:pos x="116" y="34"/>
                  </a:cxn>
                  <a:cxn ang="0">
                    <a:pos x="152" y="68"/>
                  </a:cxn>
                  <a:cxn ang="0">
                    <a:pos x="186" y="108"/>
                  </a:cxn>
                  <a:cxn ang="0">
                    <a:pos x="211" y="154"/>
                  </a:cxn>
                  <a:cxn ang="0">
                    <a:pos x="226" y="203"/>
                  </a:cxn>
                  <a:cxn ang="0">
                    <a:pos x="236" y="253"/>
                  </a:cxn>
                  <a:cxn ang="0">
                    <a:pos x="245" y="298"/>
                  </a:cxn>
                  <a:cxn ang="0">
                    <a:pos x="260" y="338"/>
                  </a:cxn>
                  <a:cxn ang="0">
                    <a:pos x="287" y="370"/>
                  </a:cxn>
                  <a:cxn ang="0">
                    <a:pos x="331" y="389"/>
                  </a:cxn>
                  <a:cxn ang="0">
                    <a:pos x="386" y="399"/>
                  </a:cxn>
                  <a:cxn ang="0">
                    <a:pos x="445" y="401"/>
                  </a:cxn>
                  <a:cxn ang="0">
                    <a:pos x="502" y="399"/>
                  </a:cxn>
                  <a:cxn ang="0">
                    <a:pos x="551" y="391"/>
                  </a:cxn>
                  <a:cxn ang="0">
                    <a:pos x="595" y="382"/>
                  </a:cxn>
                  <a:cxn ang="0">
                    <a:pos x="629" y="372"/>
                  </a:cxn>
                  <a:cxn ang="0">
                    <a:pos x="671" y="367"/>
                  </a:cxn>
                  <a:cxn ang="0">
                    <a:pos x="726" y="388"/>
                  </a:cxn>
                  <a:cxn ang="0">
                    <a:pos x="770" y="433"/>
                  </a:cxn>
                  <a:cxn ang="0">
                    <a:pos x="787" y="488"/>
                  </a:cxn>
                  <a:cxn ang="0">
                    <a:pos x="775" y="536"/>
                  </a:cxn>
                  <a:cxn ang="0">
                    <a:pos x="751" y="582"/>
                  </a:cxn>
                  <a:cxn ang="0">
                    <a:pos x="737" y="627"/>
                  </a:cxn>
                  <a:cxn ang="0">
                    <a:pos x="777" y="650"/>
                  </a:cxn>
                  <a:cxn ang="0">
                    <a:pos x="815" y="686"/>
                  </a:cxn>
                  <a:cxn ang="0">
                    <a:pos x="804" y="743"/>
                  </a:cxn>
                  <a:cxn ang="0">
                    <a:pos x="783" y="781"/>
                  </a:cxn>
                  <a:cxn ang="0">
                    <a:pos x="762" y="819"/>
                  </a:cxn>
                  <a:cxn ang="0">
                    <a:pos x="753" y="863"/>
                  </a:cxn>
                  <a:cxn ang="0">
                    <a:pos x="774" y="909"/>
                  </a:cxn>
                  <a:cxn ang="0">
                    <a:pos x="783" y="924"/>
                  </a:cxn>
                  <a:cxn ang="0">
                    <a:pos x="737" y="907"/>
                  </a:cxn>
                  <a:cxn ang="0">
                    <a:pos x="701" y="893"/>
                  </a:cxn>
                  <a:cxn ang="0">
                    <a:pos x="658" y="876"/>
                  </a:cxn>
                  <a:cxn ang="0">
                    <a:pos x="610" y="855"/>
                  </a:cxn>
                  <a:cxn ang="0">
                    <a:pos x="559" y="829"/>
                  </a:cxn>
                  <a:cxn ang="0">
                    <a:pos x="506" y="800"/>
                  </a:cxn>
                  <a:cxn ang="0">
                    <a:pos x="454" y="766"/>
                  </a:cxn>
                  <a:cxn ang="0">
                    <a:pos x="405" y="728"/>
                  </a:cxn>
                  <a:cxn ang="0">
                    <a:pos x="357" y="688"/>
                  </a:cxn>
                  <a:cxn ang="0">
                    <a:pos x="312" y="646"/>
                  </a:cxn>
                  <a:cxn ang="0">
                    <a:pos x="270" y="601"/>
                  </a:cxn>
                  <a:cxn ang="0">
                    <a:pos x="232" y="553"/>
                  </a:cxn>
                  <a:cxn ang="0">
                    <a:pos x="196" y="502"/>
                  </a:cxn>
                  <a:cxn ang="0">
                    <a:pos x="163" y="452"/>
                  </a:cxn>
                  <a:cxn ang="0">
                    <a:pos x="133" y="399"/>
                  </a:cxn>
                  <a:cxn ang="0">
                    <a:pos x="106" y="350"/>
                  </a:cxn>
                  <a:cxn ang="0">
                    <a:pos x="84" y="296"/>
                  </a:cxn>
                  <a:cxn ang="0">
                    <a:pos x="63" y="243"/>
                  </a:cxn>
                  <a:cxn ang="0">
                    <a:pos x="46" y="196"/>
                  </a:cxn>
                  <a:cxn ang="0">
                    <a:pos x="32" y="152"/>
                  </a:cxn>
                  <a:cxn ang="0">
                    <a:pos x="21" y="112"/>
                  </a:cxn>
                  <a:cxn ang="0">
                    <a:pos x="11" y="78"/>
                  </a:cxn>
                  <a:cxn ang="0">
                    <a:pos x="2" y="32"/>
                  </a:cxn>
                </a:cxnLst>
                <a:rect l="0" t="0" r="r" b="b"/>
                <a:pathLst>
                  <a:path w="819" h="926">
                    <a:moveTo>
                      <a:pt x="0" y="23"/>
                    </a:moveTo>
                    <a:lnTo>
                      <a:pt x="0" y="21"/>
                    </a:lnTo>
                    <a:lnTo>
                      <a:pt x="4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19" y="5"/>
                    </a:lnTo>
                    <a:lnTo>
                      <a:pt x="25" y="4"/>
                    </a:lnTo>
                    <a:lnTo>
                      <a:pt x="30" y="2"/>
                    </a:lnTo>
                    <a:lnTo>
                      <a:pt x="36" y="2"/>
                    </a:lnTo>
                    <a:lnTo>
                      <a:pt x="44" y="0"/>
                    </a:lnTo>
                    <a:lnTo>
                      <a:pt x="51" y="2"/>
                    </a:lnTo>
                    <a:lnTo>
                      <a:pt x="59" y="4"/>
                    </a:lnTo>
                    <a:lnTo>
                      <a:pt x="68" y="7"/>
                    </a:lnTo>
                    <a:lnTo>
                      <a:pt x="76" y="9"/>
                    </a:lnTo>
                    <a:lnTo>
                      <a:pt x="86" y="15"/>
                    </a:lnTo>
                    <a:lnTo>
                      <a:pt x="91" y="17"/>
                    </a:lnTo>
                    <a:lnTo>
                      <a:pt x="97" y="19"/>
                    </a:lnTo>
                    <a:lnTo>
                      <a:pt x="101" y="23"/>
                    </a:lnTo>
                    <a:lnTo>
                      <a:pt x="106" y="26"/>
                    </a:lnTo>
                    <a:lnTo>
                      <a:pt x="112" y="30"/>
                    </a:lnTo>
                    <a:lnTo>
                      <a:pt x="116" y="34"/>
                    </a:lnTo>
                    <a:lnTo>
                      <a:pt x="122" y="38"/>
                    </a:lnTo>
                    <a:lnTo>
                      <a:pt x="127" y="43"/>
                    </a:lnTo>
                    <a:lnTo>
                      <a:pt x="133" y="47"/>
                    </a:lnTo>
                    <a:lnTo>
                      <a:pt x="137" y="53"/>
                    </a:lnTo>
                    <a:lnTo>
                      <a:pt x="143" y="57"/>
                    </a:lnTo>
                    <a:lnTo>
                      <a:pt x="148" y="62"/>
                    </a:lnTo>
                    <a:lnTo>
                      <a:pt x="152" y="68"/>
                    </a:lnTo>
                    <a:lnTo>
                      <a:pt x="158" y="72"/>
                    </a:lnTo>
                    <a:lnTo>
                      <a:pt x="162" y="78"/>
                    </a:lnTo>
                    <a:lnTo>
                      <a:pt x="167" y="83"/>
                    </a:lnTo>
                    <a:lnTo>
                      <a:pt x="171" y="89"/>
                    </a:lnTo>
                    <a:lnTo>
                      <a:pt x="177" y="95"/>
                    </a:lnTo>
                    <a:lnTo>
                      <a:pt x="181" y="100"/>
                    </a:lnTo>
                    <a:lnTo>
                      <a:pt x="186" y="108"/>
                    </a:lnTo>
                    <a:lnTo>
                      <a:pt x="188" y="114"/>
                    </a:lnTo>
                    <a:lnTo>
                      <a:pt x="194" y="121"/>
                    </a:lnTo>
                    <a:lnTo>
                      <a:pt x="198" y="127"/>
                    </a:lnTo>
                    <a:lnTo>
                      <a:pt x="201" y="135"/>
                    </a:lnTo>
                    <a:lnTo>
                      <a:pt x="205" y="140"/>
                    </a:lnTo>
                    <a:lnTo>
                      <a:pt x="207" y="148"/>
                    </a:lnTo>
                    <a:lnTo>
                      <a:pt x="211" y="154"/>
                    </a:lnTo>
                    <a:lnTo>
                      <a:pt x="215" y="163"/>
                    </a:lnTo>
                    <a:lnTo>
                      <a:pt x="217" y="169"/>
                    </a:lnTo>
                    <a:lnTo>
                      <a:pt x="219" y="175"/>
                    </a:lnTo>
                    <a:lnTo>
                      <a:pt x="221" y="182"/>
                    </a:lnTo>
                    <a:lnTo>
                      <a:pt x="224" y="190"/>
                    </a:lnTo>
                    <a:lnTo>
                      <a:pt x="224" y="196"/>
                    </a:lnTo>
                    <a:lnTo>
                      <a:pt x="226" y="203"/>
                    </a:lnTo>
                    <a:lnTo>
                      <a:pt x="228" y="209"/>
                    </a:lnTo>
                    <a:lnTo>
                      <a:pt x="230" y="216"/>
                    </a:lnTo>
                    <a:lnTo>
                      <a:pt x="232" y="224"/>
                    </a:lnTo>
                    <a:lnTo>
                      <a:pt x="232" y="232"/>
                    </a:lnTo>
                    <a:lnTo>
                      <a:pt x="234" y="237"/>
                    </a:lnTo>
                    <a:lnTo>
                      <a:pt x="234" y="245"/>
                    </a:lnTo>
                    <a:lnTo>
                      <a:pt x="236" y="253"/>
                    </a:lnTo>
                    <a:lnTo>
                      <a:pt x="238" y="258"/>
                    </a:lnTo>
                    <a:lnTo>
                      <a:pt x="238" y="266"/>
                    </a:lnTo>
                    <a:lnTo>
                      <a:pt x="240" y="273"/>
                    </a:lnTo>
                    <a:lnTo>
                      <a:pt x="241" y="279"/>
                    </a:lnTo>
                    <a:lnTo>
                      <a:pt x="243" y="287"/>
                    </a:lnTo>
                    <a:lnTo>
                      <a:pt x="243" y="293"/>
                    </a:lnTo>
                    <a:lnTo>
                      <a:pt x="245" y="298"/>
                    </a:lnTo>
                    <a:lnTo>
                      <a:pt x="245" y="304"/>
                    </a:lnTo>
                    <a:lnTo>
                      <a:pt x="247" y="312"/>
                    </a:lnTo>
                    <a:lnTo>
                      <a:pt x="251" y="317"/>
                    </a:lnTo>
                    <a:lnTo>
                      <a:pt x="253" y="323"/>
                    </a:lnTo>
                    <a:lnTo>
                      <a:pt x="255" y="329"/>
                    </a:lnTo>
                    <a:lnTo>
                      <a:pt x="257" y="334"/>
                    </a:lnTo>
                    <a:lnTo>
                      <a:pt x="260" y="338"/>
                    </a:lnTo>
                    <a:lnTo>
                      <a:pt x="262" y="346"/>
                    </a:lnTo>
                    <a:lnTo>
                      <a:pt x="266" y="350"/>
                    </a:lnTo>
                    <a:lnTo>
                      <a:pt x="270" y="353"/>
                    </a:lnTo>
                    <a:lnTo>
                      <a:pt x="274" y="359"/>
                    </a:lnTo>
                    <a:lnTo>
                      <a:pt x="279" y="363"/>
                    </a:lnTo>
                    <a:lnTo>
                      <a:pt x="283" y="367"/>
                    </a:lnTo>
                    <a:lnTo>
                      <a:pt x="287" y="370"/>
                    </a:lnTo>
                    <a:lnTo>
                      <a:pt x="293" y="372"/>
                    </a:lnTo>
                    <a:lnTo>
                      <a:pt x="298" y="376"/>
                    </a:lnTo>
                    <a:lnTo>
                      <a:pt x="304" y="380"/>
                    </a:lnTo>
                    <a:lnTo>
                      <a:pt x="312" y="382"/>
                    </a:lnTo>
                    <a:lnTo>
                      <a:pt x="317" y="384"/>
                    </a:lnTo>
                    <a:lnTo>
                      <a:pt x="325" y="388"/>
                    </a:lnTo>
                    <a:lnTo>
                      <a:pt x="331" y="389"/>
                    </a:lnTo>
                    <a:lnTo>
                      <a:pt x="338" y="391"/>
                    </a:lnTo>
                    <a:lnTo>
                      <a:pt x="346" y="391"/>
                    </a:lnTo>
                    <a:lnTo>
                      <a:pt x="354" y="395"/>
                    </a:lnTo>
                    <a:lnTo>
                      <a:pt x="361" y="395"/>
                    </a:lnTo>
                    <a:lnTo>
                      <a:pt x="369" y="397"/>
                    </a:lnTo>
                    <a:lnTo>
                      <a:pt x="378" y="399"/>
                    </a:lnTo>
                    <a:lnTo>
                      <a:pt x="386" y="399"/>
                    </a:lnTo>
                    <a:lnTo>
                      <a:pt x="395" y="399"/>
                    </a:lnTo>
                    <a:lnTo>
                      <a:pt x="403" y="401"/>
                    </a:lnTo>
                    <a:lnTo>
                      <a:pt x="411" y="401"/>
                    </a:lnTo>
                    <a:lnTo>
                      <a:pt x="420" y="401"/>
                    </a:lnTo>
                    <a:lnTo>
                      <a:pt x="428" y="401"/>
                    </a:lnTo>
                    <a:lnTo>
                      <a:pt x="437" y="401"/>
                    </a:lnTo>
                    <a:lnTo>
                      <a:pt x="445" y="401"/>
                    </a:lnTo>
                    <a:lnTo>
                      <a:pt x="454" y="403"/>
                    </a:lnTo>
                    <a:lnTo>
                      <a:pt x="462" y="401"/>
                    </a:lnTo>
                    <a:lnTo>
                      <a:pt x="469" y="401"/>
                    </a:lnTo>
                    <a:lnTo>
                      <a:pt x="477" y="401"/>
                    </a:lnTo>
                    <a:lnTo>
                      <a:pt x="487" y="401"/>
                    </a:lnTo>
                    <a:lnTo>
                      <a:pt x="494" y="399"/>
                    </a:lnTo>
                    <a:lnTo>
                      <a:pt x="502" y="399"/>
                    </a:lnTo>
                    <a:lnTo>
                      <a:pt x="509" y="399"/>
                    </a:lnTo>
                    <a:lnTo>
                      <a:pt x="519" y="399"/>
                    </a:lnTo>
                    <a:lnTo>
                      <a:pt x="525" y="397"/>
                    </a:lnTo>
                    <a:lnTo>
                      <a:pt x="532" y="395"/>
                    </a:lnTo>
                    <a:lnTo>
                      <a:pt x="540" y="393"/>
                    </a:lnTo>
                    <a:lnTo>
                      <a:pt x="545" y="393"/>
                    </a:lnTo>
                    <a:lnTo>
                      <a:pt x="551" y="391"/>
                    </a:lnTo>
                    <a:lnTo>
                      <a:pt x="559" y="391"/>
                    </a:lnTo>
                    <a:lnTo>
                      <a:pt x="564" y="389"/>
                    </a:lnTo>
                    <a:lnTo>
                      <a:pt x="572" y="388"/>
                    </a:lnTo>
                    <a:lnTo>
                      <a:pt x="576" y="386"/>
                    </a:lnTo>
                    <a:lnTo>
                      <a:pt x="583" y="384"/>
                    </a:lnTo>
                    <a:lnTo>
                      <a:pt x="587" y="382"/>
                    </a:lnTo>
                    <a:lnTo>
                      <a:pt x="595" y="382"/>
                    </a:lnTo>
                    <a:lnTo>
                      <a:pt x="599" y="380"/>
                    </a:lnTo>
                    <a:lnTo>
                      <a:pt x="604" y="380"/>
                    </a:lnTo>
                    <a:lnTo>
                      <a:pt x="610" y="378"/>
                    </a:lnTo>
                    <a:lnTo>
                      <a:pt x="616" y="376"/>
                    </a:lnTo>
                    <a:lnTo>
                      <a:pt x="620" y="374"/>
                    </a:lnTo>
                    <a:lnTo>
                      <a:pt x="625" y="374"/>
                    </a:lnTo>
                    <a:lnTo>
                      <a:pt x="629" y="372"/>
                    </a:lnTo>
                    <a:lnTo>
                      <a:pt x="635" y="372"/>
                    </a:lnTo>
                    <a:lnTo>
                      <a:pt x="639" y="370"/>
                    </a:lnTo>
                    <a:lnTo>
                      <a:pt x="644" y="369"/>
                    </a:lnTo>
                    <a:lnTo>
                      <a:pt x="648" y="369"/>
                    </a:lnTo>
                    <a:lnTo>
                      <a:pt x="654" y="369"/>
                    </a:lnTo>
                    <a:lnTo>
                      <a:pt x="661" y="367"/>
                    </a:lnTo>
                    <a:lnTo>
                      <a:pt x="671" y="367"/>
                    </a:lnTo>
                    <a:lnTo>
                      <a:pt x="679" y="367"/>
                    </a:lnTo>
                    <a:lnTo>
                      <a:pt x="688" y="370"/>
                    </a:lnTo>
                    <a:lnTo>
                      <a:pt x="696" y="372"/>
                    </a:lnTo>
                    <a:lnTo>
                      <a:pt x="703" y="374"/>
                    </a:lnTo>
                    <a:lnTo>
                      <a:pt x="711" y="378"/>
                    </a:lnTo>
                    <a:lnTo>
                      <a:pt x="718" y="384"/>
                    </a:lnTo>
                    <a:lnTo>
                      <a:pt x="726" y="388"/>
                    </a:lnTo>
                    <a:lnTo>
                      <a:pt x="734" y="393"/>
                    </a:lnTo>
                    <a:lnTo>
                      <a:pt x="739" y="399"/>
                    </a:lnTo>
                    <a:lnTo>
                      <a:pt x="747" y="407"/>
                    </a:lnTo>
                    <a:lnTo>
                      <a:pt x="753" y="412"/>
                    </a:lnTo>
                    <a:lnTo>
                      <a:pt x="758" y="418"/>
                    </a:lnTo>
                    <a:lnTo>
                      <a:pt x="764" y="426"/>
                    </a:lnTo>
                    <a:lnTo>
                      <a:pt x="770" y="433"/>
                    </a:lnTo>
                    <a:lnTo>
                      <a:pt x="774" y="441"/>
                    </a:lnTo>
                    <a:lnTo>
                      <a:pt x="777" y="448"/>
                    </a:lnTo>
                    <a:lnTo>
                      <a:pt x="781" y="458"/>
                    </a:lnTo>
                    <a:lnTo>
                      <a:pt x="783" y="466"/>
                    </a:lnTo>
                    <a:lnTo>
                      <a:pt x="785" y="473"/>
                    </a:lnTo>
                    <a:lnTo>
                      <a:pt x="787" y="481"/>
                    </a:lnTo>
                    <a:lnTo>
                      <a:pt x="787" y="488"/>
                    </a:lnTo>
                    <a:lnTo>
                      <a:pt x="787" y="496"/>
                    </a:lnTo>
                    <a:lnTo>
                      <a:pt x="785" y="504"/>
                    </a:lnTo>
                    <a:lnTo>
                      <a:pt x="785" y="509"/>
                    </a:lnTo>
                    <a:lnTo>
                      <a:pt x="783" y="517"/>
                    </a:lnTo>
                    <a:lnTo>
                      <a:pt x="781" y="524"/>
                    </a:lnTo>
                    <a:lnTo>
                      <a:pt x="779" y="530"/>
                    </a:lnTo>
                    <a:lnTo>
                      <a:pt x="775" y="536"/>
                    </a:lnTo>
                    <a:lnTo>
                      <a:pt x="774" y="542"/>
                    </a:lnTo>
                    <a:lnTo>
                      <a:pt x="772" y="549"/>
                    </a:lnTo>
                    <a:lnTo>
                      <a:pt x="768" y="555"/>
                    </a:lnTo>
                    <a:lnTo>
                      <a:pt x="764" y="561"/>
                    </a:lnTo>
                    <a:lnTo>
                      <a:pt x="760" y="566"/>
                    </a:lnTo>
                    <a:lnTo>
                      <a:pt x="758" y="572"/>
                    </a:lnTo>
                    <a:lnTo>
                      <a:pt x="751" y="582"/>
                    </a:lnTo>
                    <a:lnTo>
                      <a:pt x="743" y="589"/>
                    </a:lnTo>
                    <a:lnTo>
                      <a:pt x="737" y="595"/>
                    </a:lnTo>
                    <a:lnTo>
                      <a:pt x="732" y="602"/>
                    </a:lnTo>
                    <a:lnTo>
                      <a:pt x="728" y="608"/>
                    </a:lnTo>
                    <a:lnTo>
                      <a:pt x="728" y="614"/>
                    </a:lnTo>
                    <a:lnTo>
                      <a:pt x="732" y="620"/>
                    </a:lnTo>
                    <a:lnTo>
                      <a:pt x="737" y="627"/>
                    </a:lnTo>
                    <a:lnTo>
                      <a:pt x="741" y="629"/>
                    </a:lnTo>
                    <a:lnTo>
                      <a:pt x="747" y="633"/>
                    </a:lnTo>
                    <a:lnTo>
                      <a:pt x="751" y="635"/>
                    </a:lnTo>
                    <a:lnTo>
                      <a:pt x="758" y="639"/>
                    </a:lnTo>
                    <a:lnTo>
                      <a:pt x="764" y="642"/>
                    </a:lnTo>
                    <a:lnTo>
                      <a:pt x="772" y="646"/>
                    </a:lnTo>
                    <a:lnTo>
                      <a:pt x="777" y="650"/>
                    </a:lnTo>
                    <a:lnTo>
                      <a:pt x="785" y="656"/>
                    </a:lnTo>
                    <a:lnTo>
                      <a:pt x="791" y="659"/>
                    </a:lnTo>
                    <a:lnTo>
                      <a:pt x="796" y="663"/>
                    </a:lnTo>
                    <a:lnTo>
                      <a:pt x="802" y="669"/>
                    </a:lnTo>
                    <a:lnTo>
                      <a:pt x="808" y="675"/>
                    </a:lnTo>
                    <a:lnTo>
                      <a:pt x="812" y="680"/>
                    </a:lnTo>
                    <a:lnTo>
                      <a:pt x="815" y="686"/>
                    </a:lnTo>
                    <a:lnTo>
                      <a:pt x="817" y="692"/>
                    </a:lnTo>
                    <a:lnTo>
                      <a:pt x="819" y="699"/>
                    </a:lnTo>
                    <a:lnTo>
                      <a:pt x="817" y="709"/>
                    </a:lnTo>
                    <a:lnTo>
                      <a:pt x="815" y="716"/>
                    </a:lnTo>
                    <a:lnTo>
                      <a:pt x="812" y="724"/>
                    </a:lnTo>
                    <a:lnTo>
                      <a:pt x="810" y="734"/>
                    </a:lnTo>
                    <a:lnTo>
                      <a:pt x="804" y="743"/>
                    </a:lnTo>
                    <a:lnTo>
                      <a:pt x="800" y="753"/>
                    </a:lnTo>
                    <a:lnTo>
                      <a:pt x="796" y="756"/>
                    </a:lnTo>
                    <a:lnTo>
                      <a:pt x="794" y="760"/>
                    </a:lnTo>
                    <a:lnTo>
                      <a:pt x="793" y="766"/>
                    </a:lnTo>
                    <a:lnTo>
                      <a:pt x="789" y="772"/>
                    </a:lnTo>
                    <a:lnTo>
                      <a:pt x="785" y="775"/>
                    </a:lnTo>
                    <a:lnTo>
                      <a:pt x="783" y="781"/>
                    </a:lnTo>
                    <a:lnTo>
                      <a:pt x="779" y="785"/>
                    </a:lnTo>
                    <a:lnTo>
                      <a:pt x="777" y="791"/>
                    </a:lnTo>
                    <a:lnTo>
                      <a:pt x="774" y="794"/>
                    </a:lnTo>
                    <a:lnTo>
                      <a:pt x="772" y="800"/>
                    </a:lnTo>
                    <a:lnTo>
                      <a:pt x="768" y="804"/>
                    </a:lnTo>
                    <a:lnTo>
                      <a:pt x="766" y="810"/>
                    </a:lnTo>
                    <a:lnTo>
                      <a:pt x="762" y="819"/>
                    </a:lnTo>
                    <a:lnTo>
                      <a:pt x="758" y="829"/>
                    </a:lnTo>
                    <a:lnTo>
                      <a:pt x="756" y="832"/>
                    </a:lnTo>
                    <a:lnTo>
                      <a:pt x="756" y="838"/>
                    </a:lnTo>
                    <a:lnTo>
                      <a:pt x="755" y="842"/>
                    </a:lnTo>
                    <a:lnTo>
                      <a:pt x="755" y="846"/>
                    </a:lnTo>
                    <a:lnTo>
                      <a:pt x="753" y="855"/>
                    </a:lnTo>
                    <a:lnTo>
                      <a:pt x="753" y="863"/>
                    </a:lnTo>
                    <a:lnTo>
                      <a:pt x="755" y="870"/>
                    </a:lnTo>
                    <a:lnTo>
                      <a:pt x="756" y="878"/>
                    </a:lnTo>
                    <a:lnTo>
                      <a:pt x="758" y="884"/>
                    </a:lnTo>
                    <a:lnTo>
                      <a:pt x="762" y="891"/>
                    </a:lnTo>
                    <a:lnTo>
                      <a:pt x="766" y="897"/>
                    </a:lnTo>
                    <a:lnTo>
                      <a:pt x="770" y="903"/>
                    </a:lnTo>
                    <a:lnTo>
                      <a:pt x="774" y="909"/>
                    </a:lnTo>
                    <a:lnTo>
                      <a:pt x="777" y="912"/>
                    </a:lnTo>
                    <a:lnTo>
                      <a:pt x="781" y="916"/>
                    </a:lnTo>
                    <a:lnTo>
                      <a:pt x="785" y="920"/>
                    </a:lnTo>
                    <a:lnTo>
                      <a:pt x="791" y="924"/>
                    </a:lnTo>
                    <a:lnTo>
                      <a:pt x="793" y="926"/>
                    </a:lnTo>
                    <a:lnTo>
                      <a:pt x="791" y="926"/>
                    </a:lnTo>
                    <a:lnTo>
                      <a:pt x="783" y="924"/>
                    </a:lnTo>
                    <a:lnTo>
                      <a:pt x="777" y="922"/>
                    </a:lnTo>
                    <a:lnTo>
                      <a:pt x="774" y="920"/>
                    </a:lnTo>
                    <a:lnTo>
                      <a:pt x="766" y="918"/>
                    </a:lnTo>
                    <a:lnTo>
                      <a:pt x="760" y="916"/>
                    </a:lnTo>
                    <a:lnTo>
                      <a:pt x="751" y="912"/>
                    </a:lnTo>
                    <a:lnTo>
                      <a:pt x="743" y="910"/>
                    </a:lnTo>
                    <a:lnTo>
                      <a:pt x="737" y="907"/>
                    </a:lnTo>
                    <a:lnTo>
                      <a:pt x="734" y="907"/>
                    </a:lnTo>
                    <a:lnTo>
                      <a:pt x="728" y="903"/>
                    </a:lnTo>
                    <a:lnTo>
                      <a:pt x="724" y="903"/>
                    </a:lnTo>
                    <a:lnTo>
                      <a:pt x="718" y="901"/>
                    </a:lnTo>
                    <a:lnTo>
                      <a:pt x="713" y="899"/>
                    </a:lnTo>
                    <a:lnTo>
                      <a:pt x="707" y="895"/>
                    </a:lnTo>
                    <a:lnTo>
                      <a:pt x="701" y="893"/>
                    </a:lnTo>
                    <a:lnTo>
                      <a:pt x="696" y="891"/>
                    </a:lnTo>
                    <a:lnTo>
                      <a:pt x="690" y="890"/>
                    </a:lnTo>
                    <a:lnTo>
                      <a:pt x="682" y="888"/>
                    </a:lnTo>
                    <a:lnTo>
                      <a:pt x="679" y="886"/>
                    </a:lnTo>
                    <a:lnTo>
                      <a:pt x="671" y="882"/>
                    </a:lnTo>
                    <a:lnTo>
                      <a:pt x="665" y="880"/>
                    </a:lnTo>
                    <a:lnTo>
                      <a:pt x="658" y="876"/>
                    </a:lnTo>
                    <a:lnTo>
                      <a:pt x="652" y="874"/>
                    </a:lnTo>
                    <a:lnTo>
                      <a:pt x="644" y="870"/>
                    </a:lnTo>
                    <a:lnTo>
                      <a:pt x="639" y="869"/>
                    </a:lnTo>
                    <a:lnTo>
                      <a:pt x="629" y="865"/>
                    </a:lnTo>
                    <a:lnTo>
                      <a:pt x="623" y="863"/>
                    </a:lnTo>
                    <a:lnTo>
                      <a:pt x="616" y="857"/>
                    </a:lnTo>
                    <a:lnTo>
                      <a:pt x="610" y="855"/>
                    </a:lnTo>
                    <a:lnTo>
                      <a:pt x="603" y="851"/>
                    </a:lnTo>
                    <a:lnTo>
                      <a:pt x="595" y="848"/>
                    </a:lnTo>
                    <a:lnTo>
                      <a:pt x="587" y="844"/>
                    </a:lnTo>
                    <a:lnTo>
                      <a:pt x="580" y="840"/>
                    </a:lnTo>
                    <a:lnTo>
                      <a:pt x="574" y="838"/>
                    </a:lnTo>
                    <a:lnTo>
                      <a:pt x="566" y="834"/>
                    </a:lnTo>
                    <a:lnTo>
                      <a:pt x="559" y="829"/>
                    </a:lnTo>
                    <a:lnTo>
                      <a:pt x="551" y="825"/>
                    </a:lnTo>
                    <a:lnTo>
                      <a:pt x="544" y="821"/>
                    </a:lnTo>
                    <a:lnTo>
                      <a:pt x="536" y="817"/>
                    </a:lnTo>
                    <a:lnTo>
                      <a:pt x="528" y="812"/>
                    </a:lnTo>
                    <a:lnTo>
                      <a:pt x="521" y="810"/>
                    </a:lnTo>
                    <a:lnTo>
                      <a:pt x="513" y="804"/>
                    </a:lnTo>
                    <a:lnTo>
                      <a:pt x="506" y="800"/>
                    </a:lnTo>
                    <a:lnTo>
                      <a:pt x="498" y="794"/>
                    </a:lnTo>
                    <a:lnTo>
                      <a:pt x="490" y="791"/>
                    </a:lnTo>
                    <a:lnTo>
                      <a:pt x="483" y="785"/>
                    </a:lnTo>
                    <a:lnTo>
                      <a:pt x="477" y="781"/>
                    </a:lnTo>
                    <a:lnTo>
                      <a:pt x="468" y="775"/>
                    </a:lnTo>
                    <a:lnTo>
                      <a:pt x="462" y="772"/>
                    </a:lnTo>
                    <a:lnTo>
                      <a:pt x="454" y="766"/>
                    </a:lnTo>
                    <a:lnTo>
                      <a:pt x="449" y="762"/>
                    </a:lnTo>
                    <a:lnTo>
                      <a:pt x="441" y="755"/>
                    </a:lnTo>
                    <a:lnTo>
                      <a:pt x="431" y="751"/>
                    </a:lnTo>
                    <a:lnTo>
                      <a:pt x="426" y="745"/>
                    </a:lnTo>
                    <a:lnTo>
                      <a:pt x="418" y="739"/>
                    </a:lnTo>
                    <a:lnTo>
                      <a:pt x="411" y="734"/>
                    </a:lnTo>
                    <a:lnTo>
                      <a:pt x="405" y="728"/>
                    </a:lnTo>
                    <a:lnTo>
                      <a:pt x="397" y="722"/>
                    </a:lnTo>
                    <a:lnTo>
                      <a:pt x="392" y="718"/>
                    </a:lnTo>
                    <a:lnTo>
                      <a:pt x="384" y="711"/>
                    </a:lnTo>
                    <a:lnTo>
                      <a:pt x="376" y="705"/>
                    </a:lnTo>
                    <a:lnTo>
                      <a:pt x="369" y="699"/>
                    </a:lnTo>
                    <a:lnTo>
                      <a:pt x="363" y="694"/>
                    </a:lnTo>
                    <a:lnTo>
                      <a:pt x="357" y="688"/>
                    </a:lnTo>
                    <a:lnTo>
                      <a:pt x="350" y="682"/>
                    </a:lnTo>
                    <a:lnTo>
                      <a:pt x="344" y="677"/>
                    </a:lnTo>
                    <a:lnTo>
                      <a:pt x="338" y="671"/>
                    </a:lnTo>
                    <a:lnTo>
                      <a:pt x="331" y="663"/>
                    </a:lnTo>
                    <a:lnTo>
                      <a:pt x="325" y="658"/>
                    </a:lnTo>
                    <a:lnTo>
                      <a:pt x="317" y="652"/>
                    </a:lnTo>
                    <a:lnTo>
                      <a:pt x="312" y="646"/>
                    </a:lnTo>
                    <a:lnTo>
                      <a:pt x="306" y="639"/>
                    </a:lnTo>
                    <a:lnTo>
                      <a:pt x="300" y="633"/>
                    </a:lnTo>
                    <a:lnTo>
                      <a:pt x="295" y="627"/>
                    </a:lnTo>
                    <a:lnTo>
                      <a:pt x="289" y="620"/>
                    </a:lnTo>
                    <a:lnTo>
                      <a:pt x="281" y="612"/>
                    </a:lnTo>
                    <a:lnTo>
                      <a:pt x="276" y="606"/>
                    </a:lnTo>
                    <a:lnTo>
                      <a:pt x="270" y="601"/>
                    </a:lnTo>
                    <a:lnTo>
                      <a:pt x="264" y="593"/>
                    </a:lnTo>
                    <a:lnTo>
                      <a:pt x="259" y="585"/>
                    </a:lnTo>
                    <a:lnTo>
                      <a:pt x="253" y="580"/>
                    </a:lnTo>
                    <a:lnTo>
                      <a:pt x="249" y="574"/>
                    </a:lnTo>
                    <a:lnTo>
                      <a:pt x="243" y="566"/>
                    </a:lnTo>
                    <a:lnTo>
                      <a:pt x="238" y="559"/>
                    </a:lnTo>
                    <a:lnTo>
                      <a:pt x="232" y="553"/>
                    </a:lnTo>
                    <a:lnTo>
                      <a:pt x="226" y="545"/>
                    </a:lnTo>
                    <a:lnTo>
                      <a:pt x="221" y="538"/>
                    </a:lnTo>
                    <a:lnTo>
                      <a:pt x="215" y="530"/>
                    </a:lnTo>
                    <a:lnTo>
                      <a:pt x="211" y="524"/>
                    </a:lnTo>
                    <a:lnTo>
                      <a:pt x="205" y="517"/>
                    </a:lnTo>
                    <a:lnTo>
                      <a:pt x="201" y="509"/>
                    </a:lnTo>
                    <a:lnTo>
                      <a:pt x="196" y="502"/>
                    </a:lnTo>
                    <a:lnTo>
                      <a:pt x="190" y="496"/>
                    </a:lnTo>
                    <a:lnTo>
                      <a:pt x="186" y="488"/>
                    </a:lnTo>
                    <a:lnTo>
                      <a:pt x="181" y="481"/>
                    </a:lnTo>
                    <a:lnTo>
                      <a:pt x="177" y="473"/>
                    </a:lnTo>
                    <a:lnTo>
                      <a:pt x="171" y="466"/>
                    </a:lnTo>
                    <a:lnTo>
                      <a:pt x="167" y="460"/>
                    </a:lnTo>
                    <a:lnTo>
                      <a:pt x="163" y="452"/>
                    </a:lnTo>
                    <a:lnTo>
                      <a:pt x="158" y="445"/>
                    </a:lnTo>
                    <a:lnTo>
                      <a:pt x="154" y="437"/>
                    </a:lnTo>
                    <a:lnTo>
                      <a:pt x="150" y="429"/>
                    </a:lnTo>
                    <a:lnTo>
                      <a:pt x="144" y="422"/>
                    </a:lnTo>
                    <a:lnTo>
                      <a:pt x="141" y="414"/>
                    </a:lnTo>
                    <a:lnTo>
                      <a:pt x="137" y="408"/>
                    </a:lnTo>
                    <a:lnTo>
                      <a:pt x="133" y="399"/>
                    </a:lnTo>
                    <a:lnTo>
                      <a:pt x="129" y="393"/>
                    </a:lnTo>
                    <a:lnTo>
                      <a:pt x="125" y="386"/>
                    </a:lnTo>
                    <a:lnTo>
                      <a:pt x="122" y="378"/>
                    </a:lnTo>
                    <a:lnTo>
                      <a:pt x="116" y="370"/>
                    </a:lnTo>
                    <a:lnTo>
                      <a:pt x="114" y="363"/>
                    </a:lnTo>
                    <a:lnTo>
                      <a:pt x="110" y="355"/>
                    </a:lnTo>
                    <a:lnTo>
                      <a:pt x="106" y="350"/>
                    </a:lnTo>
                    <a:lnTo>
                      <a:pt x="103" y="342"/>
                    </a:lnTo>
                    <a:lnTo>
                      <a:pt x="101" y="334"/>
                    </a:lnTo>
                    <a:lnTo>
                      <a:pt x="97" y="327"/>
                    </a:lnTo>
                    <a:lnTo>
                      <a:pt x="93" y="319"/>
                    </a:lnTo>
                    <a:lnTo>
                      <a:pt x="89" y="312"/>
                    </a:lnTo>
                    <a:lnTo>
                      <a:pt x="87" y="304"/>
                    </a:lnTo>
                    <a:lnTo>
                      <a:pt x="84" y="296"/>
                    </a:lnTo>
                    <a:lnTo>
                      <a:pt x="80" y="289"/>
                    </a:lnTo>
                    <a:lnTo>
                      <a:pt x="76" y="281"/>
                    </a:lnTo>
                    <a:lnTo>
                      <a:pt x="74" y="273"/>
                    </a:lnTo>
                    <a:lnTo>
                      <a:pt x="70" y="266"/>
                    </a:lnTo>
                    <a:lnTo>
                      <a:pt x="68" y="258"/>
                    </a:lnTo>
                    <a:lnTo>
                      <a:pt x="65" y="251"/>
                    </a:lnTo>
                    <a:lnTo>
                      <a:pt x="63" y="243"/>
                    </a:lnTo>
                    <a:lnTo>
                      <a:pt x="61" y="235"/>
                    </a:lnTo>
                    <a:lnTo>
                      <a:pt x="57" y="230"/>
                    </a:lnTo>
                    <a:lnTo>
                      <a:pt x="55" y="222"/>
                    </a:lnTo>
                    <a:lnTo>
                      <a:pt x="53" y="216"/>
                    </a:lnTo>
                    <a:lnTo>
                      <a:pt x="51" y="209"/>
                    </a:lnTo>
                    <a:lnTo>
                      <a:pt x="48" y="203"/>
                    </a:lnTo>
                    <a:lnTo>
                      <a:pt x="46" y="196"/>
                    </a:lnTo>
                    <a:lnTo>
                      <a:pt x="44" y="190"/>
                    </a:lnTo>
                    <a:lnTo>
                      <a:pt x="42" y="182"/>
                    </a:lnTo>
                    <a:lnTo>
                      <a:pt x="40" y="177"/>
                    </a:lnTo>
                    <a:lnTo>
                      <a:pt x="38" y="169"/>
                    </a:lnTo>
                    <a:lnTo>
                      <a:pt x="36" y="163"/>
                    </a:lnTo>
                    <a:lnTo>
                      <a:pt x="34" y="158"/>
                    </a:lnTo>
                    <a:lnTo>
                      <a:pt x="32" y="152"/>
                    </a:lnTo>
                    <a:lnTo>
                      <a:pt x="30" y="144"/>
                    </a:lnTo>
                    <a:lnTo>
                      <a:pt x="29" y="139"/>
                    </a:lnTo>
                    <a:lnTo>
                      <a:pt x="27" y="133"/>
                    </a:lnTo>
                    <a:lnTo>
                      <a:pt x="27" y="127"/>
                    </a:lnTo>
                    <a:lnTo>
                      <a:pt x="25" y="123"/>
                    </a:lnTo>
                    <a:lnTo>
                      <a:pt x="23" y="118"/>
                    </a:lnTo>
                    <a:lnTo>
                      <a:pt x="21" y="112"/>
                    </a:lnTo>
                    <a:lnTo>
                      <a:pt x="19" y="106"/>
                    </a:lnTo>
                    <a:lnTo>
                      <a:pt x="17" y="100"/>
                    </a:lnTo>
                    <a:lnTo>
                      <a:pt x="17" y="97"/>
                    </a:lnTo>
                    <a:lnTo>
                      <a:pt x="15" y="91"/>
                    </a:lnTo>
                    <a:lnTo>
                      <a:pt x="15" y="85"/>
                    </a:lnTo>
                    <a:lnTo>
                      <a:pt x="13" y="81"/>
                    </a:lnTo>
                    <a:lnTo>
                      <a:pt x="11" y="78"/>
                    </a:lnTo>
                    <a:lnTo>
                      <a:pt x="10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DB8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03" name="Freeform 7"/>
              <p:cNvSpPr>
                <a:spLocks/>
              </p:cNvSpPr>
              <p:nvPr/>
            </p:nvSpPr>
            <p:spPr bwMode="auto">
              <a:xfrm>
                <a:off x="2618" y="2501"/>
                <a:ext cx="630" cy="808"/>
              </a:xfrm>
              <a:custGeom>
                <a:avLst/>
                <a:gdLst/>
                <a:ahLst/>
                <a:cxnLst>
                  <a:cxn ang="0">
                    <a:pos x="372" y="69"/>
                  </a:cxn>
                  <a:cxn ang="0">
                    <a:pos x="365" y="162"/>
                  </a:cxn>
                  <a:cxn ang="0">
                    <a:pos x="414" y="249"/>
                  </a:cxn>
                  <a:cxn ang="0">
                    <a:pos x="492" y="282"/>
                  </a:cxn>
                  <a:cxn ang="0">
                    <a:pos x="564" y="268"/>
                  </a:cxn>
                  <a:cxn ang="0">
                    <a:pos x="633" y="251"/>
                  </a:cxn>
                  <a:cxn ang="0">
                    <a:pos x="712" y="274"/>
                  </a:cxn>
                  <a:cxn ang="0">
                    <a:pos x="769" y="369"/>
                  </a:cxn>
                  <a:cxn ang="0">
                    <a:pos x="800" y="466"/>
                  </a:cxn>
                  <a:cxn ang="0">
                    <a:pos x="883" y="540"/>
                  </a:cxn>
                  <a:cxn ang="0">
                    <a:pos x="937" y="628"/>
                  </a:cxn>
                  <a:cxn ang="0">
                    <a:pos x="855" y="648"/>
                  </a:cxn>
                  <a:cxn ang="0">
                    <a:pos x="769" y="605"/>
                  </a:cxn>
                  <a:cxn ang="0">
                    <a:pos x="707" y="517"/>
                  </a:cxn>
                  <a:cxn ang="0">
                    <a:pos x="669" y="437"/>
                  </a:cxn>
                  <a:cxn ang="0">
                    <a:pos x="596" y="403"/>
                  </a:cxn>
                  <a:cxn ang="0">
                    <a:pos x="509" y="405"/>
                  </a:cxn>
                  <a:cxn ang="0">
                    <a:pos x="401" y="407"/>
                  </a:cxn>
                  <a:cxn ang="0">
                    <a:pos x="313" y="413"/>
                  </a:cxn>
                  <a:cxn ang="0">
                    <a:pos x="213" y="470"/>
                  </a:cxn>
                  <a:cxn ang="0">
                    <a:pos x="137" y="546"/>
                  </a:cxn>
                  <a:cxn ang="0">
                    <a:pos x="66" y="631"/>
                  </a:cxn>
                  <a:cxn ang="0">
                    <a:pos x="114" y="637"/>
                  </a:cxn>
                  <a:cxn ang="0">
                    <a:pos x="85" y="725"/>
                  </a:cxn>
                  <a:cxn ang="0">
                    <a:pos x="17" y="818"/>
                  </a:cxn>
                  <a:cxn ang="0">
                    <a:pos x="36" y="899"/>
                  </a:cxn>
                  <a:cxn ang="0">
                    <a:pos x="123" y="928"/>
                  </a:cxn>
                  <a:cxn ang="0">
                    <a:pos x="205" y="939"/>
                  </a:cxn>
                  <a:cxn ang="0">
                    <a:pos x="281" y="943"/>
                  </a:cxn>
                  <a:cxn ang="0">
                    <a:pos x="393" y="1002"/>
                  </a:cxn>
                  <a:cxn ang="0">
                    <a:pos x="448" y="1099"/>
                  </a:cxn>
                  <a:cxn ang="0">
                    <a:pos x="463" y="1173"/>
                  </a:cxn>
                  <a:cxn ang="0">
                    <a:pos x="488" y="1263"/>
                  </a:cxn>
                  <a:cxn ang="0">
                    <a:pos x="526" y="1339"/>
                  </a:cxn>
                  <a:cxn ang="0">
                    <a:pos x="612" y="1407"/>
                  </a:cxn>
                  <a:cxn ang="0">
                    <a:pos x="617" y="1487"/>
                  </a:cxn>
                  <a:cxn ang="0">
                    <a:pos x="606" y="1571"/>
                  </a:cxn>
                  <a:cxn ang="0">
                    <a:pos x="665" y="1607"/>
                  </a:cxn>
                  <a:cxn ang="0">
                    <a:pos x="731" y="1521"/>
                  </a:cxn>
                  <a:cxn ang="0">
                    <a:pos x="764" y="1424"/>
                  </a:cxn>
                  <a:cxn ang="0">
                    <a:pos x="819" y="1323"/>
                  </a:cxn>
                  <a:cxn ang="0">
                    <a:pos x="912" y="1240"/>
                  </a:cxn>
                  <a:cxn ang="0">
                    <a:pos x="1003" y="1160"/>
                  </a:cxn>
                  <a:cxn ang="0">
                    <a:pos x="1045" y="1074"/>
                  </a:cxn>
                  <a:cxn ang="0">
                    <a:pos x="1056" y="981"/>
                  </a:cxn>
                  <a:cxn ang="0">
                    <a:pos x="1072" y="886"/>
                  </a:cxn>
                  <a:cxn ang="0">
                    <a:pos x="1111" y="804"/>
                  </a:cxn>
                  <a:cxn ang="0">
                    <a:pos x="1205" y="764"/>
                  </a:cxn>
                  <a:cxn ang="0">
                    <a:pos x="1258" y="723"/>
                  </a:cxn>
                  <a:cxn ang="0">
                    <a:pos x="1258" y="635"/>
                  </a:cxn>
                  <a:cxn ang="0">
                    <a:pos x="1239" y="567"/>
                  </a:cxn>
                  <a:cxn ang="0">
                    <a:pos x="1176" y="475"/>
                  </a:cxn>
                  <a:cxn ang="0">
                    <a:pos x="1106" y="384"/>
                  </a:cxn>
                  <a:cxn ang="0">
                    <a:pos x="1018" y="291"/>
                  </a:cxn>
                  <a:cxn ang="0">
                    <a:pos x="921" y="209"/>
                  </a:cxn>
                  <a:cxn ang="0">
                    <a:pos x="828" y="147"/>
                  </a:cxn>
                  <a:cxn ang="0">
                    <a:pos x="739" y="97"/>
                  </a:cxn>
                  <a:cxn ang="0">
                    <a:pos x="657" y="61"/>
                  </a:cxn>
                  <a:cxn ang="0">
                    <a:pos x="585" y="36"/>
                  </a:cxn>
                  <a:cxn ang="0">
                    <a:pos x="507" y="17"/>
                  </a:cxn>
                  <a:cxn ang="0">
                    <a:pos x="410" y="2"/>
                  </a:cxn>
                </a:cxnLst>
                <a:rect l="0" t="0" r="r" b="b"/>
                <a:pathLst>
                  <a:path w="1260" h="1616">
                    <a:moveTo>
                      <a:pt x="391" y="0"/>
                    </a:moveTo>
                    <a:lnTo>
                      <a:pt x="389" y="0"/>
                    </a:lnTo>
                    <a:lnTo>
                      <a:pt x="389" y="4"/>
                    </a:lnTo>
                    <a:lnTo>
                      <a:pt x="387" y="10"/>
                    </a:lnTo>
                    <a:lnTo>
                      <a:pt x="385" y="15"/>
                    </a:lnTo>
                    <a:lnTo>
                      <a:pt x="384" y="21"/>
                    </a:lnTo>
                    <a:lnTo>
                      <a:pt x="380" y="31"/>
                    </a:lnTo>
                    <a:lnTo>
                      <a:pt x="378" y="34"/>
                    </a:lnTo>
                    <a:lnTo>
                      <a:pt x="378" y="40"/>
                    </a:lnTo>
                    <a:lnTo>
                      <a:pt x="376" y="46"/>
                    </a:lnTo>
                    <a:lnTo>
                      <a:pt x="376" y="51"/>
                    </a:lnTo>
                    <a:lnTo>
                      <a:pt x="374" y="57"/>
                    </a:lnTo>
                    <a:lnTo>
                      <a:pt x="374" y="63"/>
                    </a:lnTo>
                    <a:lnTo>
                      <a:pt x="372" y="69"/>
                    </a:lnTo>
                    <a:lnTo>
                      <a:pt x="370" y="74"/>
                    </a:lnTo>
                    <a:lnTo>
                      <a:pt x="368" y="82"/>
                    </a:lnTo>
                    <a:lnTo>
                      <a:pt x="368" y="88"/>
                    </a:lnTo>
                    <a:lnTo>
                      <a:pt x="366" y="93"/>
                    </a:lnTo>
                    <a:lnTo>
                      <a:pt x="366" y="101"/>
                    </a:lnTo>
                    <a:lnTo>
                      <a:pt x="365" y="109"/>
                    </a:lnTo>
                    <a:lnTo>
                      <a:pt x="365" y="114"/>
                    </a:lnTo>
                    <a:lnTo>
                      <a:pt x="365" y="122"/>
                    </a:lnTo>
                    <a:lnTo>
                      <a:pt x="365" y="128"/>
                    </a:lnTo>
                    <a:lnTo>
                      <a:pt x="363" y="135"/>
                    </a:lnTo>
                    <a:lnTo>
                      <a:pt x="363" y="143"/>
                    </a:lnTo>
                    <a:lnTo>
                      <a:pt x="363" y="148"/>
                    </a:lnTo>
                    <a:lnTo>
                      <a:pt x="365" y="156"/>
                    </a:lnTo>
                    <a:lnTo>
                      <a:pt x="365" y="162"/>
                    </a:lnTo>
                    <a:lnTo>
                      <a:pt x="365" y="167"/>
                    </a:lnTo>
                    <a:lnTo>
                      <a:pt x="366" y="173"/>
                    </a:lnTo>
                    <a:lnTo>
                      <a:pt x="366" y="181"/>
                    </a:lnTo>
                    <a:lnTo>
                      <a:pt x="368" y="186"/>
                    </a:lnTo>
                    <a:lnTo>
                      <a:pt x="372" y="192"/>
                    </a:lnTo>
                    <a:lnTo>
                      <a:pt x="374" y="198"/>
                    </a:lnTo>
                    <a:lnTo>
                      <a:pt x="376" y="204"/>
                    </a:lnTo>
                    <a:lnTo>
                      <a:pt x="380" y="209"/>
                    </a:lnTo>
                    <a:lnTo>
                      <a:pt x="382" y="215"/>
                    </a:lnTo>
                    <a:lnTo>
                      <a:pt x="385" y="219"/>
                    </a:lnTo>
                    <a:lnTo>
                      <a:pt x="389" y="225"/>
                    </a:lnTo>
                    <a:lnTo>
                      <a:pt x="397" y="234"/>
                    </a:lnTo>
                    <a:lnTo>
                      <a:pt x="406" y="244"/>
                    </a:lnTo>
                    <a:lnTo>
                      <a:pt x="414" y="249"/>
                    </a:lnTo>
                    <a:lnTo>
                      <a:pt x="423" y="257"/>
                    </a:lnTo>
                    <a:lnTo>
                      <a:pt x="429" y="261"/>
                    </a:lnTo>
                    <a:lnTo>
                      <a:pt x="433" y="264"/>
                    </a:lnTo>
                    <a:lnTo>
                      <a:pt x="439" y="266"/>
                    </a:lnTo>
                    <a:lnTo>
                      <a:pt x="444" y="270"/>
                    </a:lnTo>
                    <a:lnTo>
                      <a:pt x="448" y="272"/>
                    </a:lnTo>
                    <a:lnTo>
                      <a:pt x="454" y="274"/>
                    </a:lnTo>
                    <a:lnTo>
                      <a:pt x="460" y="274"/>
                    </a:lnTo>
                    <a:lnTo>
                      <a:pt x="465" y="276"/>
                    </a:lnTo>
                    <a:lnTo>
                      <a:pt x="469" y="278"/>
                    </a:lnTo>
                    <a:lnTo>
                      <a:pt x="475" y="280"/>
                    </a:lnTo>
                    <a:lnTo>
                      <a:pt x="481" y="280"/>
                    </a:lnTo>
                    <a:lnTo>
                      <a:pt x="486" y="282"/>
                    </a:lnTo>
                    <a:lnTo>
                      <a:pt x="492" y="282"/>
                    </a:lnTo>
                    <a:lnTo>
                      <a:pt x="498" y="282"/>
                    </a:lnTo>
                    <a:lnTo>
                      <a:pt x="501" y="282"/>
                    </a:lnTo>
                    <a:lnTo>
                      <a:pt x="507" y="282"/>
                    </a:lnTo>
                    <a:lnTo>
                      <a:pt x="513" y="280"/>
                    </a:lnTo>
                    <a:lnTo>
                      <a:pt x="519" y="280"/>
                    </a:lnTo>
                    <a:lnTo>
                      <a:pt x="522" y="278"/>
                    </a:lnTo>
                    <a:lnTo>
                      <a:pt x="528" y="278"/>
                    </a:lnTo>
                    <a:lnTo>
                      <a:pt x="534" y="276"/>
                    </a:lnTo>
                    <a:lnTo>
                      <a:pt x="538" y="274"/>
                    </a:lnTo>
                    <a:lnTo>
                      <a:pt x="543" y="274"/>
                    </a:lnTo>
                    <a:lnTo>
                      <a:pt x="549" y="272"/>
                    </a:lnTo>
                    <a:lnTo>
                      <a:pt x="555" y="270"/>
                    </a:lnTo>
                    <a:lnTo>
                      <a:pt x="558" y="270"/>
                    </a:lnTo>
                    <a:lnTo>
                      <a:pt x="564" y="268"/>
                    </a:lnTo>
                    <a:lnTo>
                      <a:pt x="570" y="266"/>
                    </a:lnTo>
                    <a:lnTo>
                      <a:pt x="574" y="264"/>
                    </a:lnTo>
                    <a:lnTo>
                      <a:pt x="579" y="264"/>
                    </a:lnTo>
                    <a:lnTo>
                      <a:pt x="583" y="261"/>
                    </a:lnTo>
                    <a:lnTo>
                      <a:pt x="589" y="261"/>
                    </a:lnTo>
                    <a:lnTo>
                      <a:pt x="593" y="259"/>
                    </a:lnTo>
                    <a:lnTo>
                      <a:pt x="598" y="257"/>
                    </a:lnTo>
                    <a:lnTo>
                      <a:pt x="602" y="257"/>
                    </a:lnTo>
                    <a:lnTo>
                      <a:pt x="608" y="257"/>
                    </a:lnTo>
                    <a:lnTo>
                      <a:pt x="612" y="255"/>
                    </a:lnTo>
                    <a:lnTo>
                      <a:pt x="617" y="253"/>
                    </a:lnTo>
                    <a:lnTo>
                      <a:pt x="621" y="253"/>
                    </a:lnTo>
                    <a:lnTo>
                      <a:pt x="627" y="253"/>
                    </a:lnTo>
                    <a:lnTo>
                      <a:pt x="633" y="251"/>
                    </a:lnTo>
                    <a:lnTo>
                      <a:pt x="636" y="251"/>
                    </a:lnTo>
                    <a:lnTo>
                      <a:pt x="642" y="251"/>
                    </a:lnTo>
                    <a:lnTo>
                      <a:pt x="648" y="253"/>
                    </a:lnTo>
                    <a:lnTo>
                      <a:pt x="652" y="253"/>
                    </a:lnTo>
                    <a:lnTo>
                      <a:pt x="657" y="253"/>
                    </a:lnTo>
                    <a:lnTo>
                      <a:pt x="661" y="253"/>
                    </a:lnTo>
                    <a:lnTo>
                      <a:pt x="667" y="255"/>
                    </a:lnTo>
                    <a:lnTo>
                      <a:pt x="671" y="255"/>
                    </a:lnTo>
                    <a:lnTo>
                      <a:pt x="676" y="257"/>
                    </a:lnTo>
                    <a:lnTo>
                      <a:pt x="680" y="259"/>
                    </a:lnTo>
                    <a:lnTo>
                      <a:pt x="686" y="261"/>
                    </a:lnTo>
                    <a:lnTo>
                      <a:pt x="693" y="264"/>
                    </a:lnTo>
                    <a:lnTo>
                      <a:pt x="703" y="268"/>
                    </a:lnTo>
                    <a:lnTo>
                      <a:pt x="712" y="274"/>
                    </a:lnTo>
                    <a:lnTo>
                      <a:pt x="722" y="280"/>
                    </a:lnTo>
                    <a:lnTo>
                      <a:pt x="728" y="285"/>
                    </a:lnTo>
                    <a:lnTo>
                      <a:pt x="735" y="293"/>
                    </a:lnTo>
                    <a:lnTo>
                      <a:pt x="743" y="299"/>
                    </a:lnTo>
                    <a:lnTo>
                      <a:pt x="748" y="306"/>
                    </a:lnTo>
                    <a:lnTo>
                      <a:pt x="754" y="312"/>
                    </a:lnTo>
                    <a:lnTo>
                      <a:pt x="760" y="320"/>
                    </a:lnTo>
                    <a:lnTo>
                      <a:pt x="762" y="327"/>
                    </a:lnTo>
                    <a:lnTo>
                      <a:pt x="767" y="335"/>
                    </a:lnTo>
                    <a:lnTo>
                      <a:pt x="767" y="340"/>
                    </a:lnTo>
                    <a:lnTo>
                      <a:pt x="769" y="348"/>
                    </a:lnTo>
                    <a:lnTo>
                      <a:pt x="769" y="356"/>
                    </a:lnTo>
                    <a:lnTo>
                      <a:pt x="769" y="363"/>
                    </a:lnTo>
                    <a:lnTo>
                      <a:pt x="769" y="369"/>
                    </a:lnTo>
                    <a:lnTo>
                      <a:pt x="769" y="377"/>
                    </a:lnTo>
                    <a:lnTo>
                      <a:pt x="769" y="382"/>
                    </a:lnTo>
                    <a:lnTo>
                      <a:pt x="769" y="392"/>
                    </a:lnTo>
                    <a:lnTo>
                      <a:pt x="769" y="398"/>
                    </a:lnTo>
                    <a:lnTo>
                      <a:pt x="769" y="405"/>
                    </a:lnTo>
                    <a:lnTo>
                      <a:pt x="769" y="413"/>
                    </a:lnTo>
                    <a:lnTo>
                      <a:pt x="773" y="422"/>
                    </a:lnTo>
                    <a:lnTo>
                      <a:pt x="775" y="430"/>
                    </a:lnTo>
                    <a:lnTo>
                      <a:pt x="781" y="439"/>
                    </a:lnTo>
                    <a:lnTo>
                      <a:pt x="783" y="443"/>
                    </a:lnTo>
                    <a:lnTo>
                      <a:pt x="786" y="447"/>
                    </a:lnTo>
                    <a:lnTo>
                      <a:pt x="788" y="453"/>
                    </a:lnTo>
                    <a:lnTo>
                      <a:pt x="794" y="456"/>
                    </a:lnTo>
                    <a:lnTo>
                      <a:pt x="800" y="466"/>
                    </a:lnTo>
                    <a:lnTo>
                      <a:pt x="809" y="475"/>
                    </a:lnTo>
                    <a:lnTo>
                      <a:pt x="815" y="481"/>
                    </a:lnTo>
                    <a:lnTo>
                      <a:pt x="819" y="485"/>
                    </a:lnTo>
                    <a:lnTo>
                      <a:pt x="824" y="491"/>
                    </a:lnTo>
                    <a:lnTo>
                      <a:pt x="830" y="496"/>
                    </a:lnTo>
                    <a:lnTo>
                      <a:pt x="836" y="500"/>
                    </a:lnTo>
                    <a:lnTo>
                      <a:pt x="842" y="506"/>
                    </a:lnTo>
                    <a:lnTo>
                      <a:pt x="847" y="512"/>
                    </a:lnTo>
                    <a:lnTo>
                      <a:pt x="853" y="515"/>
                    </a:lnTo>
                    <a:lnTo>
                      <a:pt x="861" y="521"/>
                    </a:lnTo>
                    <a:lnTo>
                      <a:pt x="866" y="525"/>
                    </a:lnTo>
                    <a:lnTo>
                      <a:pt x="872" y="531"/>
                    </a:lnTo>
                    <a:lnTo>
                      <a:pt x="880" y="536"/>
                    </a:lnTo>
                    <a:lnTo>
                      <a:pt x="883" y="540"/>
                    </a:lnTo>
                    <a:lnTo>
                      <a:pt x="889" y="546"/>
                    </a:lnTo>
                    <a:lnTo>
                      <a:pt x="895" y="550"/>
                    </a:lnTo>
                    <a:lnTo>
                      <a:pt x="901" y="555"/>
                    </a:lnTo>
                    <a:lnTo>
                      <a:pt x="906" y="559"/>
                    </a:lnTo>
                    <a:lnTo>
                      <a:pt x="910" y="565"/>
                    </a:lnTo>
                    <a:lnTo>
                      <a:pt x="916" y="569"/>
                    </a:lnTo>
                    <a:lnTo>
                      <a:pt x="920" y="574"/>
                    </a:lnTo>
                    <a:lnTo>
                      <a:pt x="927" y="582"/>
                    </a:lnTo>
                    <a:lnTo>
                      <a:pt x="935" y="591"/>
                    </a:lnTo>
                    <a:lnTo>
                      <a:pt x="939" y="599"/>
                    </a:lnTo>
                    <a:lnTo>
                      <a:pt x="942" y="607"/>
                    </a:lnTo>
                    <a:lnTo>
                      <a:pt x="942" y="614"/>
                    </a:lnTo>
                    <a:lnTo>
                      <a:pt x="940" y="620"/>
                    </a:lnTo>
                    <a:lnTo>
                      <a:pt x="937" y="628"/>
                    </a:lnTo>
                    <a:lnTo>
                      <a:pt x="933" y="633"/>
                    </a:lnTo>
                    <a:lnTo>
                      <a:pt x="923" y="637"/>
                    </a:lnTo>
                    <a:lnTo>
                      <a:pt x="918" y="641"/>
                    </a:lnTo>
                    <a:lnTo>
                      <a:pt x="912" y="643"/>
                    </a:lnTo>
                    <a:lnTo>
                      <a:pt x="906" y="645"/>
                    </a:lnTo>
                    <a:lnTo>
                      <a:pt x="902" y="647"/>
                    </a:lnTo>
                    <a:lnTo>
                      <a:pt x="897" y="648"/>
                    </a:lnTo>
                    <a:lnTo>
                      <a:pt x="891" y="648"/>
                    </a:lnTo>
                    <a:lnTo>
                      <a:pt x="885" y="648"/>
                    </a:lnTo>
                    <a:lnTo>
                      <a:pt x="880" y="648"/>
                    </a:lnTo>
                    <a:lnTo>
                      <a:pt x="874" y="650"/>
                    </a:lnTo>
                    <a:lnTo>
                      <a:pt x="868" y="648"/>
                    </a:lnTo>
                    <a:lnTo>
                      <a:pt x="861" y="648"/>
                    </a:lnTo>
                    <a:lnTo>
                      <a:pt x="855" y="648"/>
                    </a:lnTo>
                    <a:lnTo>
                      <a:pt x="849" y="648"/>
                    </a:lnTo>
                    <a:lnTo>
                      <a:pt x="844" y="647"/>
                    </a:lnTo>
                    <a:lnTo>
                      <a:pt x="836" y="645"/>
                    </a:lnTo>
                    <a:lnTo>
                      <a:pt x="830" y="643"/>
                    </a:lnTo>
                    <a:lnTo>
                      <a:pt x="824" y="641"/>
                    </a:lnTo>
                    <a:lnTo>
                      <a:pt x="817" y="639"/>
                    </a:lnTo>
                    <a:lnTo>
                      <a:pt x="811" y="637"/>
                    </a:lnTo>
                    <a:lnTo>
                      <a:pt x="805" y="633"/>
                    </a:lnTo>
                    <a:lnTo>
                      <a:pt x="800" y="629"/>
                    </a:lnTo>
                    <a:lnTo>
                      <a:pt x="792" y="626"/>
                    </a:lnTo>
                    <a:lnTo>
                      <a:pt x="786" y="620"/>
                    </a:lnTo>
                    <a:lnTo>
                      <a:pt x="781" y="616"/>
                    </a:lnTo>
                    <a:lnTo>
                      <a:pt x="775" y="610"/>
                    </a:lnTo>
                    <a:lnTo>
                      <a:pt x="769" y="605"/>
                    </a:lnTo>
                    <a:lnTo>
                      <a:pt x="764" y="601"/>
                    </a:lnTo>
                    <a:lnTo>
                      <a:pt x="760" y="595"/>
                    </a:lnTo>
                    <a:lnTo>
                      <a:pt x="754" y="590"/>
                    </a:lnTo>
                    <a:lnTo>
                      <a:pt x="750" y="584"/>
                    </a:lnTo>
                    <a:lnTo>
                      <a:pt x="745" y="576"/>
                    </a:lnTo>
                    <a:lnTo>
                      <a:pt x="739" y="571"/>
                    </a:lnTo>
                    <a:lnTo>
                      <a:pt x="735" y="565"/>
                    </a:lnTo>
                    <a:lnTo>
                      <a:pt x="731" y="557"/>
                    </a:lnTo>
                    <a:lnTo>
                      <a:pt x="728" y="552"/>
                    </a:lnTo>
                    <a:lnTo>
                      <a:pt x="724" y="544"/>
                    </a:lnTo>
                    <a:lnTo>
                      <a:pt x="720" y="538"/>
                    </a:lnTo>
                    <a:lnTo>
                      <a:pt x="714" y="531"/>
                    </a:lnTo>
                    <a:lnTo>
                      <a:pt x="710" y="525"/>
                    </a:lnTo>
                    <a:lnTo>
                      <a:pt x="707" y="517"/>
                    </a:lnTo>
                    <a:lnTo>
                      <a:pt x="705" y="512"/>
                    </a:lnTo>
                    <a:lnTo>
                      <a:pt x="699" y="504"/>
                    </a:lnTo>
                    <a:lnTo>
                      <a:pt x="697" y="498"/>
                    </a:lnTo>
                    <a:lnTo>
                      <a:pt x="693" y="491"/>
                    </a:lnTo>
                    <a:lnTo>
                      <a:pt x="691" y="485"/>
                    </a:lnTo>
                    <a:lnTo>
                      <a:pt x="688" y="479"/>
                    </a:lnTo>
                    <a:lnTo>
                      <a:pt x="684" y="474"/>
                    </a:lnTo>
                    <a:lnTo>
                      <a:pt x="682" y="466"/>
                    </a:lnTo>
                    <a:lnTo>
                      <a:pt x="680" y="462"/>
                    </a:lnTo>
                    <a:lnTo>
                      <a:pt x="676" y="456"/>
                    </a:lnTo>
                    <a:lnTo>
                      <a:pt x="674" y="451"/>
                    </a:lnTo>
                    <a:lnTo>
                      <a:pt x="672" y="447"/>
                    </a:lnTo>
                    <a:lnTo>
                      <a:pt x="671" y="443"/>
                    </a:lnTo>
                    <a:lnTo>
                      <a:pt x="669" y="437"/>
                    </a:lnTo>
                    <a:lnTo>
                      <a:pt x="665" y="434"/>
                    </a:lnTo>
                    <a:lnTo>
                      <a:pt x="663" y="428"/>
                    </a:lnTo>
                    <a:lnTo>
                      <a:pt x="663" y="426"/>
                    </a:lnTo>
                    <a:lnTo>
                      <a:pt x="657" y="418"/>
                    </a:lnTo>
                    <a:lnTo>
                      <a:pt x="655" y="415"/>
                    </a:lnTo>
                    <a:lnTo>
                      <a:pt x="648" y="407"/>
                    </a:lnTo>
                    <a:lnTo>
                      <a:pt x="640" y="403"/>
                    </a:lnTo>
                    <a:lnTo>
                      <a:pt x="634" y="401"/>
                    </a:lnTo>
                    <a:lnTo>
                      <a:pt x="629" y="401"/>
                    </a:lnTo>
                    <a:lnTo>
                      <a:pt x="623" y="401"/>
                    </a:lnTo>
                    <a:lnTo>
                      <a:pt x="617" y="401"/>
                    </a:lnTo>
                    <a:lnTo>
                      <a:pt x="610" y="401"/>
                    </a:lnTo>
                    <a:lnTo>
                      <a:pt x="602" y="403"/>
                    </a:lnTo>
                    <a:lnTo>
                      <a:pt x="596" y="403"/>
                    </a:lnTo>
                    <a:lnTo>
                      <a:pt x="593" y="403"/>
                    </a:lnTo>
                    <a:lnTo>
                      <a:pt x="587" y="403"/>
                    </a:lnTo>
                    <a:lnTo>
                      <a:pt x="583" y="405"/>
                    </a:lnTo>
                    <a:lnTo>
                      <a:pt x="577" y="405"/>
                    </a:lnTo>
                    <a:lnTo>
                      <a:pt x="572" y="405"/>
                    </a:lnTo>
                    <a:lnTo>
                      <a:pt x="566" y="405"/>
                    </a:lnTo>
                    <a:lnTo>
                      <a:pt x="560" y="405"/>
                    </a:lnTo>
                    <a:lnTo>
                      <a:pt x="553" y="405"/>
                    </a:lnTo>
                    <a:lnTo>
                      <a:pt x="545" y="405"/>
                    </a:lnTo>
                    <a:lnTo>
                      <a:pt x="539" y="405"/>
                    </a:lnTo>
                    <a:lnTo>
                      <a:pt x="532" y="405"/>
                    </a:lnTo>
                    <a:lnTo>
                      <a:pt x="524" y="405"/>
                    </a:lnTo>
                    <a:lnTo>
                      <a:pt x="517" y="405"/>
                    </a:lnTo>
                    <a:lnTo>
                      <a:pt x="509" y="405"/>
                    </a:lnTo>
                    <a:lnTo>
                      <a:pt x="501" y="405"/>
                    </a:lnTo>
                    <a:lnTo>
                      <a:pt x="494" y="405"/>
                    </a:lnTo>
                    <a:lnTo>
                      <a:pt x="486" y="405"/>
                    </a:lnTo>
                    <a:lnTo>
                      <a:pt x="479" y="405"/>
                    </a:lnTo>
                    <a:lnTo>
                      <a:pt x="473" y="407"/>
                    </a:lnTo>
                    <a:lnTo>
                      <a:pt x="463" y="407"/>
                    </a:lnTo>
                    <a:lnTo>
                      <a:pt x="456" y="407"/>
                    </a:lnTo>
                    <a:lnTo>
                      <a:pt x="446" y="407"/>
                    </a:lnTo>
                    <a:lnTo>
                      <a:pt x="439" y="407"/>
                    </a:lnTo>
                    <a:lnTo>
                      <a:pt x="431" y="407"/>
                    </a:lnTo>
                    <a:lnTo>
                      <a:pt x="423" y="407"/>
                    </a:lnTo>
                    <a:lnTo>
                      <a:pt x="416" y="407"/>
                    </a:lnTo>
                    <a:lnTo>
                      <a:pt x="408" y="407"/>
                    </a:lnTo>
                    <a:lnTo>
                      <a:pt x="401" y="407"/>
                    </a:lnTo>
                    <a:lnTo>
                      <a:pt x="393" y="407"/>
                    </a:lnTo>
                    <a:lnTo>
                      <a:pt x="385" y="407"/>
                    </a:lnTo>
                    <a:lnTo>
                      <a:pt x="380" y="409"/>
                    </a:lnTo>
                    <a:lnTo>
                      <a:pt x="372" y="409"/>
                    </a:lnTo>
                    <a:lnTo>
                      <a:pt x="365" y="409"/>
                    </a:lnTo>
                    <a:lnTo>
                      <a:pt x="357" y="411"/>
                    </a:lnTo>
                    <a:lnTo>
                      <a:pt x="353" y="411"/>
                    </a:lnTo>
                    <a:lnTo>
                      <a:pt x="346" y="411"/>
                    </a:lnTo>
                    <a:lnTo>
                      <a:pt x="340" y="411"/>
                    </a:lnTo>
                    <a:lnTo>
                      <a:pt x="334" y="411"/>
                    </a:lnTo>
                    <a:lnTo>
                      <a:pt x="330" y="411"/>
                    </a:lnTo>
                    <a:lnTo>
                      <a:pt x="325" y="411"/>
                    </a:lnTo>
                    <a:lnTo>
                      <a:pt x="319" y="411"/>
                    </a:lnTo>
                    <a:lnTo>
                      <a:pt x="313" y="413"/>
                    </a:lnTo>
                    <a:lnTo>
                      <a:pt x="309" y="415"/>
                    </a:lnTo>
                    <a:lnTo>
                      <a:pt x="300" y="415"/>
                    </a:lnTo>
                    <a:lnTo>
                      <a:pt x="292" y="418"/>
                    </a:lnTo>
                    <a:lnTo>
                      <a:pt x="285" y="420"/>
                    </a:lnTo>
                    <a:lnTo>
                      <a:pt x="275" y="424"/>
                    </a:lnTo>
                    <a:lnTo>
                      <a:pt x="268" y="428"/>
                    </a:lnTo>
                    <a:lnTo>
                      <a:pt x="260" y="434"/>
                    </a:lnTo>
                    <a:lnTo>
                      <a:pt x="251" y="437"/>
                    </a:lnTo>
                    <a:lnTo>
                      <a:pt x="243" y="445"/>
                    </a:lnTo>
                    <a:lnTo>
                      <a:pt x="235" y="449"/>
                    </a:lnTo>
                    <a:lnTo>
                      <a:pt x="228" y="456"/>
                    </a:lnTo>
                    <a:lnTo>
                      <a:pt x="222" y="460"/>
                    </a:lnTo>
                    <a:lnTo>
                      <a:pt x="218" y="466"/>
                    </a:lnTo>
                    <a:lnTo>
                      <a:pt x="213" y="470"/>
                    </a:lnTo>
                    <a:lnTo>
                      <a:pt x="209" y="475"/>
                    </a:lnTo>
                    <a:lnTo>
                      <a:pt x="203" y="479"/>
                    </a:lnTo>
                    <a:lnTo>
                      <a:pt x="197" y="483"/>
                    </a:lnTo>
                    <a:lnTo>
                      <a:pt x="194" y="489"/>
                    </a:lnTo>
                    <a:lnTo>
                      <a:pt x="188" y="494"/>
                    </a:lnTo>
                    <a:lnTo>
                      <a:pt x="182" y="500"/>
                    </a:lnTo>
                    <a:lnTo>
                      <a:pt x="176" y="506"/>
                    </a:lnTo>
                    <a:lnTo>
                      <a:pt x="171" y="512"/>
                    </a:lnTo>
                    <a:lnTo>
                      <a:pt x="165" y="517"/>
                    </a:lnTo>
                    <a:lnTo>
                      <a:pt x="159" y="523"/>
                    </a:lnTo>
                    <a:lnTo>
                      <a:pt x="154" y="529"/>
                    </a:lnTo>
                    <a:lnTo>
                      <a:pt x="148" y="534"/>
                    </a:lnTo>
                    <a:lnTo>
                      <a:pt x="142" y="540"/>
                    </a:lnTo>
                    <a:lnTo>
                      <a:pt x="137" y="546"/>
                    </a:lnTo>
                    <a:lnTo>
                      <a:pt x="131" y="553"/>
                    </a:lnTo>
                    <a:lnTo>
                      <a:pt x="127" y="557"/>
                    </a:lnTo>
                    <a:lnTo>
                      <a:pt x="121" y="565"/>
                    </a:lnTo>
                    <a:lnTo>
                      <a:pt x="116" y="571"/>
                    </a:lnTo>
                    <a:lnTo>
                      <a:pt x="110" y="576"/>
                    </a:lnTo>
                    <a:lnTo>
                      <a:pt x="104" y="582"/>
                    </a:lnTo>
                    <a:lnTo>
                      <a:pt x="100" y="588"/>
                    </a:lnTo>
                    <a:lnTo>
                      <a:pt x="95" y="593"/>
                    </a:lnTo>
                    <a:lnTo>
                      <a:pt x="91" y="597"/>
                    </a:lnTo>
                    <a:lnTo>
                      <a:pt x="87" y="603"/>
                    </a:lnTo>
                    <a:lnTo>
                      <a:pt x="83" y="609"/>
                    </a:lnTo>
                    <a:lnTo>
                      <a:pt x="76" y="616"/>
                    </a:lnTo>
                    <a:lnTo>
                      <a:pt x="70" y="626"/>
                    </a:lnTo>
                    <a:lnTo>
                      <a:pt x="66" y="631"/>
                    </a:lnTo>
                    <a:lnTo>
                      <a:pt x="62" y="639"/>
                    </a:lnTo>
                    <a:lnTo>
                      <a:pt x="60" y="645"/>
                    </a:lnTo>
                    <a:lnTo>
                      <a:pt x="64" y="648"/>
                    </a:lnTo>
                    <a:lnTo>
                      <a:pt x="66" y="647"/>
                    </a:lnTo>
                    <a:lnTo>
                      <a:pt x="70" y="647"/>
                    </a:lnTo>
                    <a:lnTo>
                      <a:pt x="76" y="647"/>
                    </a:lnTo>
                    <a:lnTo>
                      <a:pt x="81" y="645"/>
                    </a:lnTo>
                    <a:lnTo>
                      <a:pt x="87" y="643"/>
                    </a:lnTo>
                    <a:lnTo>
                      <a:pt x="91" y="641"/>
                    </a:lnTo>
                    <a:lnTo>
                      <a:pt x="97" y="639"/>
                    </a:lnTo>
                    <a:lnTo>
                      <a:pt x="102" y="637"/>
                    </a:lnTo>
                    <a:lnTo>
                      <a:pt x="106" y="637"/>
                    </a:lnTo>
                    <a:lnTo>
                      <a:pt x="112" y="637"/>
                    </a:lnTo>
                    <a:lnTo>
                      <a:pt x="114" y="637"/>
                    </a:lnTo>
                    <a:lnTo>
                      <a:pt x="119" y="639"/>
                    </a:lnTo>
                    <a:lnTo>
                      <a:pt x="119" y="641"/>
                    </a:lnTo>
                    <a:lnTo>
                      <a:pt x="121" y="645"/>
                    </a:lnTo>
                    <a:lnTo>
                      <a:pt x="119" y="648"/>
                    </a:lnTo>
                    <a:lnTo>
                      <a:pt x="119" y="656"/>
                    </a:lnTo>
                    <a:lnTo>
                      <a:pt x="118" y="660"/>
                    </a:lnTo>
                    <a:lnTo>
                      <a:pt x="116" y="668"/>
                    </a:lnTo>
                    <a:lnTo>
                      <a:pt x="112" y="675"/>
                    </a:lnTo>
                    <a:lnTo>
                      <a:pt x="108" y="685"/>
                    </a:lnTo>
                    <a:lnTo>
                      <a:pt x="104" y="692"/>
                    </a:lnTo>
                    <a:lnTo>
                      <a:pt x="99" y="702"/>
                    </a:lnTo>
                    <a:lnTo>
                      <a:pt x="95" y="711"/>
                    </a:lnTo>
                    <a:lnTo>
                      <a:pt x="89" y="721"/>
                    </a:lnTo>
                    <a:lnTo>
                      <a:pt x="85" y="725"/>
                    </a:lnTo>
                    <a:lnTo>
                      <a:pt x="81" y="730"/>
                    </a:lnTo>
                    <a:lnTo>
                      <a:pt x="78" y="734"/>
                    </a:lnTo>
                    <a:lnTo>
                      <a:pt x="76" y="740"/>
                    </a:lnTo>
                    <a:lnTo>
                      <a:pt x="72" y="744"/>
                    </a:lnTo>
                    <a:lnTo>
                      <a:pt x="68" y="747"/>
                    </a:lnTo>
                    <a:lnTo>
                      <a:pt x="66" y="753"/>
                    </a:lnTo>
                    <a:lnTo>
                      <a:pt x="62" y="759"/>
                    </a:lnTo>
                    <a:lnTo>
                      <a:pt x="55" y="766"/>
                    </a:lnTo>
                    <a:lnTo>
                      <a:pt x="49" y="776"/>
                    </a:lnTo>
                    <a:lnTo>
                      <a:pt x="41" y="785"/>
                    </a:lnTo>
                    <a:lnTo>
                      <a:pt x="34" y="793"/>
                    </a:lnTo>
                    <a:lnTo>
                      <a:pt x="28" y="802"/>
                    </a:lnTo>
                    <a:lnTo>
                      <a:pt x="22" y="810"/>
                    </a:lnTo>
                    <a:lnTo>
                      <a:pt x="17" y="818"/>
                    </a:lnTo>
                    <a:lnTo>
                      <a:pt x="13" y="827"/>
                    </a:lnTo>
                    <a:lnTo>
                      <a:pt x="7" y="833"/>
                    </a:lnTo>
                    <a:lnTo>
                      <a:pt x="5" y="841"/>
                    </a:lnTo>
                    <a:lnTo>
                      <a:pt x="2" y="848"/>
                    </a:lnTo>
                    <a:lnTo>
                      <a:pt x="2" y="856"/>
                    </a:lnTo>
                    <a:lnTo>
                      <a:pt x="0" y="861"/>
                    </a:lnTo>
                    <a:lnTo>
                      <a:pt x="2" y="867"/>
                    </a:lnTo>
                    <a:lnTo>
                      <a:pt x="5" y="875"/>
                    </a:lnTo>
                    <a:lnTo>
                      <a:pt x="11" y="882"/>
                    </a:lnTo>
                    <a:lnTo>
                      <a:pt x="15" y="886"/>
                    </a:lnTo>
                    <a:lnTo>
                      <a:pt x="22" y="892"/>
                    </a:lnTo>
                    <a:lnTo>
                      <a:pt x="26" y="896"/>
                    </a:lnTo>
                    <a:lnTo>
                      <a:pt x="32" y="898"/>
                    </a:lnTo>
                    <a:lnTo>
                      <a:pt x="36" y="899"/>
                    </a:lnTo>
                    <a:lnTo>
                      <a:pt x="41" y="903"/>
                    </a:lnTo>
                    <a:lnTo>
                      <a:pt x="47" y="903"/>
                    </a:lnTo>
                    <a:lnTo>
                      <a:pt x="53" y="907"/>
                    </a:lnTo>
                    <a:lnTo>
                      <a:pt x="59" y="909"/>
                    </a:lnTo>
                    <a:lnTo>
                      <a:pt x="64" y="913"/>
                    </a:lnTo>
                    <a:lnTo>
                      <a:pt x="70" y="913"/>
                    </a:lnTo>
                    <a:lnTo>
                      <a:pt x="78" y="917"/>
                    </a:lnTo>
                    <a:lnTo>
                      <a:pt x="83" y="918"/>
                    </a:lnTo>
                    <a:lnTo>
                      <a:pt x="91" y="920"/>
                    </a:lnTo>
                    <a:lnTo>
                      <a:pt x="97" y="922"/>
                    </a:lnTo>
                    <a:lnTo>
                      <a:pt x="104" y="922"/>
                    </a:lnTo>
                    <a:lnTo>
                      <a:pt x="110" y="924"/>
                    </a:lnTo>
                    <a:lnTo>
                      <a:pt x="118" y="926"/>
                    </a:lnTo>
                    <a:lnTo>
                      <a:pt x="123" y="928"/>
                    </a:lnTo>
                    <a:lnTo>
                      <a:pt x="131" y="930"/>
                    </a:lnTo>
                    <a:lnTo>
                      <a:pt x="138" y="932"/>
                    </a:lnTo>
                    <a:lnTo>
                      <a:pt x="144" y="932"/>
                    </a:lnTo>
                    <a:lnTo>
                      <a:pt x="150" y="934"/>
                    </a:lnTo>
                    <a:lnTo>
                      <a:pt x="157" y="934"/>
                    </a:lnTo>
                    <a:lnTo>
                      <a:pt x="163" y="936"/>
                    </a:lnTo>
                    <a:lnTo>
                      <a:pt x="169" y="937"/>
                    </a:lnTo>
                    <a:lnTo>
                      <a:pt x="175" y="937"/>
                    </a:lnTo>
                    <a:lnTo>
                      <a:pt x="180" y="939"/>
                    </a:lnTo>
                    <a:lnTo>
                      <a:pt x="186" y="939"/>
                    </a:lnTo>
                    <a:lnTo>
                      <a:pt x="192" y="939"/>
                    </a:lnTo>
                    <a:lnTo>
                      <a:pt x="195" y="939"/>
                    </a:lnTo>
                    <a:lnTo>
                      <a:pt x="201" y="939"/>
                    </a:lnTo>
                    <a:lnTo>
                      <a:pt x="205" y="939"/>
                    </a:lnTo>
                    <a:lnTo>
                      <a:pt x="211" y="941"/>
                    </a:lnTo>
                    <a:lnTo>
                      <a:pt x="216" y="941"/>
                    </a:lnTo>
                    <a:lnTo>
                      <a:pt x="224" y="941"/>
                    </a:lnTo>
                    <a:lnTo>
                      <a:pt x="230" y="941"/>
                    </a:lnTo>
                    <a:lnTo>
                      <a:pt x="237" y="941"/>
                    </a:lnTo>
                    <a:lnTo>
                      <a:pt x="241" y="941"/>
                    </a:lnTo>
                    <a:lnTo>
                      <a:pt x="249" y="941"/>
                    </a:lnTo>
                    <a:lnTo>
                      <a:pt x="252" y="941"/>
                    </a:lnTo>
                    <a:lnTo>
                      <a:pt x="256" y="941"/>
                    </a:lnTo>
                    <a:lnTo>
                      <a:pt x="262" y="941"/>
                    </a:lnTo>
                    <a:lnTo>
                      <a:pt x="266" y="941"/>
                    </a:lnTo>
                    <a:lnTo>
                      <a:pt x="271" y="941"/>
                    </a:lnTo>
                    <a:lnTo>
                      <a:pt x="275" y="943"/>
                    </a:lnTo>
                    <a:lnTo>
                      <a:pt x="281" y="943"/>
                    </a:lnTo>
                    <a:lnTo>
                      <a:pt x="289" y="947"/>
                    </a:lnTo>
                    <a:lnTo>
                      <a:pt x="294" y="947"/>
                    </a:lnTo>
                    <a:lnTo>
                      <a:pt x="302" y="949"/>
                    </a:lnTo>
                    <a:lnTo>
                      <a:pt x="309" y="953"/>
                    </a:lnTo>
                    <a:lnTo>
                      <a:pt x="317" y="957"/>
                    </a:lnTo>
                    <a:lnTo>
                      <a:pt x="325" y="958"/>
                    </a:lnTo>
                    <a:lnTo>
                      <a:pt x="334" y="964"/>
                    </a:lnTo>
                    <a:lnTo>
                      <a:pt x="342" y="968"/>
                    </a:lnTo>
                    <a:lnTo>
                      <a:pt x="351" y="974"/>
                    </a:lnTo>
                    <a:lnTo>
                      <a:pt x="359" y="979"/>
                    </a:lnTo>
                    <a:lnTo>
                      <a:pt x="368" y="985"/>
                    </a:lnTo>
                    <a:lnTo>
                      <a:pt x="376" y="989"/>
                    </a:lnTo>
                    <a:lnTo>
                      <a:pt x="385" y="996"/>
                    </a:lnTo>
                    <a:lnTo>
                      <a:pt x="393" y="1002"/>
                    </a:lnTo>
                    <a:lnTo>
                      <a:pt x="401" y="1008"/>
                    </a:lnTo>
                    <a:lnTo>
                      <a:pt x="406" y="1014"/>
                    </a:lnTo>
                    <a:lnTo>
                      <a:pt x="414" y="1021"/>
                    </a:lnTo>
                    <a:lnTo>
                      <a:pt x="418" y="1027"/>
                    </a:lnTo>
                    <a:lnTo>
                      <a:pt x="423" y="1034"/>
                    </a:lnTo>
                    <a:lnTo>
                      <a:pt x="427" y="1040"/>
                    </a:lnTo>
                    <a:lnTo>
                      <a:pt x="431" y="1048"/>
                    </a:lnTo>
                    <a:lnTo>
                      <a:pt x="433" y="1055"/>
                    </a:lnTo>
                    <a:lnTo>
                      <a:pt x="437" y="1061"/>
                    </a:lnTo>
                    <a:lnTo>
                      <a:pt x="439" y="1069"/>
                    </a:lnTo>
                    <a:lnTo>
                      <a:pt x="442" y="1078"/>
                    </a:lnTo>
                    <a:lnTo>
                      <a:pt x="444" y="1086"/>
                    </a:lnTo>
                    <a:lnTo>
                      <a:pt x="446" y="1093"/>
                    </a:lnTo>
                    <a:lnTo>
                      <a:pt x="448" y="1099"/>
                    </a:lnTo>
                    <a:lnTo>
                      <a:pt x="448" y="1103"/>
                    </a:lnTo>
                    <a:lnTo>
                      <a:pt x="450" y="1109"/>
                    </a:lnTo>
                    <a:lnTo>
                      <a:pt x="452" y="1114"/>
                    </a:lnTo>
                    <a:lnTo>
                      <a:pt x="452" y="1118"/>
                    </a:lnTo>
                    <a:lnTo>
                      <a:pt x="454" y="1124"/>
                    </a:lnTo>
                    <a:lnTo>
                      <a:pt x="454" y="1128"/>
                    </a:lnTo>
                    <a:lnTo>
                      <a:pt x="456" y="1133"/>
                    </a:lnTo>
                    <a:lnTo>
                      <a:pt x="456" y="1139"/>
                    </a:lnTo>
                    <a:lnTo>
                      <a:pt x="458" y="1145"/>
                    </a:lnTo>
                    <a:lnTo>
                      <a:pt x="458" y="1150"/>
                    </a:lnTo>
                    <a:lnTo>
                      <a:pt x="460" y="1156"/>
                    </a:lnTo>
                    <a:lnTo>
                      <a:pt x="460" y="1162"/>
                    </a:lnTo>
                    <a:lnTo>
                      <a:pt x="461" y="1168"/>
                    </a:lnTo>
                    <a:lnTo>
                      <a:pt x="463" y="1173"/>
                    </a:lnTo>
                    <a:lnTo>
                      <a:pt x="465" y="1179"/>
                    </a:lnTo>
                    <a:lnTo>
                      <a:pt x="465" y="1187"/>
                    </a:lnTo>
                    <a:lnTo>
                      <a:pt x="467" y="1192"/>
                    </a:lnTo>
                    <a:lnTo>
                      <a:pt x="467" y="1198"/>
                    </a:lnTo>
                    <a:lnTo>
                      <a:pt x="471" y="1204"/>
                    </a:lnTo>
                    <a:lnTo>
                      <a:pt x="471" y="1211"/>
                    </a:lnTo>
                    <a:lnTo>
                      <a:pt x="473" y="1217"/>
                    </a:lnTo>
                    <a:lnTo>
                      <a:pt x="475" y="1223"/>
                    </a:lnTo>
                    <a:lnTo>
                      <a:pt x="477" y="1230"/>
                    </a:lnTo>
                    <a:lnTo>
                      <a:pt x="479" y="1236"/>
                    </a:lnTo>
                    <a:lnTo>
                      <a:pt x="481" y="1244"/>
                    </a:lnTo>
                    <a:lnTo>
                      <a:pt x="484" y="1249"/>
                    </a:lnTo>
                    <a:lnTo>
                      <a:pt x="486" y="1257"/>
                    </a:lnTo>
                    <a:lnTo>
                      <a:pt x="488" y="1263"/>
                    </a:lnTo>
                    <a:lnTo>
                      <a:pt x="490" y="1268"/>
                    </a:lnTo>
                    <a:lnTo>
                      <a:pt x="492" y="1274"/>
                    </a:lnTo>
                    <a:lnTo>
                      <a:pt x="494" y="1282"/>
                    </a:lnTo>
                    <a:lnTo>
                      <a:pt x="498" y="1285"/>
                    </a:lnTo>
                    <a:lnTo>
                      <a:pt x="500" y="1293"/>
                    </a:lnTo>
                    <a:lnTo>
                      <a:pt x="501" y="1299"/>
                    </a:lnTo>
                    <a:lnTo>
                      <a:pt x="505" y="1304"/>
                    </a:lnTo>
                    <a:lnTo>
                      <a:pt x="509" y="1310"/>
                    </a:lnTo>
                    <a:lnTo>
                      <a:pt x="511" y="1314"/>
                    </a:lnTo>
                    <a:lnTo>
                      <a:pt x="513" y="1320"/>
                    </a:lnTo>
                    <a:lnTo>
                      <a:pt x="517" y="1325"/>
                    </a:lnTo>
                    <a:lnTo>
                      <a:pt x="519" y="1329"/>
                    </a:lnTo>
                    <a:lnTo>
                      <a:pt x="522" y="1335"/>
                    </a:lnTo>
                    <a:lnTo>
                      <a:pt x="526" y="1339"/>
                    </a:lnTo>
                    <a:lnTo>
                      <a:pt x="530" y="1344"/>
                    </a:lnTo>
                    <a:lnTo>
                      <a:pt x="536" y="1350"/>
                    </a:lnTo>
                    <a:lnTo>
                      <a:pt x="543" y="1358"/>
                    </a:lnTo>
                    <a:lnTo>
                      <a:pt x="551" y="1361"/>
                    </a:lnTo>
                    <a:lnTo>
                      <a:pt x="558" y="1369"/>
                    </a:lnTo>
                    <a:lnTo>
                      <a:pt x="564" y="1373"/>
                    </a:lnTo>
                    <a:lnTo>
                      <a:pt x="572" y="1377"/>
                    </a:lnTo>
                    <a:lnTo>
                      <a:pt x="579" y="1380"/>
                    </a:lnTo>
                    <a:lnTo>
                      <a:pt x="585" y="1386"/>
                    </a:lnTo>
                    <a:lnTo>
                      <a:pt x="591" y="1388"/>
                    </a:lnTo>
                    <a:lnTo>
                      <a:pt x="598" y="1394"/>
                    </a:lnTo>
                    <a:lnTo>
                      <a:pt x="602" y="1398"/>
                    </a:lnTo>
                    <a:lnTo>
                      <a:pt x="608" y="1403"/>
                    </a:lnTo>
                    <a:lnTo>
                      <a:pt x="612" y="1407"/>
                    </a:lnTo>
                    <a:lnTo>
                      <a:pt x="615" y="1415"/>
                    </a:lnTo>
                    <a:lnTo>
                      <a:pt x="617" y="1420"/>
                    </a:lnTo>
                    <a:lnTo>
                      <a:pt x="621" y="1430"/>
                    </a:lnTo>
                    <a:lnTo>
                      <a:pt x="621" y="1432"/>
                    </a:lnTo>
                    <a:lnTo>
                      <a:pt x="621" y="1438"/>
                    </a:lnTo>
                    <a:lnTo>
                      <a:pt x="621" y="1443"/>
                    </a:lnTo>
                    <a:lnTo>
                      <a:pt x="621" y="1449"/>
                    </a:lnTo>
                    <a:lnTo>
                      <a:pt x="621" y="1453"/>
                    </a:lnTo>
                    <a:lnTo>
                      <a:pt x="621" y="1458"/>
                    </a:lnTo>
                    <a:lnTo>
                      <a:pt x="621" y="1464"/>
                    </a:lnTo>
                    <a:lnTo>
                      <a:pt x="621" y="1470"/>
                    </a:lnTo>
                    <a:lnTo>
                      <a:pt x="619" y="1476"/>
                    </a:lnTo>
                    <a:lnTo>
                      <a:pt x="619" y="1481"/>
                    </a:lnTo>
                    <a:lnTo>
                      <a:pt x="617" y="1487"/>
                    </a:lnTo>
                    <a:lnTo>
                      <a:pt x="617" y="1495"/>
                    </a:lnTo>
                    <a:lnTo>
                      <a:pt x="615" y="1498"/>
                    </a:lnTo>
                    <a:lnTo>
                      <a:pt x="615" y="1506"/>
                    </a:lnTo>
                    <a:lnTo>
                      <a:pt x="614" y="1512"/>
                    </a:lnTo>
                    <a:lnTo>
                      <a:pt x="614" y="1519"/>
                    </a:lnTo>
                    <a:lnTo>
                      <a:pt x="612" y="1523"/>
                    </a:lnTo>
                    <a:lnTo>
                      <a:pt x="612" y="1531"/>
                    </a:lnTo>
                    <a:lnTo>
                      <a:pt x="610" y="1536"/>
                    </a:lnTo>
                    <a:lnTo>
                      <a:pt x="608" y="1542"/>
                    </a:lnTo>
                    <a:lnTo>
                      <a:pt x="608" y="1548"/>
                    </a:lnTo>
                    <a:lnTo>
                      <a:pt x="608" y="1554"/>
                    </a:lnTo>
                    <a:lnTo>
                      <a:pt x="608" y="1559"/>
                    </a:lnTo>
                    <a:lnTo>
                      <a:pt x="608" y="1565"/>
                    </a:lnTo>
                    <a:lnTo>
                      <a:pt x="606" y="1571"/>
                    </a:lnTo>
                    <a:lnTo>
                      <a:pt x="606" y="1574"/>
                    </a:lnTo>
                    <a:lnTo>
                      <a:pt x="606" y="1580"/>
                    </a:lnTo>
                    <a:lnTo>
                      <a:pt x="606" y="1586"/>
                    </a:lnTo>
                    <a:lnTo>
                      <a:pt x="608" y="1593"/>
                    </a:lnTo>
                    <a:lnTo>
                      <a:pt x="610" y="1601"/>
                    </a:lnTo>
                    <a:lnTo>
                      <a:pt x="612" y="1607"/>
                    </a:lnTo>
                    <a:lnTo>
                      <a:pt x="617" y="1611"/>
                    </a:lnTo>
                    <a:lnTo>
                      <a:pt x="621" y="1614"/>
                    </a:lnTo>
                    <a:lnTo>
                      <a:pt x="627" y="1616"/>
                    </a:lnTo>
                    <a:lnTo>
                      <a:pt x="633" y="1616"/>
                    </a:lnTo>
                    <a:lnTo>
                      <a:pt x="640" y="1616"/>
                    </a:lnTo>
                    <a:lnTo>
                      <a:pt x="648" y="1614"/>
                    </a:lnTo>
                    <a:lnTo>
                      <a:pt x="657" y="1611"/>
                    </a:lnTo>
                    <a:lnTo>
                      <a:pt x="665" y="1607"/>
                    </a:lnTo>
                    <a:lnTo>
                      <a:pt x="672" y="1601"/>
                    </a:lnTo>
                    <a:lnTo>
                      <a:pt x="680" y="1595"/>
                    </a:lnTo>
                    <a:lnTo>
                      <a:pt x="688" y="1588"/>
                    </a:lnTo>
                    <a:lnTo>
                      <a:pt x="695" y="1580"/>
                    </a:lnTo>
                    <a:lnTo>
                      <a:pt x="703" y="1571"/>
                    </a:lnTo>
                    <a:lnTo>
                      <a:pt x="707" y="1567"/>
                    </a:lnTo>
                    <a:lnTo>
                      <a:pt x="710" y="1561"/>
                    </a:lnTo>
                    <a:lnTo>
                      <a:pt x="712" y="1555"/>
                    </a:lnTo>
                    <a:lnTo>
                      <a:pt x="718" y="1552"/>
                    </a:lnTo>
                    <a:lnTo>
                      <a:pt x="720" y="1546"/>
                    </a:lnTo>
                    <a:lnTo>
                      <a:pt x="722" y="1540"/>
                    </a:lnTo>
                    <a:lnTo>
                      <a:pt x="726" y="1534"/>
                    </a:lnTo>
                    <a:lnTo>
                      <a:pt x="728" y="1529"/>
                    </a:lnTo>
                    <a:lnTo>
                      <a:pt x="731" y="1521"/>
                    </a:lnTo>
                    <a:lnTo>
                      <a:pt x="733" y="1515"/>
                    </a:lnTo>
                    <a:lnTo>
                      <a:pt x="735" y="1510"/>
                    </a:lnTo>
                    <a:lnTo>
                      <a:pt x="739" y="1504"/>
                    </a:lnTo>
                    <a:lnTo>
                      <a:pt x="741" y="1496"/>
                    </a:lnTo>
                    <a:lnTo>
                      <a:pt x="743" y="1489"/>
                    </a:lnTo>
                    <a:lnTo>
                      <a:pt x="745" y="1483"/>
                    </a:lnTo>
                    <a:lnTo>
                      <a:pt x="747" y="1476"/>
                    </a:lnTo>
                    <a:lnTo>
                      <a:pt x="750" y="1468"/>
                    </a:lnTo>
                    <a:lnTo>
                      <a:pt x="752" y="1462"/>
                    </a:lnTo>
                    <a:lnTo>
                      <a:pt x="754" y="1455"/>
                    </a:lnTo>
                    <a:lnTo>
                      <a:pt x="758" y="1449"/>
                    </a:lnTo>
                    <a:lnTo>
                      <a:pt x="760" y="1441"/>
                    </a:lnTo>
                    <a:lnTo>
                      <a:pt x="762" y="1432"/>
                    </a:lnTo>
                    <a:lnTo>
                      <a:pt x="764" y="1424"/>
                    </a:lnTo>
                    <a:lnTo>
                      <a:pt x="767" y="1419"/>
                    </a:lnTo>
                    <a:lnTo>
                      <a:pt x="769" y="1411"/>
                    </a:lnTo>
                    <a:lnTo>
                      <a:pt x="771" y="1403"/>
                    </a:lnTo>
                    <a:lnTo>
                      <a:pt x="775" y="1396"/>
                    </a:lnTo>
                    <a:lnTo>
                      <a:pt x="779" y="1388"/>
                    </a:lnTo>
                    <a:lnTo>
                      <a:pt x="783" y="1380"/>
                    </a:lnTo>
                    <a:lnTo>
                      <a:pt x="786" y="1373"/>
                    </a:lnTo>
                    <a:lnTo>
                      <a:pt x="788" y="1367"/>
                    </a:lnTo>
                    <a:lnTo>
                      <a:pt x="794" y="1360"/>
                    </a:lnTo>
                    <a:lnTo>
                      <a:pt x="798" y="1352"/>
                    </a:lnTo>
                    <a:lnTo>
                      <a:pt x="804" y="1344"/>
                    </a:lnTo>
                    <a:lnTo>
                      <a:pt x="807" y="1339"/>
                    </a:lnTo>
                    <a:lnTo>
                      <a:pt x="815" y="1331"/>
                    </a:lnTo>
                    <a:lnTo>
                      <a:pt x="819" y="1323"/>
                    </a:lnTo>
                    <a:lnTo>
                      <a:pt x="824" y="1318"/>
                    </a:lnTo>
                    <a:lnTo>
                      <a:pt x="830" y="1312"/>
                    </a:lnTo>
                    <a:lnTo>
                      <a:pt x="836" y="1304"/>
                    </a:lnTo>
                    <a:lnTo>
                      <a:pt x="842" y="1299"/>
                    </a:lnTo>
                    <a:lnTo>
                      <a:pt x="849" y="1293"/>
                    </a:lnTo>
                    <a:lnTo>
                      <a:pt x="855" y="1285"/>
                    </a:lnTo>
                    <a:lnTo>
                      <a:pt x="863" y="1282"/>
                    </a:lnTo>
                    <a:lnTo>
                      <a:pt x="868" y="1276"/>
                    </a:lnTo>
                    <a:lnTo>
                      <a:pt x="876" y="1268"/>
                    </a:lnTo>
                    <a:lnTo>
                      <a:pt x="882" y="1263"/>
                    </a:lnTo>
                    <a:lnTo>
                      <a:pt x="889" y="1259"/>
                    </a:lnTo>
                    <a:lnTo>
                      <a:pt x="897" y="1251"/>
                    </a:lnTo>
                    <a:lnTo>
                      <a:pt x="904" y="1245"/>
                    </a:lnTo>
                    <a:lnTo>
                      <a:pt x="912" y="1240"/>
                    </a:lnTo>
                    <a:lnTo>
                      <a:pt x="920" y="1234"/>
                    </a:lnTo>
                    <a:lnTo>
                      <a:pt x="927" y="1228"/>
                    </a:lnTo>
                    <a:lnTo>
                      <a:pt x="933" y="1223"/>
                    </a:lnTo>
                    <a:lnTo>
                      <a:pt x="940" y="1217"/>
                    </a:lnTo>
                    <a:lnTo>
                      <a:pt x="948" y="1211"/>
                    </a:lnTo>
                    <a:lnTo>
                      <a:pt x="954" y="1206"/>
                    </a:lnTo>
                    <a:lnTo>
                      <a:pt x="961" y="1200"/>
                    </a:lnTo>
                    <a:lnTo>
                      <a:pt x="967" y="1196"/>
                    </a:lnTo>
                    <a:lnTo>
                      <a:pt x="975" y="1190"/>
                    </a:lnTo>
                    <a:lnTo>
                      <a:pt x="980" y="1185"/>
                    </a:lnTo>
                    <a:lnTo>
                      <a:pt x="988" y="1177"/>
                    </a:lnTo>
                    <a:lnTo>
                      <a:pt x="992" y="1171"/>
                    </a:lnTo>
                    <a:lnTo>
                      <a:pt x="997" y="1168"/>
                    </a:lnTo>
                    <a:lnTo>
                      <a:pt x="1003" y="1160"/>
                    </a:lnTo>
                    <a:lnTo>
                      <a:pt x="1009" y="1156"/>
                    </a:lnTo>
                    <a:lnTo>
                      <a:pt x="1013" y="1150"/>
                    </a:lnTo>
                    <a:lnTo>
                      <a:pt x="1018" y="1145"/>
                    </a:lnTo>
                    <a:lnTo>
                      <a:pt x="1022" y="1139"/>
                    </a:lnTo>
                    <a:lnTo>
                      <a:pt x="1024" y="1131"/>
                    </a:lnTo>
                    <a:lnTo>
                      <a:pt x="1028" y="1126"/>
                    </a:lnTo>
                    <a:lnTo>
                      <a:pt x="1032" y="1120"/>
                    </a:lnTo>
                    <a:lnTo>
                      <a:pt x="1034" y="1112"/>
                    </a:lnTo>
                    <a:lnTo>
                      <a:pt x="1035" y="1107"/>
                    </a:lnTo>
                    <a:lnTo>
                      <a:pt x="1039" y="1101"/>
                    </a:lnTo>
                    <a:lnTo>
                      <a:pt x="1041" y="1093"/>
                    </a:lnTo>
                    <a:lnTo>
                      <a:pt x="1041" y="1088"/>
                    </a:lnTo>
                    <a:lnTo>
                      <a:pt x="1043" y="1082"/>
                    </a:lnTo>
                    <a:lnTo>
                      <a:pt x="1045" y="1074"/>
                    </a:lnTo>
                    <a:lnTo>
                      <a:pt x="1047" y="1069"/>
                    </a:lnTo>
                    <a:lnTo>
                      <a:pt x="1049" y="1061"/>
                    </a:lnTo>
                    <a:lnTo>
                      <a:pt x="1049" y="1055"/>
                    </a:lnTo>
                    <a:lnTo>
                      <a:pt x="1049" y="1050"/>
                    </a:lnTo>
                    <a:lnTo>
                      <a:pt x="1051" y="1042"/>
                    </a:lnTo>
                    <a:lnTo>
                      <a:pt x="1051" y="1034"/>
                    </a:lnTo>
                    <a:lnTo>
                      <a:pt x="1053" y="1029"/>
                    </a:lnTo>
                    <a:lnTo>
                      <a:pt x="1053" y="1021"/>
                    </a:lnTo>
                    <a:lnTo>
                      <a:pt x="1053" y="1015"/>
                    </a:lnTo>
                    <a:lnTo>
                      <a:pt x="1053" y="1008"/>
                    </a:lnTo>
                    <a:lnTo>
                      <a:pt x="1054" y="1002"/>
                    </a:lnTo>
                    <a:lnTo>
                      <a:pt x="1054" y="995"/>
                    </a:lnTo>
                    <a:lnTo>
                      <a:pt x="1056" y="989"/>
                    </a:lnTo>
                    <a:lnTo>
                      <a:pt x="1056" y="981"/>
                    </a:lnTo>
                    <a:lnTo>
                      <a:pt x="1056" y="976"/>
                    </a:lnTo>
                    <a:lnTo>
                      <a:pt x="1056" y="968"/>
                    </a:lnTo>
                    <a:lnTo>
                      <a:pt x="1058" y="960"/>
                    </a:lnTo>
                    <a:lnTo>
                      <a:pt x="1058" y="955"/>
                    </a:lnTo>
                    <a:lnTo>
                      <a:pt x="1058" y="947"/>
                    </a:lnTo>
                    <a:lnTo>
                      <a:pt x="1060" y="939"/>
                    </a:lnTo>
                    <a:lnTo>
                      <a:pt x="1062" y="934"/>
                    </a:lnTo>
                    <a:lnTo>
                      <a:pt x="1062" y="926"/>
                    </a:lnTo>
                    <a:lnTo>
                      <a:pt x="1064" y="920"/>
                    </a:lnTo>
                    <a:lnTo>
                      <a:pt x="1064" y="913"/>
                    </a:lnTo>
                    <a:lnTo>
                      <a:pt x="1068" y="905"/>
                    </a:lnTo>
                    <a:lnTo>
                      <a:pt x="1068" y="899"/>
                    </a:lnTo>
                    <a:lnTo>
                      <a:pt x="1070" y="894"/>
                    </a:lnTo>
                    <a:lnTo>
                      <a:pt x="1072" y="886"/>
                    </a:lnTo>
                    <a:lnTo>
                      <a:pt x="1075" y="880"/>
                    </a:lnTo>
                    <a:lnTo>
                      <a:pt x="1077" y="873"/>
                    </a:lnTo>
                    <a:lnTo>
                      <a:pt x="1079" y="865"/>
                    </a:lnTo>
                    <a:lnTo>
                      <a:pt x="1081" y="860"/>
                    </a:lnTo>
                    <a:lnTo>
                      <a:pt x="1085" y="854"/>
                    </a:lnTo>
                    <a:lnTo>
                      <a:pt x="1087" y="848"/>
                    </a:lnTo>
                    <a:lnTo>
                      <a:pt x="1089" y="841"/>
                    </a:lnTo>
                    <a:lnTo>
                      <a:pt x="1092" y="837"/>
                    </a:lnTo>
                    <a:lnTo>
                      <a:pt x="1096" y="831"/>
                    </a:lnTo>
                    <a:lnTo>
                      <a:pt x="1098" y="825"/>
                    </a:lnTo>
                    <a:lnTo>
                      <a:pt x="1102" y="820"/>
                    </a:lnTo>
                    <a:lnTo>
                      <a:pt x="1104" y="814"/>
                    </a:lnTo>
                    <a:lnTo>
                      <a:pt x="1108" y="810"/>
                    </a:lnTo>
                    <a:lnTo>
                      <a:pt x="1111" y="804"/>
                    </a:lnTo>
                    <a:lnTo>
                      <a:pt x="1115" y="799"/>
                    </a:lnTo>
                    <a:lnTo>
                      <a:pt x="1119" y="795"/>
                    </a:lnTo>
                    <a:lnTo>
                      <a:pt x="1123" y="791"/>
                    </a:lnTo>
                    <a:lnTo>
                      <a:pt x="1130" y="783"/>
                    </a:lnTo>
                    <a:lnTo>
                      <a:pt x="1138" y="776"/>
                    </a:lnTo>
                    <a:lnTo>
                      <a:pt x="1146" y="770"/>
                    </a:lnTo>
                    <a:lnTo>
                      <a:pt x="1153" y="766"/>
                    </a:lnTo>
                    <a:lnTo>
                      <a:pt x="1159" y="764"/>
                    </a:lnTo>
                    <a:lnTo>
                      <a:pt x="1167" y="763"/>
                    </a:lnTo>
                    <a:lnTo>
                      <a:pt x="1176" y="763"/>
                    </a:lnTo>
                    <a:lnTo>
                      <a:pt x="1184" y="763"/>
                    </a:lnTo>
                    <a:lnTo>
                      <a:pt x="1189" y="763"/>
                    </a:lnTo>
                    <a:lnTo>
                      <a:pt x="1197" y="764"/>
                    </a:lnTo>
                    <a:lnTo>
                      <a:pt x="1205" y="764"/>
                    </a:lnTo>
                    <a:lnTo>
                      <a:pt x="1212" y="766"/>
                    </a:lnTo>
                    <a:lnTo>
                      <a:pt x="1218" y="766"/>
                    </a:lnTo>
                    <a:lnTo>
                      <a:pt x="1224" y="766"/>
                    </a:lnTo>
                    <a:lnTo>
                      <a:pt x="1231" y="766"/>
                    </a:lnTo>
                    <a:lnTo>
                      <a:pt x="1237" y="764"/>
                    </a:lnTo>
                    <a:lnTo>
                      <a:pt x="1241" y="761"/>
                    </a:lnTo>
                    <a:lnTo>
                      <a:pt x="1246" y="759"/>
                    </a:lnTo>
                    <a:lnTo>
                      <a:pt x="1250" y="753"/>
                    </a:lnTo>
                    <a:lnTo>
                      <a:pt x="1256" y="747"/>
                    </a:lnTo>
                    <a:lnTo>
                      <a:pt x="1256" y="744"/>
                    </a:lnTo>
                    <a:lnTo>
                      <a:pt x="1256" y="740"/>
                    </a:lnTo>
                    <a:lnTo>
                      <a:pt x="1258" y="734"/>
                    </a:lnTo>
                    <a:lnTo>
                      <a:pt x="1258" y="730"/>
                    </a:lnTo>
                    <a:lnTo>
                      <a:pt x="1258" y="723"/>
                    </a:lnTo>
                    <a:lnTo>
                      <a:pt x="1260" y="719"/>
                    </a:lnTo>
                    <a:lnTo>
                      <a:pt x="1260" y="711"/>
                    </a:lnTo>
                    <a:lnTo>
                      <a:pt x="1260" y="707"/>
                    </a:lnTo>
                    <a:lnTo>
                      <a:pt x="1260" y="700"/>
                    </a:lnTo>
                    <a:lnTo>
                      <a:pt x="1260" y="694"/>
                    </a:lnTo>
                    <a:lnTo>
                      <a:pt x="1260" y="687"/>
                    </a:lnTo>
                    <a:lnTo>
                      <a:pt x="1260" y="681"/>
                    </a:lnTo>
                    <a:lnTo>
                      <a:pt x="1260" y="675"/>
                    </a:lnTo>
                    <a:lnTo>
                      <a:pt x="1260" y="668"/>
                    </a:lnTo>
                    <a:lnTo>
                      <a:pt x="1260" y="662"/>
                    </a:lnTo>
                    <a:lnTo>
                      <a:pt x="1260" y="656"/>
                    </a:lnTo>
                    <a:lnTo>
                      <a:pt x="1260" y="648"/>
                    </a:lnTo>
                    <a:lnTo>
                      <a:pt x="1258" y="643"/>
                    </a:lnTo>
                    <a:lnTo>
                      <a:pt x="1258" y="635"/>
                    </a:lnTo>
                    <a:lnTo>
                      <a:pt x="1258" y="629"/>
                    </a:lnTo>
                    <a:lnTo>
                      <a:pt x="1258" y="626"/>
                    </a:lnTo>
                    <a:lnTo>
                      <a:pt x="1256" y="620"/>
                    </a:lnTo>
                    <a:lnTo>
                      <a:pt x="1256" y="614"/>
                    </a:lnTo>
                    <a:lnTo>
                      <a:pt x="1256" y="610"/>
                    </a:lnTo>
                    <a:lnTo>
                      <a:pt x="1256" y="601"/>
                    </a:lnTo>
                    <a:lnTo>
                      <a:pt x="1256" y="597"/>
                    </a:lnTo>
                    <a:lnTo>
                      <a:pt x="1256" y="593"/>
                    </a:lnTo>
                    <a:lnTo>
                      <a:pt x="1256" y="593"/>
                    </a:lnTo>
                    <a:lnTo>
                      <a:pt x="1254" y="590"/>
                    </a:lnTo>
                    <a:lnTo>
                      <a:pt x="1250" y="584"/>
                    </a:lnTo>
                    <a:lnTo>
                      <a:pt x="1246" y="578"/>
                    </a:lnTo>
                    <a:lnTo>
                      <a:pt x="1243" y="574"/>
                    </a:lnTo>
                    <a:lnTo>
                      <a:pt x="1239" y="567"/>
                    </a:lnTo>
                    <a:lnTo>
                      <a:pt x="1235" y="561"/>
                    </a:lnTo>
                    <a:lnTo>
                      <a:pt x="1229" y="552"/>
                    </a:lnTo>
                    <a:lnTo>
                      <a:pt x="1224" y="544"/>
                    </a:lnTo>
                    <a:lnTo>
                      <a:pt x="1218" y="534"/>
                    </a:lnTo>
                    <a:lnTo>
                      <a:pt x="1212" y="525"/>
                    </a:lnTo>
                    <a:lnTo>
                      <a:pt x="1208" y="519"/>
                    </a:lnTo>
                    <a:lnTo>
                      <a:pt x="1205" y="514"/>
                    </a:lnTo>
                    <a:lnTo>
                      <a:pt x="1201" y="510"/>
                    </a:lnTo>
                    <a:lnTo>
                      <a:pt x="1197" y="504"/>
                    </a:lnTo>
                    <a:lnTo>
                      <a:pt x="1193" y="498"/>
                    </a:lnTo>
                    <a:lnTo>
                      <a:pt x="1189" y="493"/>
                    </a:lnTo>
                    <a:lnTo>
                      <a:pt x="1186" y="487"/>
                    </a:lnTo>
                    <a:lnTo>
                      <a:pt x="1182" y="481"/>
                    </a:lnTo>
                    <a:lnTo>
                      <a:pt x="1176" y="475"/>
                    </a:lnTo>
                    <a:lnTo>
                      <a:pt x="1172" y="468"/>
                    </a:lnTo>
                    <a:lnTo>
                      <a:pt x="1167" y="462"/>
                    </a:lnTo>
                    <a:lnTo>
                      <a:pt x="1163" y="456"/>
                    </a:lnTo>
                    <a:lnTo>
                      <a:pt x="1159" y="449"/>
                    </a:lnTo>
                    <a:lnTo>
                      <a:pt x="1153" y="443"/>
                    </a:lnTo>
                    <a:lnTo>
                      <a:pt x="1148" y="437"/>
                    </a:lnTo>
                    <a:lnTo>
                      <a:pt x="1144" y="430"/>
                    </a:lnTo>
                    <a:lnTo>
                      <a:pt x="1138" y="424"/>
                    </a:lnTo>
                    <a:lnTo>
                      <a:pt x="1132" y="417"/>
                    </a:lnTo>
                    <a:lnTo>
                      <a:pt x="1129" y="411"/>
                    </a:lnTo>
                    <a:lnTo>
                      <a:pt x="1123" y="403"/>
                    </a:lnTo>
                    <a:lnTo>
                      <a:pt x="1117" y="398"/>
                    </a:lnTo>
                    <a:lnTo>
                      <a:pt x="1111" y="392"/>
                    </a:lnTo>
                    <a:lnTo>
                      <a:pt x="1106" y="384"/>
                    </a:lnTo>
                    <a:lnTo>
                      <a:pt x="1100" y="379"/>
                    </a:lnTo>
                    <a:lnTo>
                      <a:pt x="1094" y="371"/>
                    </a:lnTo>
                    <a:lnTo>
                      <a:pt x="1089" y="365"/>
                    </a:lnTo>
                    <a:lnTo>
                      <a:pt x="1081" y="356"/>
                    </a:lnTo>
                    <a:lnTo>
                      <a:pt x="1077" y="350"/>
                    </a:lnTo>
                    <a:lnTo>
                      <a:pt x="1070" y="344"/>
                    </a:lnTo>
                    <a:lnTo>
                      <a:pt x="1064" y="337"/>
                    </a:lnTo>
                    <a:lnTo>
                      <a:pt x="1058" y="329"/>
                    </a:lnTo>
                    <a:lnTo>
                      <a:pt x="1051" y="323"/>
                    </a:lnTo>
                    <a:lnTo>
                      <a:pt x="1045" y="318"/>
                    </a:lnTo>
                    <a:lnTo>
                      <a:pt x="1037" y="310"/>
                    </a:lnTo>
                    <a:lnTo>
                      <a:pt x="1032" y="304"/>
                    </a:lnTo>
                    <a:lnTo>
                      <a:pt x="1024" y="299"/>
                    </a:lnTo>
                    <a:lnTo>
                      <a:pt x="1018" y="291"/>
                    </a:lnTo>
                    <a:lnTo>
                      <a:pt x="1011" y="285"/>
                    </a:lnTo>
                    <a:lnTo>
                      <a:pt x="1005" y="278"/>
                    </a:lnTo>
                    <a:lnTo>
                      <a:pt x="997" y="274"/>
                    </a:lnTo>
                    <a:lnTo>
                      <a:pt x="990" y="266"/>
                    </a:lnTo>
                    <a:lnTo>
                      <a:pt x="984" y="261"/>
                    </a:lnTo>
                    <a:lnTo>
                      <a:pt x="977" y="253"/>
                    </a:lnTo>
                    <a:lnTo>
                      <a:pt x="969" y="247"/>
                    </a:lnTo>
                    <a:lnTo>
                      <a:pt x="963" y="242"/>
                    </a:lnTo>
                    <a:lnTo>
                      <a:pt x="956" y="236"/>
                    </a:lnTo>
                    <a:lnTo>
                      <a:pt x="950" y="230"/>
                    </a:lnTo>
                    <a:lnTo>
                      <a:pt x="942" y="226"/>
                    </a:lnTo>
                    <a:lnTo>
                      <a:pt x="935" y="219"/>
                    </a:lnTo>
                    <a:lnTo>
                      <a:pt x="929" y="215"/>
                    </a:lnTo>
                    <a:lnTo>
                      <a:pt x="921" y="209"/>
                    </a:lnTo>
                    <a:lnTo>
                      <a:pt x="916" y="204"/>
                    </a:lnTo>
                    <a:lnTo>
                      <a:pt x="908" y="200"/>
                    </a:lnTo>
                    <a:lnTo>
                      <a:pt x="902" y="194"/>
                    </a:lnTo>
                    <a:lnTo>
                      <a:pt x="895" y="190"/>
                    </a:lnTo>
                    <a:lnTo>
                      <a:pt x="889" y="185"/>
                    </a:lnTo>
                    <a:lnTo>
                      <a:pt x="882" y="181"/>
                    </a:lnTo>
                    <a:lnTo>
                      <a:pt x="876" y="175"/>
                    </a:lnTo>
                    <a:lnTo>
                      <a:pt x="868" y="171"/>
                    </a:lnTo>
                    <a:lnTo>
                      <a:pt x="861" y="166"/>
                    </a:lnTo>
                    <a:lnTo>
                      <a:pt x="855" y="162"/>
                    </a:lnTo>
                    <a:lnTo>
                      <a:pt x="847" y="158"/>
                    </a:lnTo>
                    <a:lnTo>
                      <a:pt x="842" y="154"/>
                    </a:lnTo>
                    <a:lnTo>
                      <a:pt x="834" y="150"/>
                    </a:lnTo>
                    <a:lnTo>
                      <a:pt x="828" y="147"/>
                    </a:lnTo>
                    <a:lnTo>
                      <a:pt x="823" y="143"/>
                    </a:lnTo>
                    <a:lnTo>
                      <a:pt x="815" y="137"/>
                    </a:lnTo>
                    <a:lnTo>
                      <a:pt x="809" y="135"/>
                    </a:lnTo>
                    <a:lnTo>
                      <a:pt x="802" y="129"/>
                    </a:lnTo>
                    <a:lnTo>
                      <a:pt x="796" y="128"/>
                    </a:lnTo>
                    <a:lnTo>
                      <a:pt x="788" y="124"/>
                    </a:lnTo>
                    <a:lnTo>
                      <a:pt x="785" y="120"/>
                    </a:lnTo>
                    <a:lnTo>
                      <a:pt x="777" y="116"/>
                    </a:lnTo>
                    <a:lnTo>
                      <a:pt x="771" y="112"/>
                    </a:lnTo>
                    <a:lnTo>
                      <a:pt x="764" y="109"/>
                    </a:lnTo>
                    <a:lnTo>
                      <a:pt x="758" y="107"/>
                    </a:lnTo>
                    <a:lnTo>
                      <a:pt x="752" y="103"/>
                    </a:lnTo>
                    <a:lnTo>
                      <a:pt x="745" y="101"/>
                    </a:lnTo>
                    <a:lnTo>
                      <a:pt x="739" y="97"/>
                    </a:lnTo>
                    <a:lnTo>
                      <a:pt x="733" y="93"/>
                    </a:lnTo>
                    <a:lnTo>
                      <a:pt x="726" y="91"/>
                    </a:lnTo>
                    <a:lnTo>
                      <a:pt x="720" y="88"/>
                    </a:lnTo>
                    <a:lnTo>
                      <a:pt x="714" y="86"/>
                    </a:lnTo>
                    <a:lnTo>
                      <a:pt x="709" y="82"/>
                    </a:lnTo>
                    <a:lnTo>
                      <a:pt x="703" y="80"/>
                    </a:lnTo>
                    <a:lnTo>
                      <a:pt x="697" y="78"/>
                    </a:lnTo>
                    <a:lnTo>
                      <a:pt x="691" y="74"/>
                    </a:lnTo>
                    <a:lnTo>
                      <a:pt x="686" y="72"/>
                    </a:lnTo>
                    <a:lnTo>
                      <a:pt x="680" y="71"/>
                    </a:lnTo>
                    <a:lnTo>
                      <a:pt x="674" y="69"/>
                    </a:lnTo>
                    <a:lnTo>
                      <a:pt x="669" y="65"/>
                    </a:lnTo>
                    <a:lnTo>
                      <a:pt x="663" y="65"/>
                    </a:lnTo>
                    <a:lnTo>
                      <a:pt x="657" y="61"/>
                    </a:lnTo>
                    <a:lnTo>
                      <a:pt x="652" y="59"/>
                    </a:lnTo>
                    <a:lnTo>
                      <a:pt x="646" y="57"/>
                    </a:lnTo>
                    <a:lnTo>
                      <a:pt x="642" y="55"/>
                    </a:lnTo>
                    <a:lnTo>
                      <a:pt x="636" y="53"/>
                    </a:lnTo>
                    <a:lnTo>
                      <a:pt x="631" y="51"/>
                    </a:lnTo>
                    <a:lnTo>
                      <a:pt x="627" y="50"/>
                    </a:lnTo>
                    <a:lnTo>
                      <a:pt x="621" y="48"/>
                    </a:lnTo>
                    <a:lnTo>
                      <a:pt x="615" y="46"/>
                    </a:lnTo>
                    <a:lnTo>
                      <a:pt x="610" y="46"/>
                    </a:lnTo>
                    <a:lnTo>
                      <a:pt x="606" y="44"/>
                    </a:lnTo>
                    <a:lnTo>
                      <a:pt x="600" y="42"/>
                    </a:lnTo>
                    <a:lnTo>
                      <a:pt x="596" y="40"/>
                    </a:lnTo>
                    <a:lnTo>
                      <a:pt x="591" y="38"/>
                    </a:lnTo>
                    <a:lnTo>
                      <a:pt x="585" y="36"/>
                    </a:lnTo>
                    <a:lnTo>
                      <a:pt x="581" y="34"/>
                    </a:lnTo>
                    <a:lnTo>
                      <a:pt x="576" y="32"/>
                    </a:lnTo>
                    <a:lnTo>
                      <a:pt x="570" y="32"/>
                    </a:lnTo>
                    <a:lnTo>
                      <a:pt x="564" y="31"/>
                    </a:lnTo>
                    <a:lnTo>
                      <a:pt x="560" y="29"/>
                    </a:lnTo>
                    <a:lnTo>
                      <a:pt x="555" y="29"/>
                    </a:lnTo>
                    <a:lnTo>
                      <a:pt x="549" y="27"/>
                    </a:lnTo>
                    <a:lnTo>
                      <a:pt x="545" y="25"/>
                    </a:lnTo>
                    <a:lnTo>
                      <a:pt x="539" y="25"/>
                    </a:lnTo>
                    <a:lnTo>
                      <a:pt x="530" y="21"/>
                    </a:lnTo>
                    <a:lnTo>
                      <a:pt x="522" y="19"/>
                    </a:lnTo>
                    <a:lnTo>
                      <a:pt x="517" y="19"/>
                    </a:lnTo>
                    <a:lnTo>
                      <a:pt x="511" y="17"/>
                    </a:lnTo>
                    <a:lnTo>
                      <a:pt x="507" y="17"/>
                    </a:lnTo>
                    <a:lnTo>
                      <a:pt x="503" y="15"/>
                    </a:lnTo>
                    <a:lnTo>
                      <a:pt x="494" y="13"/>
                    </a:lnTo>
                    <a:lnTo>
                      <a:pt x="486" y="12"/>
                    </a:lnTo>
                    <a:lnTo>
                      <a:pt x="477" y="10"/>
                    </a:lnTo>
                    <a:lnTo>
                      <a:pt x="469" y="10"/>
                    </a:lnTo>
                    <a:lnTo>
                      <a:pt x="461" y="8"/>
                    </a:lnTo>
                    <a:lnTo>
                      <a:pt x="456" y="8"/>
                    </a:lnTo>
                    <a:lnTo>
                      <a:pt x="446" y="6"/>
                    </a:lnTo>
                    <a:lnTo>
                      <a:pt x="441" y="6"/>
                    </a:lnTo>
                    <a:lnTo>
                      <a:pt x="433" y="4"/>
                    </a:lnTo>
                    <a:lnTo>
                      <a:pt x="427" y="4"/>
                    </a:lnTo>
                    <a:lnTo>
                      <a:pt x="422" y="2"/>
                    </a:lnTo>
                    <a:lnTo>
                      <a:pt x="416" y="2"/>
                    </a:lnTo>
                    <a:lnTo>
                      <a:pt x="410" y="2"/>
                    </a:lnTo>
                    <a:lnTo>
                      <a:pt x="408" y="2"/>
                    </a:lnTo>
                    <a:lnTo>
                      <a:pt x="401" y="0"/>
                    </a:lnTo>
                    <a:lnTo>
                      <a:pt x="395" y="0"/>
                    </a:lnTo>
                    <a:lnTo>
                      <a:pt x="391" y="0"/>
                    </a:lnTo>
                    <a:lnTo>
                      <a:pt x="391" y="0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7DB8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04" name="Freeform 8"/>
              <p:cNvSpPr>
                <a:spLocks/>
              </p:cNvSpPr>
              <p:nvPr/>
            </p:nvSpPr>
            <p:spPr bwMode="auto">
              <a:xfrm>
                <a:off x="2347" y="2704"/>
                <a:ext cx="272" cy="325"/>
              </a:xfrm>
              <a:custGeom>
                <a:avLst/>
                <a:gdLst/>
                <a:ahLst/>
                <a:cxnLst>
                  <a:cxn ang="0">
                    <a:pos x="426" y="17"/>
                  </a:cxn>
                  <a:cxn ang="0">
                    <a:pos x="390" y="63"/>
                  </a:cxn>
                  <a:cxn ang="0">
                    <a:pos x="342" y="97"/>
                  </a:cxn>
                  <a:cxn ang="0">
                    <a:pos x="312" y="99"/>
                  </a:cxn>
                  <a:cxn ang="0">
                    <a:pos x="283" y="93"/>
                  </a:cxn>
                  <a:cxn ang="0">
                    <a:pos x="243" y="80"/>
                  </a:cxn>
                  <a:cxn ang="0">
                    <a:pos x="203" y="70"/>
                  </a:cxn>
                  <a:cxn ang="0">
                    <a:pos x="188" y="95"/>
                  </a:cxn>
                  <a:cxn ang="0">
                    <a:pos x="192" y="128"/>
                  </a:cxn>
                  <a:cxn ang="0">
                    <a:pos x="202" y="158"/>
                  </a:cxn>
                  <a:cxn ang="0">
                    <a:pos x="198" y="185"/>
                  </a:cxn>
                  <a:cxn ang="0">
                    <a:pos x="160" y="188"/>
                  </a:cxn>
                  <a:cxn ang="0">
                    <a:pos x="124" y="186"/>
                  </a:cxn>
                  <a:cxn ang="0">
                    <a:pos x="91" y="183"/>
                  </a:cxn>
                  <a:cxn ang="0">
                    <a:pos x="61" y="183"/>
                  </a:cxn>
                  <a:cxn ang="0">
                    <a:pos x="29" y="192"/>
                  </a:cxn>
                  <a:cxn ang="0">
                    <a:pos x="15" y="223"/>
                  </a:cxn>
                  <a:cxn ang="0">
                    <a:pos x="27" y="261"/>
                  </a:cxn>
                  <a:cxn ang="0">
                    <a:pos x="51" y="297"/>
                  </a:cxn>
                  <a:cxn ang="0">
                    <a:pos x="70" y="329"/>
                  </a:cxn>
                  <a:cxn ang="0">
                    <a:pos x="74" y="359"/>
                  </a:cxn>
                  <a:cxn ang="0">
                    <a:pos x="46" y="396"/>
                  </a:cxn>
                  <a:cxn ang="0">
                    <a:pos x="12" y="436"/>
                  </a:cxn>
                  <a:cxn ang="0">
                    <a:pos x="0" y="477"/>
                  </a:cxn>
                  <a:cxn ang="0">
                    <a:pos x="25" y="512"/>
                  </a:cxn>
                  <a:cxn ang="0">
                    <a:pos x="70" y="536"/>
                  </a:cxn>
                  <a:cxn ang="0">
                    <a:pos x="116" y="544"/>
                  </a:cxn>
                  <a:cxn ang="0">
                    <a:pos x="154" y="538"/>
                  </a:cxn>
                  <a:cxn ang="0">
                    <a:pos x="177" y="567"/>
                  </a:cxn>
                  <a:cxn ang="0">
                    <a:pos x="181" y="612"/>
                  </a:cxn>
                  <a:cxn ang="0">
                    <a:pos x="190" y="647"/>
                  </a:cxn>
                  <a:cxn ang="0">
                    <a:pos x="221" y="635"/>
                  </a:cxn>
                  <a:cxn ang="0">
                    <a:pos x="268" y="599"/>
                  </a:cxn>
                  <a:cxn ang="0">
                    <a:pos x="319" y="571"/>
                  </a:cxn>
                  <a:cxn ang="0">
                    <a:pos x="369" y="571"/>
                  </a:cxn>
                  <a:cxn ang="0">
                    <a:pos x="411" y="580"/>
                  </a:cxn>
                  <a:cxn ang="0">
                    <a:pos x="443" y="576"/>
                  </a:cxn>
                  <a:cxn ang="0">
                    <a:pos x="456" y="544"/>
                  </a:cxn>
                  <a:cxn ang="0">
                    <a:pos x="433" y="515"/>
                  </a:cxn>
                  <a:cxn ang="0">
                    <a:pos x="405" y="498"/>
                  </a:cxn>
                  <a:cxn ang="0">
                    <a:pos x="373" y="481"/>
                  </a:cxn>
                  <a:cxn ang="0">
                    <a:pos x="342" y="466"/>
                  </a:cxn>
                  <a:cxn ang="0">
                    <a:pos x="312" y="449"/>
                  </a:cxn>
                  <a:cxn ang="0">
                    <a:pos x="310" y="415"/>
                  </a:cxn>
                  <a:cxn ang="0">
                    <a:pos x="352" y="390"/>
                  </a:cxn>
                  <a:cxn ang="0">
                    <a:pos x="388" y="363"/>
                  </a:cxn>
                  <a:cxn ang="0">
                    <a:pos x="378" y="314"/>
                  </a:cxn>
                  <a:cxn ang="0">
                    <a:pos x="407" y="291"/>
                  </a:cxn>
                  <a:cxn ang="0">
                    <a:pos x="449" y="274"/>
                  </a:cxn>
                  <a:cxn ang="0">
                    <a:pos x="479" y="253"/>
                  </a:cxn>
                  <a:cxn ang="0">
                    <a:pos x="470" y="209"/>
                  </a:cxn>
                  <a:cxn ang="0">
                    <a:pos x="475" y="179"/>
                  </a:cxn>
                  <a:cxn ang="0">
                    <a:pos x="504" y="143"/>
                  </a:cxn>
                  <a:cxn ang="0">
                    <a:pos x="536" y="109"/>
                  </a:cxn>
                  <a:cxn ang="0">
                    <a:pos x="546" y="76"/>
                  </a:cxn>
                  <a:cxn ang="0">
                    <a:pos x="525" y="48"/>
                  </a:cxn>
                  <a:cxn ang="0">
                    <a:pos x="492" y="23"/>
                  </a:cxn>
                  <a:cxn ang="0">
                    <a:pos x="458" y="6"/>
                  </a:cxn>
                </a:cxnLst>
                <a:rect l="0" t="0" r="r" b="b"/>
                <a:pathLst>
                  <a:path w="546" h="650">
                    <a:moveTo>
                      <a:pt x="437" y="0"/>
                    </a:moveTo>
                    <a:lnTo>
                      <a:pt x="437" y="0"/>
                    </a:lnTo>
                    <a:lnTo>
                      <a:pt x="435" y="2"/>
                    </a:lnTo>
                    <a:lnTo>
                      <a:pt x="433" y="6"/>
                    </a:lnTo>
                    <a:lnTo>
                      <a:pt x="430" y="12"/>
                    </a:lnTo>
                    <a:lnTo>
                      <a:pt x="426" y="17"/>
                    </a:lnTo>
                    <a:lnTo>
                      <a:pt x="422" y="23"/>
                    </a:lnTo>
                    <a:lnTo>
                      <a:pt x="416" y="32"/>
                    </a:lnTo>
                    <a:lnTo>
                      <a:pt x="411" y="40"/>
                    </a:lnTo>
                    <a:lnTo>
                      <a:pt x="405" y="48"/>
                    </a:lnTo>
                    <a:lnTo>
                      <a:pt x="397" y="55"/>
                    </a:lnTo>
                    <a:lnTo>
                      <a:pt x="390" y="63"/>
                    </a:lnTo>
                    <a:lnTo>
                      <a:pt x="382" y="72"/>
                    </a:lnTo>
                    <a:lnTo>
                      <a:pt x="373" y="78"/>
                    </a:lnTo>
                    <a:lnTo>
                      <a:pt x="365" y="86"/>
                    </a:lnTo>
                    <a:lnTo>
                      <a:pt x="356" y="91"/>
                    </a:lnTo>
                    <a:lnTo>
                      <a:pt x="348" y="97"/>
                    </a:lnTo>
                    <a:lnTo>
                      <a:pt x="342" y="97"/>
                    </a:lnTo>
                    <a:lnTo>
                      <a:pt x="337" y="97"/>
                    </a:lnTo>
                    <a:lnTo>
                      <a:pt x="333" y="99"/>
                    </a:lnTo>
                    <a:lnTo>
                      <a:pt x="327" y="99"/>
                    </a:lnTo>
                    <a:lnTo>
                      <a:pt x="323" y="99"/>
                    </a:lnTo>
                    <a:lnTo>
                      <a:pt x="318" y="99"/>
                    </a:lnTo>
                    <a:lnTo>
                      <a:pt x="312" y="99"/>
                    </a:lnTo>
                    <a:lnTo>
                      <a:pt x="308" y="99"/>
                    </a:lnTo>
                    <a:lnTo>
                      <a:pt x="302" y="97"/>
                    </a:lnTo>
                    <a:lnTo>
                      <a:pt x="297" y="97"/>
                    </a:lnTo>
                    <a:lnTo>
                      <a:pt x="293" y="97"/>
                    </a:lnTo>
                    <a:lnTo>
                      <a:pt x="287" y="95"/>
                    </a:lnTo>
                    <a:lnTo>
                      <a:pt x="283" y="93"/>
                    </a:lnTo>
                    <a:lnTo>
                      <a:pt x="278" y="93"/>
                    </a:lnTo>
                    <a:lnTo>
                      <a:pt x="274" y="91"/>
                    </a:lnTo>
                    <a:lnTo>
                      <a:pt x="270" y="91"/>
                    </a:lnTo>
                    <a:lnTo>
                      <a:pt x="260" y="88"/>
                    </a:lnTo>
                    <a:lnTo>
                      <a:pt x="251" y="84"/>
                    </a:lnTo>
                    <a:lnTo>
                      <a:pt x="243" y="80"/>
                    </a:lnTo>
                    <a:lnTo>
                      <a:pt x="236" y="78"/>
                    </a:lnTo>
                    <a:lnTo>
                      <a:pt x="226" y="74"/>
                    </a:lnTo>
                    <a:lnTo>
                      <a:pt x="221" y="72"/>
                    </a:lnTo>
                    <a:lnTo>
                      <a:pt x="215" y="70"/>
                    </a:lnTo>
                    <a:lnTo>
                      <a:pt x="209" y="70"/>
                    </a:lnTo>
                    <a:lnTo>
                      <a:pt x="203" y="70"/>
                    </a:lnTo>
                    <a:lnTo>
                      <a:pt x="200" y="70"/>
                    </a:lnTo>
                    <a:lnTo>
                      <a:pt x="196" y="72"/>
                    </a:lnTo>
                    <a:lnTo>
                      <a:pt x="194" y="76"/>
                    </a:lnTo>
                    <a:lnTo>
                      <a:pt x="190" y="82"/>
                    </a:lnTo>
                    <a:lnTo>
                      <a:pt x="188" y="91"/>
                    </a:lnTo>
                    <a:lnTo>
                      <a:pt x="188" y="95"/>
                    </a:lnTo>
                    <a:lnTo>
                      <a:pt x="188" y="101"/>
                    </a:lnTo>
                    <a:lnTo>
                      <a:pt x="188" y="107"/>
                    </a:lnTo>
                    <a:lnTo>
                      <a:pt x="190" y="110"/>
                    </a:lnTo>
                    <a:lnTo>
                      <a:pt x="190" y="116"/>
                    </a:lnTo>
                    <a:lnTo>
                      <a:pt x="192" y="122"/>
                    </a:lnTo>
                    <a:lnTo>
                      <a:pt x="192" y="128"/>
                    </a:lnTo>
                    <a:lnTo>
                      <a:pt x="196" y="133"/>
                    </a:lnTo>
                    <a:lnTo>
                      <a:pt x="196" y="139"/>
                    </a:lnTo>
                    <a:lnTo>
                      <a:pt x="198" y="143"/>
                    </a:lnTo>
                    <a:lnTo>
                      <a:pt x="200" y="148"/>
                    </a:lnTo>
                    <a:lnTo>
                      <a:pt x="202" y="154"/>
                    </a:lnTo>
                    <a:lnTo>
                      <a:pt x="202" y="158"/>
                    </a:lnTo>
                    <a:lnTo>
                      <a:pt x="203" y="164"/>
                    </a:lnTo>
                    <a:lnTo>
                      <a:pt x="203" y="167"/>
                    </a:lnTo>
                    <a:lnTo>
                      <a:pt x="205" y="171"/>
                    </a:lnTo>
                    <a:lnTo>
                      <a:pt x="203" y="179"/>
                    </a:lnTo>
                    <a:lnTo>
                      <a:pt x="200" y="183"/>
                    </a:lnTo>
                    <a:lnTo>
                      <a:pt x="198" y="185"/>
                    </a:lnTo>
                    <a:lnTo>
                      <a:pt x="194" y="188"/>
                    </a:lnTo>
                    <a:lnTo>
                      <a:pt x="188" y="188"/>
                    </a:lnTo>
                    <a:lnTo>
                      <a:pt x="183" y="190"/>
                    </a:lnTo>
                    <a:lnTo>
                      <a:pt x="175" y="188"/>
                    </a:lnTo>
                    <a:lnTo>
                      <a:pt x="167" y="188"/>
                    </a:lnTo>
                    <a:lnTo>
                      <a:pt x="160" y="188"/>
                    </a:lnTo>
                    <a:lnTo>
                      <a:pt x="150" y="188"/>
                    </a:lnTo>
                    <a:lnTo>
                      <a:pt x="145" y="188"/>
                    </a:lnTo>
                    <a:lnTo>
                      <a:pt x="141" y="186"/>
                    </a:lnTo>
                    <a:lnTo>
                      <a:pt x="135" y="186"/>
                    </a:lnTo>
                    <a:lnTo>
                      <a:pt x="129" y="186"/>
                    </a:lnTo>
                    <a:lnTo>
                      <a:pt x="124" y="186"/>
                    </a:lnTo>
                    <a:lnTo>
                      <a:pt x="118" y="185"/>
                    </a:lnTo>
                    <a:lnTo>
                      <a:pt x="114" y="185"/>
                    </a:lnTo>
                    <a:lnTo>
                      <a:pt x="108" y="185"/>
                    </a:lnTo>
                    <a:lnTo>
                      <a:pt x="103" y="185"/>
                    </a:lnTo>
                    <a:lnTo>
                      <a:pt x="97" y="185"/>
                    </a:lnTo>
                    <a:lnTo>
                      <a:pt x="91" y="183"/>
                    </a:lnTo>
                    <a:lnTo>
                      <a:pt x="86" y="183"/>
                    </a:lnTo>
                    <a:lnTo>
                      <a:pt x="82" y="183"/>
                    </a:lnTo>
                    <a:lnTo>
                      <a:pt x="76" y="183"/>
                    </a:lnTo>
                    <a:lnTo>
                      <a:pt x="70" y="183"/>
                    </a:lnTo>
                    <a:lnTo>
                      <a:pt x="67" y="183"/>
                    </a:lnTo>
                    <a:lnTo>
                      <a:pt x="61" y="183"/>
                    </a:lnTo>
                    <a:lnTo>
                      <a:pt x="55" y="183"/>
                    </a:lnTo>
                    <a:lnTo>
                      <a:pt x="51" y="185"/>
                    </a:lnTo>
                    <a:lnTo>
                      <a:pt x="48" y="185"/>
                    </a:lnTo>
                    <a:lnTo>
                      <a:pt x="40" y="186"/>
                    </a:lnTo>
                    <a:lnTo>
                      <a:pt x="34" y="190"/>
                    </a:lnTo>
                    <a:lnTo>
                      <a:pt x="29" y="192"/>
                    </a:lnTo>
                    <a:lnTo>
                      <a:pt x="23" y="196"/>
                    </a:lnTo>
                    <a:lnTo>
                      <a:pt x="19" y="200"/>
                    </a:lnTo>
                    <a:lnTo>
                      <a:pt x="17" y="205"/>
                    </a:lnTo>
                    <a:lnTo>
                      <a:pt x="15" y="209"/>
                    </a:lnTo>
                    <a:lnTo>
                      <a:pt x="15" y="215"/>
                    </a:lnTo>
                    <a:lnTo>
                      <a:pt x="15" y="223"/>
                    </a:lnTo>
                    <a:lnTo>
                      <a:pt x="17" y="228"/>
                    </a:lnTo>
                    <a:lnTo>
                      <a:pt x="17" y="234"/>
                    </a:lnTo>
                    <a:lnTo>
                      <a:pt x="19" y="242"/>
                    </a:lnTo>
                    <a:lnTo>
                      <a:pt x="21" y="247"/>
                    </a:lnTo>
                    <a:lnTo>
                      <a:pt x="25" y="255"/>
                    </a:lnTo>
                    <a:lnTo>
                      <a:pt x="27" y="261"/>
                    </a:lnTo>
                    <a:lnTo>
                      <a:pt x="31" y="268"/>
                    </a:lnTo>
                    <a:lnTo>
                      <a:pt x="36" y="274"/>
                    </a:lnTo>
                    <a:lnTo>
                      <a:pt x="40" y="280"/>
                    </a:lnTo>
                    <a:lnTo>
                      <a:pt x="44" y="285"/>
                    </a:lnTo>
                    <a:lnTo>
                      <a:pt x="48" y="291"/>
                    </a:lnTo>
                    <a:lnTo>
                      <a:pt x="51" y="297"/>
                    </a:lnTo>
                    <a:lnTo>
                      <a:pt x="55" y="302"/>
                    </a:lnTo>
                    <a:lnTo>
                      <a:pt x="59" y="308"/>
                    </a:lnTo>
                    <a:lnTo>
                      <a:pt x="63" y="314"/>
                    </a:lnTo>
                    <a:lnTo>
                      <a:pt x="65" y="318"/>
                    </a:lnTo>
                    <a:lnTo>
                      <a:pt x="69" y="325"/>
                    </a:lnTo>
                    <a:lnTo>
                      <a:pt x="70" y="329"/>
                    </a:lnTo>
                    <a:lnTo>
                      <a:pt x="72" y="335"/>
                    </a:lnTo>
                    <a:lnTo>
                      <a:pt x="74" y="339"/>
                    </a:lnTo>
                    <a:lnTo>
                      <a:pt x="76" y="344"/>
                    </a:lnTo>
                    <a:lnTo>
                      <a:pt x="74" y="350"/>
                    </a:lnTo>
                    <a:lnTo>
                      <a:pt x="74" y="354"/>
                    </a:lnTo>
                    <a:lnTo>
                      <a:pt x="74" y="359"/>
                    </a:lnTo>
                    <a:lnTo>
                      <a:pt x="72" y="365"/>
                    </a:lnTo>
                    <a:lnTo>
                      <a:pt x="69" y="371"/>
                    </a:lnTo>
                    <a:lnTo>
                      <a:pt x="63" y="377"/>
                    </a:lnTo>
                    <a:lnTo>
                      <a:pt x="59" y="382"/>
                    </a:lnTo>
                    <a:lnTo>
                      <a:pt x="53" y="390"/>
                    </a:lnTo>
                    <a:lnTo>
                      <a:pt x="46" y="396"/>
                    </a:lnTo>
                    <a:lnTo>
                      <a:pt x="42" y="403"/>
                    </a:lnTo>
                    <a:lnTo>
                      <a:pt x="34" y="409"/>
                    </a:lnTo>
                    <a:lnTo>
                      <a:pt x="29" y="417"/>
                    </a:lnTo>
                    <a:lnTo>
                      <a:pt x="23" y="422"/>
                    </a:lnTo>
                    <a:lnTo>
                      <a:pt x="17" y="430"/>
                    </a:lnTo>
                    <a:lnTo>
                      <a:pt x="12" y="436"/>
                    </a:lnTo>
                    <a:lnTo>
                      <a:pt x="8" y="443"/>
                    </a:lnTo>
                    <a:lnTo>
                      <a:pt x="4" y="449"/>
                    </a:lnTo>
                    <a:lnTo>
                      <a:pt x="0" y="456"/>
                    </a:lnTo>
                    <a:lnTo>
                      <a:pt x="0" y="462"/>
                    </a:lnTo>
                    <a:lnTo>
                      <a:pt x="0" y="470"/>
                    </a:lnTo>
                    <a:lnTo>
                      <a:pt x="0" y="477"/>
                    </a:lnTo>
                    <a:lnTo>
                      <a:pt x="0" y="483"/>
                    </a:lnTo>
                    <a:lnTo>
                      <a:pt x="4" y="489"/>
                    </a:lnTo>
                    <a:lnTo>
                      <a:pt x="8" y="496"/>
                    </a:lnTo>
                    <a:lnTo>
                      <a:pt x="12" y="500"/>
                    </a:lnTo>
                    <a:lnTo>
                      <a:pt x="17" y="508"/>
                    </a:lnTo>
                    <a:lnTo>
                      <a:pt x="25" y="512"/>
                    </a:lnTo>
                    <a:lnTo>
                      <a:pt x="32" y="517"/>
                    </a:lnTo>
                    <a:lnTo>
                      <a:pt x="38" y="523"/>
                    </a:lnTo>
                    <a:lnTo>
                      <a:pt x="46" y="527"/>
                    </a:lnTo>
                    <a:lnTo>
                      <a:pt x="53" y="531"/>
                    </a:lnTo>
                    <a:lnTo>
                      <a:pt x="63" y="534"/>
                    </a:lnTo>
                    <a:lnTo>
                      <a:pt x="70" y="536"/>
                    </a:lnTo>
                    <a:lnTo>
                      <a:pt x="80" y="540"/>
                    </a:lnTo>
                    <a:lnTo>
                      <a:pt x="88" y="542"/>
                    </a:lnTo>
                    <a:lnTo>
                      <a:pt x="95" y="544"/>
                    </a:lnTo>
                    <a:lnTo>
                      <a:pt x="103" y="544"/>
                    </a:lnTo>
                    <a:lnTo>
                      <a:pt x="108" y="544"/>
                    </a:lnTo>
                    <a:lnTo>
                      <a:pt x="116" y="544"/>
                    </a:lnTo>
                    <a:lnTo>
                      <a:pt x="124" y="544"/>
                    </a:lnTo>
                    <a:lnTo>
                      <a:pt x="129" y="542"/>
                    </a:lnTo>
                    <a:lnTo>
                      <a:pt x="135" y="542"/>
                    </a:lnTo>
                    <a:lnTo>
                      <a:pt x="141" y="540"/>
                    </a:lnTo>
                    <a:lnTo>
                      <a:pt x="146" y="540"/>
                    </a:lnTo>
                    <a:lnTo>
                      <a:pt x="154" y="538"/>
                    </a:lnTo>
                    <a:lnTo>
                      <a:pt x="162" y="540"/>
                    </a:lnTo>
                    <a:lnTo>
                      <a:pt x="169" y="542"/>
                    </a:lnTo>
                    <a:lnTo>
                      <a:pt x="175" y="550"/>
                    </a:lnTo>
                    <a:lnTo>
                      <a:pt x="175" y="553"/>
                    </a:lnTo>
                    <a:lnTo>
                      <a:pt x="177" y="559"/>
                    </a:lnTo>
                    <a:lnTo>
                      <a:pt x="177" y="567"/>
                    </a:lnTo>
                    <a:lnTo>
                      <a:pt x="179" y="574"/>
                    </a:lnTo>
                    <a:lnTo>
                      <a:pt x="179" y="580"/>
                    </a:lnTo>
                    <a:lnTo>
                      <a:pt x="179" y="590"/>
                    </a:lnTo>
                    <a:lnTo>
                      <a:pt x="179" y="597"/>
                    </a:lnTo>
                    <a:lnTo>
                      <a:pt x="181" y="607"/>
                    </a:lnTo>
                    <a:lnTo>
                      <a:pt x="181" y="612"/>
                    </a:lnTo>
                    <a:lnTo>
                      <a:pt x="181" y="620"/>
                    </a:lnTo>
                    <a:lnTo>
                      <a:pt x="181" y="628"/>
                    </a:lnTo>
                    <a:lnTo>
                      <a:pt x="184" y="635"/>
                    </a:lnTo>
                    <a:lnTo>
                      <a:pt x="186" y="639"/>
                    </a:lnTo>
                    <a:lnTo>
                      <a:pt x="188" y="645"/>
                    </a:lnTo>
                    <a:lnTo>
                      <a:pt x="190" y="647"/>
                    </a:lnTo>
                    <a:lnTo>
                      <a:pt x="196" y="650"/>
                    </a:lnTo>
                    <a:lnTo>
                      <a:pt x="200" y="648"/>
                    </a:lnTo>
                    <a:lnTo>
                      <a:pt x="203" y="647"/>
                    </a:lnTo>
                    <a:lnTo>
                      <a:pt x="209" y="645"/>
                    </a:lnTo>
                    <a:lnTo>
                      <a:pt x="217" y="641"/>
                    </a:lnTo>
                    <a:lnTo>
                      <a:pt x="221" y="635"/>
                    </a:lnTo>
                    <a:lnTo>
                      <a:pt x="228" y="631"/>
                    </a:lnTo>
                    <a:lnTo>
                      <a:pt x="236" y="626"/>
                    </a:lnTo>
                    <a:lnTo>
                      <a:pt x="243" y="618"/>
                    </a:lnTo>
                    <a:lnTo>
                      <a:pt x="251" y="612"/>
                    </a:lnTo>
                    <a:lnTo>
                      <a:pt x="260" y="605"/>
                    </a:lnTo>
                    <a:lnTo>
                      <a:pt x="268" y="599"/>
                    </a:lnTo>
                    <a:lnTo>
                      <a:pt x="278" y="591"/>
                    </a:lnTo>
                    <a:lnTo>
                      <a:pt x="285" y="586"/>
                    </a:lnTo>
                    <a:lnTo>
                      <a:pt x="295" y="580"/>
                    </a:lnTo>
                    <a:lnTo>
                      <a:pt x="302" y="576"/>
                    </a:lnTo>
                    <a:lnTo>
                      <a:pt x="312" y="572"/>
                    </a:lnTo>
                    <a:lnTo>
                      <a:pt x="319" y="571"/>
                    </a:lnTo>
                    <a:lnTo>
                      <a:pt x="329" y="569"/>
                    </a:lnTo>
                    <a:lnTo>
                      <a:pt x="337" y="567"/>
                    </a:lnTo>
                    <a:lnTo>
                      <a:pt x="346" y="567"/>
                    </a:lnTo>
                    <a:lnTo>
                      <a:pt x="354" y="567"/>
                    </a:lnTo>
                    <a:lnTo>
                      <a:pt x="361" y="569"/>
                    </a:lnTo>
                    <a:lnTo>
                      <a:pt x="369" y="571"/>
                    </a:lnTo>
                    <a:lnTo>
                      <a:pt x="376" y="572"/>
                    </a:lnTo>
                    <a:lnTo>
                      <a:pt x="384" y="572"/>
                    </a:lnTo>
                    <a:lnTo>
                      <a:pt x="390" y="574"/>
                    </a:lnTo>
                    <a:lnTo>
                      <a:pt x="397" y="576"/>
                    </a:lnTo>
                    <a:lnTo>
                      <a:pt x="405" y="580"/>
                    </a:lnTo>
                    <a:lnTo>
                      <a:pt x="411" y="580"/>
                    </a:lnTo>
                    <a:lnTo>
                      <a:pt x="416" y="580"/>
                    </a:lnTo>
                    <a:lnTo>
                      <a:pt x="424" y="580"/>
                    </a:lnTo>
                    <a:lnTo>
                      <a:pt x="430" y="582"/>
                    </a:lnTo>
                    <a:lnTo>
                      <a:pt x="433" y="580"/>
                    </a:lnTo>
                    <a:lnTo>
                      <a:pt x="439" y="580"/>
                    </a:lnTo>
                    <a:lnTo>
                      <a:pt x="443" y="576"/>
                    </a:lnTo>
                    <a:lnTo>
                      <a:pt x="447" y="574"/>
                    </a:lnTo>
                    <a:lnTo>
                      <a:pt x="452" y="567"/>
                    </a:lnTo>
                    <a:lnTo>
                      <a:pt x="458" y="559"/>
                    </a:lnTo>
                    <a:lnTo>
                      <a:pt x="458" y="553"/>
                    </a:lnTo>
                    <a:lnTo>
                      <a:pt x="458" y="550"/>
                    </a:lnTo>
                    <a:lnTo>
                      <a:pt x="456" y="544"/>
                    </a:lnTo>
                    <a:lnTo>
                      <a:pt x="454" y="540"/>
                    </a:lnTo>
                    <a:lnTo>
                      <a:pt x="451" y="534"/>
                    </a:lnTo>
                    <a:lnTo>
                      <a:pt x="449" y="529"/>
                    </a:lnTo>
                    <a:lnTo>
                      <a:pt x="443" y="523"/>
                    </a:lnTo>
                    <a:lnTo>
                      <a:pt x="437" y="517"/>
                    </a:lnTo>
                    <a:lnTo>
                      <a:pt x="433" y="515"/>
                    </a:lnTo>
                    <a:lnTo>
                      <a:pt x="430" y="512"/>
                    </a:lnTo>
                    <a:lnTo>
                      <a:pt x="424" y="510"/>
                    </a:lnTo>
                    <a:lnTo>
                      <a:pt x="420" y="508"/>
                    </a:lnTo>
                    <a:lnTo>
                      <a:pt x="414" y="504"/>
                    </a:lnTo>
                    <a:lnTo>
                      <a:pt x="411" y="500"/>
                    </a:lnTo>
                    <a:lnTo>
                      <a:pt x="405" y="498"/>
                    </a:lnTo>
                    <a:lnTo>
                      <a:pt x="401" y="496"/>
                    </a:lnTo>
                    <a:lnTo>
                      <a:pt x="395" y="493"/>
                    </a:lnTo>
                    <a:lnTo>
                      <a:pt x="390" y="491"/>
                    </a:lnTo>
                    <a:lnTo>
                      <a:pt x="384" y="487"/>
                    </a:lnTo>
                    <a:lnTo>
                      <a:pt x="378" y="485"/>
                    </a:lnTo>
                    <a:lnTo>
                      <a:pt x="373" y="481"/>
                    </a:lnTo>
                    <a:lnTo>
                      <a:pt x="369" y="479"/>
                    </a:lnTo>
                    <a:lnTo>
                      <a:pt x="363" y="477"/>
                    </a:lnTo>
                    <a:lnTo>
                      <a:pt x="357" y="474"/>
                    </a:lnTo>
                    <a:lnTo>
                      <a:pt x="352" y="472"/>
                    </a:lnTo>
                    <a:lnTo>
                      <a:pt x="346" y="470"/>
                    </a:lnTo>
                    <a:lnTo>
                      <a:pt x="342" y="466"/>
                    </a:lnTo>
                    <a:lnTo>
                      <a:pt x="337" y="464"/>
                    </a:lnTo>
                    <a:lnTo>
                      <a:pt x="333" y="460"/>
                    </a:lnTo>
                    <a:lnTo>
                      <a:pt x="327" y="458"/>
                    </a:lnTo>
                    <a:lnTo>
                      <a:pt x="323" y="456"/>
                    </a:lnTo>
                    <a:lnTo>
                      <a:pt x="319" y="453"/>
                    </a:lnTo>
                    <a:lnTo>
                      <a:pt x="312" y="449"/>
                    </a:lnTo>
                    <a:lnTo>
                      <a:pt x="306" y="443"/>
                    </a:lnTo>
                    <a:lnTo>
                      <a:pt x="302" y="439"/>
                    </a:lnTo>
                    <a:lnTo>
                      <a:pt x="300" y="436"/>
                    </a:lnTo>
                    <a:lnTo>
                      <a:pt x="299" y="426"/>
                    </a:lnTo>
                    <a:lnTo>
                      <a:pt x="306" y="418"/>
                    </a:lnTo>
                    <a:lnTo>
                      <a:pt x="310" y="415"/>
                    </a:lnTo>
                    <a:lnTo>
                      <a:pt x="316" y="411"/>
                    </a:lnTo>
                    <a:lnTo>
                      <a:pt x="323" y="407"/>
                    </a:lnTo>
                    <a:lnTo>
                      <a:pt x="331" y="403"/>
                    </a:lnTo>
                    <a:lnTo>
                      <a:pt x="338" y="399"/>
                    </a:lnTo>
                    <a:lnTo>
                      <a:pt x="346" y="396"/>
                    </a:lnTo>
                    <a:lnTo>
                      <a:pt x="352" y="390"/>
                    </a:lnTo>
                    <a:lnTo>
                      <a:pt x="359" y="388"/>
                    </a:lnTo>
                    <a:lnTo>
                      <a:pt x="367" y="382"/>
                    </a:lnTo>
                    <a:lnTo>
                      <a:pt x="373" y="380"/>
                    </a:lnTo>
                    <a:lnTo>
                      <a:pt x="378" y="375"/>
                    </a:lnTo>
                    <a:lnTo>
                      <a:pt x="382" y="371"/>
                    </a:lnTo>
                    <a:lnTo>
                      <a:pt x="388" y="363"/>
                    </a:lnTo>
                    <a:lnTo>
                      <a:pt x="388" y="354"/>
                    </a:lnTo>
                    <a:lnTo>
                      <a:pt x="386" y="346"/>
                    </a:lnTo>
                    <a:lnTo>
                      <a:pt x="384" y="339"/>
                    </a:lnTo>
                    <a:lnTo>
                      <a:pt x="380" y="329"/>
                    </a:lnTo>
                    <a:lnTo>
                      <a:pt x="378" y="321"/>
                    </a:lnTo>
                    <a:lnTo>
                      <a:pt x="378" y="314"/>
                    </a:lnTo>
                    <a:lnTo>
                      <a:pt x="382" y="306"/>
                    </a:lnTo>
                    <a:lnTo>
                      <a:pt x="386" y="304"/>
                    </a:lnTo>
                    <a:lnTo>
                      <a:pt x="390" y="301"/>
                    </a:lnTo>
                    <a:lnTo>
                      <a:pt x="394" y="297"/>
                    </a:lnTo>
                    <a:lnTo>
                      <a:pt x="401" y="295"/>
                    </a:lnTo>
                    <a:lnTo>
                      <a:pt x="407" y="291"/>
                    </a:lnTo>
                    <a:lnTo>
                      <a:pt x="414" y="289"/>
                    </a:lnTo>
                    <a:lnTo>
                      <a:pt x="422" y="287"/>
                    </a:lnTo>
                    <a:lnTo>
                      <a:pt x="430" y="283"/>
                    </a:lnTo>
                    <a:lnTo>
                      <a:pt x="435" y="280"/>
                    </a:lnTo>
                    <a:lnTo>
                      <a:pt x="443" y="278"/>
                    </a:lnTo>
                    <a:lnTo>
                      <a:pt x="449" y="274"/>
                    </a:lnTo>
                    <a:lnTo>
                      <a:pt x="456" y="272"/>
                    </a:lnTo>
                    <a:lnTo>
                      <a:pt x="460" y="268"/>
                    </a:lnTo>
                    <a:lnTo>
                      <a:pt x="468" y="266"/>
                    </a:lnTo>
                    <a:lnTo>
                      <a:pt x="471" y="263"/>
                    </a:lnTo>
                    <a:lnTo>
                      <a:pt x="475" y="261"/>
                    </a:lnTo>
                    <a:lnTo>
                      <a:pt x="479" y="253"/>
                    </a:lnTo>
                    <a:lnTo>
                      <a:pt x="481" y="243"/>
                    </a:lnTo>
                    <a:lnTo>
                      <a:pt x="477" y="234"/>
                    </a:lnTo>
                    <a:lnTo>
                      <a:pt x="477" y="224"/>
                    </a:lnTo>
                    <a:lnTo>
                      <a:pt x="473" y="221"/>
                    </a:lnTo>
                    <a:lnTo>
                      <a:pt x="471" y="215"/>
                    </a:lnTo>
                    <a:lnTo>
                      <a:pt x="470" y="209"/>
                    </a:lnTo>
                    <a:lnTo>
                      <a:pt x="470" y="205"/>
                    </a:lnTo>
                    <a:lnTo>
                      <a:pt x="470" y="200"/>
                    </a:lnTo>
                    <a:lnTo>
                      <a:pt x="470" y="194"/>
                    </a:lnTo>
                    <a:lnTo>
                      <a:pt x="470" y="188"/>
                    </a:lnTo>
                    <a:lnTo>
                      <a:pt x="473" y="185"/>
                    </a:lnTo>
                    <a:lnTo>
                      <a:pt x="475" y="179"/>
                    </a:lnTo>
                    <a:lnTo>
                      <a:pt x="477" y="171"/>
                    </a:lnTo>
                    <a:lnTo>
                      <a:pt x="483" y="166"/>
                    </a:lnTo>
                    <a:lnTo>
                      <a:pt x="487" y="160"/>
                    </a:lnTo>
                    <a:lnTo>
                      <a:pt x="492" y="154"/>
                    </a:lnTo>
                    <a:lnTo>
                      <a:pt x="498" y="150"/>
                    </a:lnTo>
                    <a:lnTo>
                      <a:pt x="504" y="143"/>
                    </a:lnTo>
                    <a:lnTo>
                      <a:pt x="509" y="139"/>
                    </a:lnTo>
                    <a:lnTo>
                      <a:pt x="515" y="133"/>
                    </a:lnTo>
                    <a:lnTo>
                      <a:pt x="521" y="126"/>
                    </a:lnTo>
                    <a:lnTo>
                      <a:pt x="527" y="120"/>
                    </a:lnTo>
                    <a:lnTo>
                      <a:pt x="532" y="116"/>
                    </a:lnTo>
                    <a:lnTo>
                      <a:pt x="536" y="109"/>
                    </a:lnTo>
                    <a:lnTo>
                      <a:pt x="540" y="105"/>
                    </a:lnTo>
                    <a:lnTo>
                      <a:pt x="542" y="99"/>
                    </a:lnTo>
                    <a:lnTo>
                      <a:pt x="546" y="93"/>
                    </a:lnTo>
                    <a:lnTo>
                      <a:pt x="546" y="88"/>
                    </a:lnTo>
                    <a:lnTo>
                      <a:pt x="546" y="82"/>
                    </a:lnTo>
                    <a:lnTo>
                      <a:pt x="546" y="76"/>
                    </a:lnTo>
                    <a:lnTo>
                      <a:pt x="544" y="70"/>
                    </a:lnTo>
                    <a:lnTo>
                      <a:pt x="540" y="67"/>
                    </a:lnTo>
                    <a:lnTo>
                      <a:pt x="538" y="61"/>
                    </a:lnTo>
                    <a:lnTo>
                      <a:pt x="534" y="57"/>
                    </a:lnTo>
                    <a:lnTo>
                      <a:pt x="530" y="51"/>
                    </a:lnTo>
                    <a:lnTo>
                      <a:pt x="525" y="48"/>
                    </a:lnTo>
                    <a:lnTo>
                      <a:pt x="521" y="42"/>
                    </a:lnTo>
                    <a:lnTo>
                      <a:pt x="515" y="38"/>
                    </a:lnTo>
                    <a:lnTo>
                      <a:pt x="509" y="34"/>
                    </a:lnTo>
                    <a:lnTo>
                      <a:pt x="504" y="31"/>
                    </a:lnTo>
                    <a:lnTo>
                      <a:pt x="498" y="27"/>
                    </a:lnTo>
                    <a:lnTo>
                      <a:pt x="492" y="23"/>
                    </a:lnTo>
                    <a:lnTo>
                      <a:pt x="487" y="21"/>
                    </a:lnTo>
                    <a:lnTo>
                      <a:pt x="481" y="17"/>
                    </a:lnTo>
                    <a:lnTo>
                      <a:pt x="477" y="13"/>
                    </a:lnTo>
                    <a:lnTo>
                      <a:pt x="471" y="12"/>
                    </a:lnTo>
                    <a:lnTo>
                      <a:pt x="468" y="10"/>
                    </a:lnTo>
                    <a:lnTo>
                      <a:pt x="458" y="6"/>
                    </a:lnTo>
                    <a:lnTo>
                      <a:pt x="451" y="4"/>
                    </a:lnTo>
                    <a:lnTo>
                      <a:pt x="445" y="2"/>
                    </a:lnTo>
                    <a:lnTo>
                      <a:pt x="441" y="0"/>
                    </a:lnTo>
                    <a:lnTo>
                      <a:pt x="437" y="0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7DB8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05" name="Freeform 9"/>
              <p:cNvSpPr>
                <a:spLocks/>
              </p:cNvSpPr>
              <p:nvPr/>
            </p:nvSpPr>
            <p:spPr bwMode="auto">
              <a:xfrm>
                <a:off x="2349" y="2998"/>
                <a:ext cx="148" cy="182"/>
              </a:xfrm>
              <a:custGeom>
                <a:avLst/>
                <a:gdLst/>
                <a:ahLst/>
                <a:cxnLst>
                  <a:cxn ang="0">
                    <a:pos x="116" y="5"/>
                  </a:cxn>
                  <a:cxn ang="0">
                    <a:pos x="102" y="1"/>
                  </a:cxn>
                  <a:cxn ang="0">
                    <a:pos x="83" y="0"/>
                  </a:cxn>
                  <a:cxn ang="0">
                    <a:pos x="59" y="0"/>
                  </a:cxn>
                  <a:cxn ang="0">
                    <a:pos x="36" y="7"/>
                  </a:cxn>
                  <a:cxn ang="0">
                    <a:pos x="15" y="20"/>
                  </a:cxn>
                  <a:cxn ang="0">
                    <a:pos x="4" y="41"/>
                  </a:cxn>
                  <a:cxn ang="0">
                    <a:pos x="0" y="62"/>
                  </a:cxn>
                  <a:cxn ang="0">
                    <a:pos x="0" y="79"/>
                  </a:cxn>
                  <a:cxn ang="0">
                    <a:pos x="2" y="93"/>
                  </a:cxn>
                  <a:cxn ang="0">
                    <a:pos x="4" y="108"/>
                  </a:cxn>
                  <a:cxn ang="0">
                    <a:pos x="11" y="123"/>
                  </a:cxn>
                  <a:cxn ang="0">
                    <a:pos x="19" y="138"/>
                  </a:cxn>
                  <a:cxn ang="0">
                    <a:pos x="42" y="163"/>
                  </a:cxn>
                  <a:cxn ang="0">
                    <a:pos x="61" y="174"/>
                  </a:cxn>
                  <a:cxn ang="0">
                    <a:pos x="76" y="184"/>
                  </a:cxn>
                  <a:cxn ang="0">
                    <a:pos x="93" y="192"/>
                  </a:cxn>
                  <a:cxn ang="0">
                    <a:pos x="108" y="199"/>
                  </a:cxn>
                  <a:cxn ang="0">
                    <a:pos x="123" y="207"/>
                  </a:cxn>
                  <a:cxn ang="0">
                    <a:pos x="142" y="214"/>
                  </a:cxn>
                  <a:cxn ang="0">
                    <a:pos x="163" y="230"/>
                  </a:cxn>
                  <a:cxn ang="0">
                    <a:pos x="173" y="245"/>
                  </a:cxn>
                  <a:cxn ang="0">
                    <a:pos x="167" y="264"/>
                  </a:cxn>
                  <a:cxn ang="0">
                    <a:pos x="156" y="285"/>
                  </a:cxn>
                  <a:cxn ang="0">
                    <a:pos x="140" y="306"/>
                  </a:cxn>
                  <a:cxn ang="0">
                    <a:pos x="133" y="327"/>
                  </a:cxn>
                  <a:cxn ang="0">
                    <a:pos x="137" y="344"/>
                  </a:cxn>
                  <a:cxn ang="0">
                    <a:pos x="150" y="355"/>
                  </a:cxn>
                  <a:cxn ang="0">
                    <a:pos x="167" y="359"/>
                  </a:cxn>
                  <a:cxn ang="0">
                    <a:pos x="182" y="363"/>
                  </a:cxn>
                  <a:cxn ang="0">
                    <a:pos x="199" y="363"/>
                  </a:cxn>
                  <a:cxn ang="0">
                    <a:pos x="215" y="363"/>
                  </a:cxn>
                  <a:cxn ang="0">
                    <a:pos x="230" y="359"/>
                  </a:cxn>
                  <a:cxn ang="0">
                    <a:pos x="245" y="355"/>
                  </a:cxn>
                  <a:cxn ang="0">
                    <a:pos x="260" y="349"/>
                  </a:cxn>
                  <a:cxn ang="0">
                    <a:pos x="281" y="334"/>
                  </a:cxn>
                  <a:cxn ang="0">
                    <a:pos x="293" y="311"/>
                  </a:cxn>
                  <a:cxn ang="0">
                    <a:pos x="293" y="285"/>
                  </a:cxn>
                  <a:cxn ang="0">
                    <a:pos x="291" y="266"/>
                  </a:cxn>
                  <a:cxn ang="0">
                    <a:pos x="285" y="247"/>
                  </a:cxn>
                  <a:cxn ang="0">
                    <a:pos x="275" y="220"/>
                  </a:cxn>
                  <a:cxn ang="0">
                    <a:pos x="264" y="197"/>
                  </a:cxn>
                  <a:cxn ang="0">
                    <a:pos x="254" y="180"/>
                  </a:cxn>
                  <a:cxn ang="0">
                    <a:pos x="234" y="157"/>
                  </a:cxn>
                  <a:cxn ang="0">
                    <a:pos x="211" y="142"/>
                  </a:cxn>
                  <a:cxn ang="0">
                    <a:pos x="184" y="125"/>
                  </a:cxn>
                  <a:cxn ang="0">
                    <a:pos x="159" y="104"/>
                  </a:cxn>
                  <a:cxn ang="0">
                    <a:pos x="148" y="91"/>
                  </a:cxn>
                  <a:cxn ang="0">
                    <a:pos x="139" y="72"/>
                  </a:cxn>
                  <a:cxn ang="0">
                    <a:pos x="131" y="55"/>
                  </a:cxn>
                  <a:cxn ang="0">
                    <a:pos x="125" y="36"/>
                  </a:cxn>
                  <a:cxn ang="0">
                    <a:pos x="120" y="19"/>
                  </a:cxn>
                  <a:cxn ang="0">
                    <a:pos x="120" y="7"/>
                  </a:cxn>
                </a:cxnLst>
                <a:rect l="0" t="0" r="r" b="b"/>
                <a:pathLst>
                  <a:path w="294" h="363">
                    <a:moveTo>
                      <a:pt x="120" y="7"/>
                    </a:moveTo>
                    <a:lnTo>
                      <a:pt x="118" y="5"/>
                    </a:lnTo>
                    <a:lnTo>
                      <a:pt x="116" y="5"/>
                    </a:lnTo>
                    <a:lnTo>
                      <a:pt x="112" y="3"/>
                    </a:lnTo>
                    <a:lnTo>
                      <a:pt x="108" y="3"/>
                    </a:lnTo>
                    <a:lnTo>
                      <a:pt x="102" y="1"/>
                    </a:lnTo>
                    <a:lnTo>
                      <a:pt x="97" y="1"/>
                    </a:lnTo>
                    <a:lnTo>
                      <a:pt x="89" y="0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66" y="0"/>
                    </a:lnTo>
                    <a:lnTo>
                      <a:pt x="59" y="0"/>
                    </a:lnTo>
                    <a:lnTo>
                      <a:pt x="51" y="1"/>
                    </a:lnTo>
                    <a:lnTo>
                      <a:pt x="44" y="3"/>
                    </a:lnTo>
                    <a:lnTo>
                      <a:pt x="36" y="7"/>
                    </a:lnTo>
                    <a:lnTo>
                      <a:pt x="28" y="11"/>
                    </a:lnTo>
                    <a:lnTo>
                      <a:pt x="23" y="17"/>
                    </a:lnTo>
                    <a:lnTo>
                      <a:pt x="15" y="20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4" y="41"/>
                    </a:lnTo>
                    <a:lnTo>
                      <a:pt x="2" y="49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3"/>
                    </a:lnTo>
                    <a:lnTo>
                      <a:pt x="2" y="98"/>
                    </a:lnTo>
                    <a:lnTo>
                      <a:pt x="2" y="102"/>
                    </a:lnTo>
                    <a:lnTo>
                      <a:pt x="4" y="108"/>
                    </a:lnTo>
                    <a:lnTo>
                      <a:pt x="6" y="114"/>
                    </a:lnTo>
                    <a:lnTo>
                      <a:pt x="9" y="119"/>
                    </a:lnTo>
                    <a:lnTo>
                      <a:pt x="11" y="123"/>
                    </a:lnTo>
                    <a:lnTo>
                      <a:pt x="13" y="129"/>
                    </a:lnTo>
                    <a:lnTo>
                      <a:pt x="15" y="133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5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5" y="173"/>
                    </a:lnTo>
                    <a:lnTo>
                      <a:pt x="61" y="174"/>
                    </a:lnTo>
                    <a:lnTo>
                      <a:pt x="66" y="178"/>
                    </a:lnTo>
                    <a:lnTo>
                      <a:pt x="70" y="182"/>
                    </a:lnTo>
                    <a:lnTo>
                      <a:pt x="76" y="184"/>
                    </a:lnTo>
                    <a:lnTo>
                      <a:pt x="82" y="186"/>
                    </a:lnTo>
                    <a:lnTo>
                      <a:pt x="85" y="190"/>
                    </a:lnTo>
                    <a:lnTo>
                      <a:pt x="93" y="192"/>
                    </a:lnTo>
                    <a:lnTo>
                      <a:pt x="97" y="193"/>
                    </a:lnTo>
                    <a:lnTo>
                      <a:pt x="102" y="197"/>
                    </a:lnTo>
                    <a:lnTo>
                      <a:pt x="108" y="199"/>
                    </a:lnTo>
                    <a:lnTo>
                      <a:pt x="114" y="201"/>
                    </a:lnTo>
                    <a:lnTo>
                      <a:pt x="118" y="203"/>
                    </a:lnTo>
                    <a:lnTo>
                      <a:pt x="123" y="207"/>
                    </a:lnTo>
                    <a:lnTo>
                      <a:pt x="129" y="209"/>
                    </a:lnTo>
                    <a:lnTo>
                      <a:pt x="133" y="211"/>
                    </a:lnTo>
                    <a:lnTo>
                      <a:pt x="142" y="214"/>
                    </a:lnTo>
                    <a:lnTo>
                      <a:pt x="150" y="220"/>
                    </a:lnTo>
                    <a:lnTo>
                      <a:pt x="158" y="224"/>
                    </a:lnTo>
                    <a:lnTo>
                      <a:pt x="163" y="230"/>
                    </a:lnTo>
                    <a:lnTo>
                      <a:pt x="167" y="235"/>
                    </a:lnTo>
                    <a:lnTo>
                      <a:pt x="173" y="241"/>
                    </a:lnTo>
                    <a:lnTo>
                      <a:pt x="173" y="245"/>
                    </a:lnTo>
                    <a:lnTo>
                      <a:pt x="171" y="252"/>
                    </a:lnTo>
                    <a:lnTo>
                      <a:pt x="169" y="258"/>
                    </a:lnTo>
                    <a:lnTo>
                      <a:pt x="167" y="264"/>
                    </a:lnTo>
                    <a:lnTo>
                      <a:pt x="163" y="271"/>
                    </a:lnTo>
                    <a:lnTo>
                      <a:pt x="159" y="279"/>
                    </a:lnTo>
                    <a:lnTo>
                      <a:pt x="156" y="285"/>
                    </a:lnTo>
                    <a:lnTo>
                      <a:pt x="150" y="292"/>
                    </a:lnTo>
                    <a:lnTo>
                      <a:pt x="146" y="300"/>
                    </a:lnTo>
                    <a:lnTo>
                      <a:pt x="140" y="306"/>
                    </a:lnTo>
                    <a:lnTo>
                      <a:pt x="139" y="313"/>
                    </a:lnTo>
                    <a:lnTo>
                      <a:pt x="135" y="319"/>
                    </a:lnTo>
                    <a:lnTo>
                      <a:pt x="133" y="327"/>
                    </a:lnTo>
                    <a:lnTo>
                      <a:pt x="133" y="332"/>
                    </a:lnTo>
                    <a:lnTo>
                      <a:pt x="133" y="336"/>
                    </a:lnTo>
                    <a:lnTo>
                      <a:pt x="137" y="344"/>
                    </a:lnTo>
                    <a:lnTo>
                      <a:pt x="139" y="347"/>
                    </a:lnTo>
                    <a:lnTo>
                      <a:pt x="144" y="351"/>
                    </a:lnTo>
                    <a:lnTo>
                      <a:pt x="150" y="355"/>
                    </a:lnTo>
                    <a:lnTo>
                      <a:pt x="159" y="357"/>
                    </a:lnTo>
                    <a:lnTo>
                      <a:pt x="163" y="359"/>
                    </a:lnTo>
                    <a:lnTo>
                      <a:pt x="167" y="359"/>
                    </a:lnTo>
                    <a:lnTo>
                      <a:pt x="173" y="361"/>
                    </a:lnTo>
                    <a:lnTo>
                      <a:pt x="177" y="363"/>
                    </a:lnTo>
                    <a:lnTo>
                      <a:pt x="182" y="363"/>
                    </a:lnTo>
                    <a:lnTo>
                      <a:pt x="188" y="363"/>
                    </a:lnTo>
                    <a:lnTo>
                      <a:pt x="194" y="363"/>
                    </a:lnTo>
                    <a:lnTo>
                      <a:pt x="199" y="363"/>
                    </a:lnTo>
                    <a:lnTo>
                      <a:pt x="203" y="363"/>
                    </a:lnTo>
                    <a:lnTo>
                      <a:pt x="209" y="363"/>
                    </a:lnTo>
                    <a:lnTo>
                      <a:pt x="215" y="363"/>
                    </a:lnTo>
                    <a:lnTo>
                      <a:pt x="220" y="363"/>
                    </a:lnTo>
                    <a:lnTo>
                      <a:pt x="226" y="361"/>
                    </a:lnTo>
                    <a:lnTo>
                      <a:pt x="230" y="359"/>
                    </a:lnTo>
                    <a:lnTo>
                      <a:pt x="235" y="359"/>
                    </a:lnTo>
                    <a:lnTo>
                      <a:pt x="241" y="357"/>
                    </a:lnTo>
                    <a:lnTo>
                      <a:pt x="245" y="355"/>
                    </a:lnTo>
                    <a:lnTo>
                      <a:pt x="251" y="353"/>
                    </a:lnTo>
                    <a:lnTo>
                      <a:pt x="256" y="351"/>
                    </a:lnTo>
                    <a:lnTo>
                      <a:pt x="260" y="349"/>
                    </a:lnTo>
                    <a:lnTo>
                      <a:pt x="268" y="346"/>
                    </a:lnTo>
                    <a:lnTo>
                      <a:pt x="277" y="340"/>
                    </a:lnTo>
                    <a:lnTo>
                      <a:pt x="281" y="334"/>
                    </a:lnTo>
                    <a:lnTo>
                      <a:pt x="287" y="327"/>
                    </a:lnTo>
                    <a:lnTo>
                      <a:pt x="291" y="319"/>
                    </a:lnTo>
                    <a:lnTo>
                      <a:pt x="293" y="311"/>
                    </a:lnTo>
                    <a:lnTo>
                      <a:pt x="293" y="302"/>
                    </a:lnTo>
                    <a:lnTo>
                      <a:pt x="294" y="294"/>
                    </a:lnTo>
                    <a:lnTo>
                      <a:pt x="293" y="285"/>
                    </a:lnTo>
                    <a:lnTo>
                      <a:pt x="293" y="275"/>
                    </a:lnTo>
                    <a:lnTo>
                      <a:pt x="291" y="271"/>
                    </a:lnTo>
                    <a:lnTo>
                      <a:pt x="291" y="266"/>
                    </a:lnTo>
                    <a:lnTo>
                      <a:pt x="289" y="260"/>
                    </a:lnTo>
                    <a:lnTo>
                      <a:pt x="289" y="256"/>
                    </a:lnTo>
                    <a:lnTo>
                      <a:pt x="285" y="247"/>
                    </a:lnTo>
                    <a:lnTo>
                      <a:pt x="283" y="237"/>
                    </a:lnTo>
                    <a:lnTo>
                      <a:pt x="279" y="228"/>
                    </a:lnTo>
                    <a:lnTo>
                      <a:pt x="275" y="220"/>
                    </a:lnTo>
                    <a:lnTo>
                      <a:pt x="272" y="212"/>
                    </a:lnTo>
                    <a:lnTo>
                      <a:pt x="268" y="205"/>
                    </a:lnTo>
                    <a:lnTo>
                      <a:pt x="264" y="197"/>
                    </a:lnTo>
                    <a:lnTo>
                      <a:pt x="260" y="192"/>
                    </a:lnTo>
                    <a:lnTo>
                      <a:pt x="256" y="186"/>
                    </a:lnTo>
                    <a:lnTo>
                      <a:pt x="254" y="180"/>
                    </a:lnTo>
                    <a:lnTo>
                      <a:pt x="247" y="171"/>
                    </a:lnTo>
                    <a:lnTo>
                      <a:pt x="241" y="165"/>
                    </a:lnTo>
                    <a:lnTo>
                      <a:pt x="234" y="157"/>
                    </a:lnTo>
                    <a:lnTo>
                      <a:pt x="226" y="152"/>
                    </a:lnTo>
                    <a:lnTo>
                      <a:pt x="218" y="146"/>
                    </a:lnTo>
                    <a:lnTo>
                      <a:pt x="211" y="142"/>
                    </a:lnTo>
                    <a:lnTo>
                      <a:pt x="201" y="136"/>
                    </a:lnTo>
                    <a:lnTo>
                      <a:pt x="194" y="131"/>
                    </a:lnTo>
                    <a:lnTo>
                      <a:pt x="184" y="125"/>
                    </a:lnTo>
                    <a:lnTo>
                      <a:pt x="177" y="119"/>
                    </a:lnTo>
                    <a:lnTo>
                      <a:pt x="167" y="112"/>
                    </a:lnTo>
                    <a:lnTo>
                      <a:pt x="159" y="104"/>
                    </a:lnTo>
                    <a:lnTo>
                      <a:pt x="156" y="98"/>
                    </a:lnTo>
                    <a:lnTo>
                      <a:pt x="152" y="95"/>
                    </a:lnTo>
                    <a:lnTo>
                      <a:pt x="148" y="91"/>
                    </a:lnTo>
                    <a:lnTo>
                      <a:pt x="146" y="85"/>
                    </a:lnTo>
                    <a:lnTo>
                      <a:pt x="142" y="79"/>
                    </a:lnTo>
                    <a:lnTo>
                      <a:pt x="139" y="72"/>
                    </a:lnTo>
                    <a:lnTo>
                      <a:pt x="137" y="66"/>
                    </a:lnTo>
                    <a:lnTo>
                      <a:pt x="133" y="60"/>
                    </a:lnTo>
                    <a:lnTo>
                      <a:pt x="131" y="55"/>
                    </a:lnTo>
                    <a:lnTo>
                      <a:pt x="129" y="47"/>
                    </a:lnTo>
                    <a:lnTo>
                      <a:pt x="127" y="39"/>
                    </a:lnTo>
                    <a:lnTo>
                      <a:pt x="125" y="36"/>
                    </a:lnTo>
                    <a:lnTo>
                      <a:pt x="123" y="28"/>
                    </a:lnTo>
                    <a:lnTo>
                      <a:pt x="121" y="22"/>
                    </a:lnTo>
                    <a:lnTo>
                      <a:pt x="120" y="19"/>
                    </a:lnTo>
                    <a:lnTo>
                      <a:pt x="120" y="15"/>
                    </a:lnTo>
                    <a:lnTo>
                      <a:pt x="120" y="9"/>
                    </a:lnTo>
                    <a:lnTo>
                      <a:pt x="120" y="7"/>
                    </a:lnTo>
                    <a:lnTo>
                      <a:pt x="120" y="7"/>
                    </a:lnTo>
                    <a:close/>
                  </a:path>
                </a:pathLst>
              </a:custGeom>
              <a:solidFill>
                <a:srgbClr val="7DB8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06" name="Freeform 10"/>
              <p:cNvSpPr>
                <a:spLocks/>
              </p:cNvSpPr>
              <p:nvPr/>
            </p:nvSpPr>
            <p:spPr bwMode="auto">
              <a:xfrm>
                <a:off x="2483" y="3036"/>
                <a:ext cx="122" cy="89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91" y="0"/>
                  </a:cxn>
                  <a:cxn ang="0">
                    <a:pos x="80" y="0"/>
                  </a:cxn>
                  <a:cxn ang="0">
                    <a:pos x="70" y="0"/>
                  </a:cxn>
                  <a:cxn ang="0">
                    <a:pos x="61" y="1"/>
                  </a:cxn>
                  <a:cxn ang="0">
                    <a:pos x="51" y="5"/>
                  </a:cxn>
                  <a:cxn ang="0">
                    <a:pos x="42" y="7"/>
                  </a:cxn>
                  <a:cxn ang="0">
                    <a:pos x="30" y="13"/>
                  </a:cxn>
                  <a:cxn ang="0">
                    <a:pos x="21" y="19"/>
                  </a:cxn>
                  <a:cxn ang="0">
                    <a:pos x="11" y="26"/>
                  </a:cxn>
                  <a:cxn ang="0">
                    <a:pos x="2" y="38"/>
                  </a:cxn>
                  <a:cxn ang="0">
                    <a:pos x="0" y="53"/>
                  </a:cxn>
                  <a:cxn ang="0">
                    <a:pos x="9" y="60"/>
                  </a:cxn>
                  <a:cxn ang="0">
                    <a:pos x="19" y="64"/>
                  </a:cxn>
                  <a:cxn ang="0">
                    <a:pos x="32" y="68"/>
                  </a:cxn>
                  <a:cxn ang="0">
                    <a:pos x="47" y="70"/>
                  </a:cxn>
                  <a:cxn ang="0">
                    <a:pos x="61" y="72"/>
                  </a:cxn>
                  <a:cxn ang="0">
                    <a:pos x="76" y="76"/>
                  </a:cxn>
                  <a:cxn ang="0">
                    <a:pos x="89" y="78"/>
                  </a:cxn>
                  <a:cxn ang="0">
                    <a:pos x="101" y="81"/>
                  </a:cxn>
                  <a:cxn ang="0">
                    <a:pos x="112" y="89"/>
                  </a:cxn>
                  <a:cxn ang="0">
                    <a:pos x="114" y="104"/>
                  </a:cxn>
                  <a:cxn ang="0">
                    <a:pos x="112" y="119"/>
                  </a:cxn>
                  <a:cxn ang="0">
                    <a:pos x="110" y="135"/>
                  </a:cxn>
                  <a:cxn ang="0">
                    <a:pos x="114" y="152"/>
                  </a:cxn>
                  <a:cxn ang="0">
                    <a:pos x="123" y="163"/>
                  </a:cxn>
                  <a:cxn ang="0">
                    <a:pos x="135" y="171"/>
                  </a:cxn>
                  <a:cxn ang="0">
                    <a:pos x="144" y="174"/>
                  </a:cxn>
                  <a:cxn ang="0">
                    <a:pos x="156" y="176"/>
                  </a:cxn>
                  <a:cxn ang="0">
                    <a:pos x="167" y="176"/>
                  </a:cxn>
                  <a:cxn ang="0">
                    <a:pos x="177" y="174"/>
                  </a:cxn>
                  <a:cxn ang="0">
                    <a:pos x="190" y="171"/>
                  </a:cxn>
                  <a:cxn ang="0">
                    <a:pos x="201" y="167"/>
                  </a:cxn>
                  <a:cxn ang="0">
                    <a:pos x="211" y="161"/>
                  </a:cxn>
                  <a:cxn ang="0">
                    <a:pos x="226" y="150"/>
                  </a:cxn>
                  <a:cxn ang="0">
                    <a:pos x="239" y="135"/>
                  </a:cxn>
                  <a:cxn ang="0">
                    <a:pos x="243" y="119"/>
                  </a:cxn>
                  <a:cxn ang="0">
                    <a:pos x="239" y="104"/>
                  </a:cxn>
                  <a:cxn ang="0">
                    <a:pos x="230" y="93"/>
                  </a:cxn>
                  <a:cxn ang="0">
                    <a:pos x="222" y="87"/>
                  </a:cxn>
                  <a:cxn ang="0">
                    <a:pos x="213" y="79"/>
                  </a:cxn>
                  <a:cxn ang="0">
                    <a:pos x="201" y="70"/>
                  </a:cxn>
                  <a:cxn ang="0">
                    <a:pos x="188" y="59"/>
                  </a:cxn>
                  <a:cxn ang="0">
                    <a:pos x="173" y="49"/>
                  </a:cxn>
                  <a:cxn ang="0">
                    <a:pos x="158" y="40"/>
                  </a:cxn>
                  <a:cxn ang="0">
                    <a:pos x="140" y="28"/>
                  </a:cxn>
                  <a:cxn ang="0">
                    <a:pos x="127" y="19"/>
                  </a:cxn>
                  <a:cxn ang="0">
                    <a:pos x="116" y="11"/>
                  </a:cxn>
                  <a:cxn ang="0">
                    <a:pos x="104" y="5"/>
                  </a:cxn>
                  <a:cxn ang="0">
                    <a:pos x="102" y="3"/>
                  </a:cxn>
                </a:cxnLst>
                <a:rect l="0" t="0" r="r" b="b"/>
                <a:pathLst>
                  <a:path w="243" h="176">
                    <a:moveTo>
                      <a:pt x="102" y="3"/>
                    </a:moveTo>
                    <a:lnTo>
                      <a:pt x="101" y="3"/>
                    </a:lnTo>
                    <a:lnTo>
                      <a:pt x="97" y="1"/>
                    </a:lnTo>
                    <a:lnTo>
                      <a:pt x="91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7" y="3"/>
                    </a:lnTo>
                    <a:lnTo>
                      <a:pt x="51" y="5"/>
                    </a:lnTo>
                    <a:lnTo>
                      <a:pt x="47" y="7"/>
                    </a:lnTo>
                    <a:lnTo>
                      <a:pt x="42" y="7"/>
                    </a:lnTo>
                    <a:lnTo>
                      <a:pt x="36" y="11"/>
                    </a:lnTo>
                    <a:lnTo>
                      <a:pt x="30" y="13"/>
                    </a:lnTo>
                    <a:lnTo>
                      <a:pt x="25" y="17"/>
                    </a:lnTo>
                    <a:lnTo>
                      <a:pt x="21" y="19"/>
                    </a:lnTo>
                    <a:lnTo>
                      <a:pt x="15" y="22"/>
                    </a:lnTo>
                    <a:lnTo>
                      <a:pt x="11" y="26"/>
                    </a:lnTo>
                    <a:lnTo>
                      <a:pt x="7" y="30"/>
                    </a:lnTo>
                    <a:lnTo>
                      <a:pt x="2" y="38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6" y="59"/>
                    </a:lnTo>
                    <a:lnTo>
                      <a:pt x="9" y="60"/>
                    </a:lnTo>
                    <a:lnTo>
                      <a:pt x="13" y="62"/>
                    </a:lnTo>
                    <a:lnTo>
                      <a:pt x="19" y="64"/>
                    </a:lnTo>
                    <a:lnTo>
                      <a:pt x="25" y="68"/>
                    </a:lnTo>
                    <a:lnTo>
                      <a:pt x="32" y="68"/>
                    </a:lnTo>
                    <a:lnTo>
                      <a:pt x="40" y="70"/>
                    </a:lnTo>
                    <a:lnTo>
                      <a:pt x="47" y="70"/>
                    </a:lnTo>
                    <a:lnTo>
                      <a:pt x="55" y="72"/>
                    </a:lnTo>
                    <a:lnTo>
                      <a:pt x="61" y="72"/>
                    </a:lnTo>
                    <a:lnTo>
                      <a:pt x="68" y="74"/>
                    </a:lnTo>
                    <a:lnTo>
                      <a:pt x="76" y="76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95" y="79"/>
                    </a:lnTo>
                    <a:lnTo>
                      <a:pt x="101" y="81"/>
                    </a:lnTo>
                    <a:lnTo>
                      <a:pt x="104" y="85"/>
                    </a:lnTo>
                    <a:lnTo>
                      <a:pt x="112" y="89"/>
                    </a:lnTo>
                    <a:lnTo>
                      <a:pt x="114" y="97"/>
                    </a:lnTo>
                    <a:lnTo>
                      <a:pt x="114" y="104"/>
                    </a:lnTo>
                    <a:lnTo>
                      <a:pt x="114" y="112"/>
                    </a:lnTo>
                    <a:lnTo>
                      <a:pt x="112" y="119"/>
                    </a:lnTo>
                    <a:lnTo>
                      <a:pt x="110" y="127"/>
                    </a:lnTo>
                    <a:lnTo>
                      <a:pt x="110" y="135"/>
                    </a:lnTo>
                    <a:lnTo>
                      <a:pt x="112" y="144"/>
                    </a:lnTo>
                    <a:lnTo>
                      <a:pt x="114" y="152"/>
                    </a:lnTo>
                    <a:lnTo>
                      <a:pt x="118" y="157"/>
                    </a:lnTo>
                    <a:lnTo>
                      <a:pt x="123" y="163"/>
                    </a:lnTo>
                    <a:lnTo>
                      <a:pt x="131" y="169"/>
                    </a:lnTo>
                    <a:lnTo>
                      <a:pt x="135" y="171"/>
                    </a:lnTo>
                    <a:lnTo>
                      <a:pt x="140" y="173"/>
                    </a:lnTo>
                    <a:lnTo>
                      <a:pt x="144" y="174"/>
                    </a:lnTo>
                    <a:lnTo>
                      <a:pt x="150" y="176"/>
                    </a:lnTo>
                    <a:lnTo>
                      <a:pt x="156" y="176"/>
                    </a:lnTo>
                    <a:lnTo>
                      <a:pt x="161" y="176"/>
                    </a:lnTo>
                    <a:lnTo>
                      <a:pt x="167" y="176"/>
                    </a:lnTo>
                    <a:lnTo>
                      <a:pt x="173" y="176"/>
                    </a:lnTo>
                    <a:lnTo>
                      <a:pt x="177" y="174"/>
                    </a:lnTo>
                    <a:lnTo>
                      <a:pt x="184" y="174"/>
                    </a:lnTo>
                    <a:lnTo>
                      <a:pt x="190" y="171"/>
                    </a:lnTo>
                    <a:lnTo>
                      <a:pt x="196" y="169"/>
                    </a:lnTo>
                    <a:lnTo>
                      <a:pt x="201" y="167"/>
                    </a:lnTo>
                    <a:lnTo>
                      <a:pt x="205" y="163"/>
                    </a:lnTo>
                    <a:lnTo>
                      <a:pt x="211" y="161"/>
                    </a:lnTo>
                    <a:lnTo>
                      <a:pt x="216" y="157"/>
                    </a:lnTo>
                    <a:lnTo>
                      <a:pt x="226" y="150"/>
                    </a:lnTo>
                    <a:lnTo>
                      <a:pt x="234" y="142"/>
                    </a:lnTo>
                    <a:lnTo>
                      <a:pt x="239" y="135"/>
                    </a:lnTo>
                    <a:lnTo>
                      <a:pt x="243" y="127"/>
                    </a:lnTo>
                    <a:lnTo>
                      <a:pt x="243" y="119"/>
                    </a:lnTo>
                    <a:lnTo>
                      <a:pt x="241" y="112"/>
                    </a:lnTo>
                    <a:lnTo>
                      <a:pt x="239" y="104"/>
                    </a:lnTo>
                    <a:lnTo>
                      <a:pt x="234" y="97"/>
                    </a:lnTo>
                    <a:lnTo>
                      <a:pt x="230" y="93"/>
                    </a:lnTo>
                    <a:lnTo>
                      <a:pt x="226" y="89"/>
                    </a:lnTo>
                    <a:lnTo>
                      <a:pt x="222" y="87"/>
                    </a:lnTo>
                    <a:lnTo>
                      <a:pt x="218" y="83"/>
                    </a:lnTo>
                    <a:lnTo>
                      <a:pt x="213" y="79"/>
                    </a:lnTo>
                    <a:lnTo>
                      <a:pt x="207" y="74"/>
                    </a:lnTo>
                    <a:lnTo>
                      <a:pt x="201" y="70"/>
                    </a:lnTo>
                    <a:lnTo>
                      <a:pt x="196" y="66"/>
                    </a:lnTo>
                    <a:lnTo>
                      <a:pt x="188" y="59"/>
                    </a:lnTo>
                    <a:lnTo>
                      <a:pt x="180" y="55"/>
                    </a:lnTo>
                    <a:lnTo>
                      <a:pt x="173" y="49"/>
                    </a:lnTo>
                    <a:lnTo>
                      <a:pt x="165" y="43"/>
                    </a:lnTo>
                    <a:lnTo>
                      <a:pt x="158" y="40"/>
                    </a:lnTo>
                    <a:lnTo>
                      <a:pt x="150" y="34"/>
                    </a:lnTo>
                    <a:lnTo>
                      <a:pt x="140" y="28"/>
                    </a:lnTo>
                    <a:lnTo>
                      <a:pt x="135" y="24"/>
                    </a:lnTo>
                    <a:lnTo>
                      <a:pt x="127" y="19"/>
                    </a:lnTo>
                    <a:lnTo>
                      <a:pt x="121" y="15"/>
                    </a:lnTo>
                    <a:lnTo>
                      <a:pt x="116" y="11"/>
                    </a:lnTo>
                    <a:lnTo>
                      <a:pt x="112" y="9"/>
                    </a:lnTo>
                    <a:lnTo>
                      <a:pt x="104" y="5"/>
                    </a:lnTo>
                    <a:lnTo>
                      <a:pt x="102" y="3"/>
                    </a:lnTo>
                    <a:lnTo>
                      <a:pt x="102" y="3"/>
                    </a:lnTo>
                    <a:close/>
                  </a:path>
                </a:pathLst>
              </a:custGeom>
              <a:solidFill>
                <a:srgbClr val="7DB8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07" name="Freeform 11"/>
              <p:cNvSpPr>
                <a:spLocks/>
              </p:cNvSpPr>
              <p:nvPr/>
            </p:nvSpPr>
            <p:spPr bwMode="auto">
              <a:xfrm>
                <a:off x="2558" y="2998"/>
                <a:ext cx="138" cy="156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86" y="0"/>
                  </a:cxn>
                  <a:cxn ang="0">
                    <a:pos x="67" y="0"/>
                  </a:cxn>
                  <a:cxn ang="0">
                    <a:pos x="46" y="3"/>
                  </a:cxn>
                  <a:cxn ang="0">
                    <a:pos x="29" y="9"/>
                  </a:cxn>
                  <a:cxn ang="0">
                    <a:pos x="11" y="19"/>
                  </a:cxn>
                  <a:cxn ang="0">
                    <a:pos x="2" y="38"/>
                  </a:cxn>
                  <a:cxn ang="0">
                    <a:pos x="2" y="58"/>
                  </a:cxn>
                  <a:cxn ang="0">
                    <a:pos x="17" y="72"/>
                  </a:cxn>
                  <a:cxn ang="0">
                    <a:pos x="38" y="76"/>
                  </a:cxn>
                  <a:cxn ang="0">
                    <a:pos x="65" y="83"/>
                  </a:cxn>
                  <a:cxn ang="0">
                    <a:pos x="87" y="95"/>
                  </a:cxn>
                  <a:cxn ang="0">
                    <a:pos x="106" y="117"/>
                  </a:cxn>
                  <a:cxn ang="0">
                    <a:pos x="114" y="133"/>
                  </a:cxn>
                  <a:cxn ang="0">
                    <a:pos x="124" y="148"/>
                  </a:cxn>
                  <a:cxn ang="0">
                    <a:pos x="133" y="165"/>
                  </a:cxn>
                  <a:cxn ang="0">
                    <a:pos x="141" y="184"/>
                  </a:cxn>
                  <a:cxn ang="0">
                    <a:pos x="144" y="201"/>
                  </a:cxn>
                  <a:cxn ang="0">
                    <a:pos x="146" y="220"/>
                  </a:cxn>
                  <a:cxn ang="0">
                    <a:pos x="143" y="241"/>
                  </a:cxn>
                  <a:cxn ang="0">
                    <a:pos x="125" y="266"/>
                  </a:cxn>
                  <a:cxn ang="0">
                    <a:pos x="120" y="287"/>
                  </a:cxn>
                  <a:cxn ang="0">
                    <a:pos x="137" y="298"/>
                  </a:cxn>
                  <a:cxn ang="0">
                    <a:pos x="158" y="306"/>
                  </a:cxn>
                  <a:cxn ang="0">
                    <a:pos x="184" y="311"/>
                  </a:cxn>
                  <a:cxn ang="0">
                    <a:pos x="209" y="309"/>
                  </a:cxn>
                  <a:cxn ang="0">
                    <a:pos x="234" y="306"/>
                  </a:cxn>
                  <a:cxn ang="0">
                    <a:pos x="251" y="292"/>
                  </a:cxn>
                  <a:cxn ang="0">
                    <a:pos x="257" y="275"/>
                  </a:cxn>
                  <a:cxn ang="0">
                    <a:pos x="259" y="252"/>
                  </a:cxn>
                  <a:cxn ang="0">
                    <a:pos x="255" y="228"/>
                  </a:cxn>
                  <a:cxn ang="0">
                    <a:pos x="253" y="203"/>
                  </a:cxn>
                  <a:cxn ang="0">
                    <a:pos x="253" y="182"/>
                  </a:cxn>
                  <a:cxn ang="0">
                    <a:pos x="255" y="165"/>
                  </a:cxn>
                  <a:cxn ang="0">
                    <a:pos x="268" y="150"/>
                  </a:cxn>
                  <a:cxn ang="0">
                    <a:pos x="278" y="135"/>
                  </a:cxn>
                  <a:cxn ang="0">
                    <a:pos x="272" y="121"/>
                  </a:cxn>
                  <a:cxn ang="0">
                    <a:pos x="259" y="106"/>
                  </a:cxn>
                  <a:cxn ang="0">
                    <a:pos x="243" y="95"/>
                  </a:cxn>
                  <a:cxn ang="0">
                    <a:pos x="222" y="81"/>
                  </a:cxn>
                  <a:cxn ang="0">
                    <a:pos x="201" y="72"/>
                  </a:cxn>
                  <a:cxn ang="0">
                    <a:pos x="181" y="66"/>
                  </a:cxn>
                  <a:cxn ang="0">
                    <a:pos x="163" y="66"/>
                  </a:cxn>
                  <a:cxn ang="0">
                    <a:pos x="146" y="68"/>
                  </a:cxn>
                  <a:cxn ang="0">
                    <a:pos x="133" y="70"/>
                  </a:cxn>
                  <a:cxn ang="0">
                    <a:pos x="120" y="68"/>
                  </a:cxn>
                  <a:cxn ang="0">
                    <a:pos x="112" y="57"/>
                  </a:cxn>
                  <a:cxn ang="0">
                    <a:pos x="108" y="41"/>
                  </a:cxn>
                  <a:cxn ang="0">
                    <a:pos x="108" y="26"/>
                  </a:cxn>
                  <a:cxn ang="0">
                    <a:pos x="108" y="11"/>
                  </a:cxn>
                  <a:cxn ang="0">
                    <a:pos x="112" y="1"/>
                  </a:cxn>
                </a:cxnLst>
                <a:rect l="0" t="0" r="r" b="b"/>
                <a:pathLst>
                  <a:path w="278" h="311">
                    <a:moveTo>
                      <a:pt x="112" y="1"/>
                    </a:moveTo>
                    <a:lnTo>
                      <a:pt x="108" y="0"/>
                    </a:lnTo>
                    <a:lnTo>
                      <a:pt x="103" y="0"/>
                    </a:lnTo>
                    <a:lnTo>
                      <a:pt x="97" y="0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80" y="0"/>
                    </a:lnTo>
                    <a:lnTo>
                      <a:pt x="74" y="0"/>
                    </a:lnTo>
                    <a:lnTo>
                      <a:pt x="67" y="0"/>
                    </a:lnTo>
                    <a:lnTo>
                      <a:pt x="59" y="1"/>
                    </a:lnTo>
                    <a:lnTo>
                      <a:pt x="53" y="3"/>
                    </a:lnTo>
                    <a:lnTo>
                      <a:pt x="46" y="3"/>
                    </a:lnTo>
                    <a:lnTo>
                      <a:pt x="38" y="5"/>
                    </a:lnTo>
                    <a:lnTo>
                      <a:pt x="32" y="7"/>
                    </a:lnTo>
                    <a:lnTo>
                      <a:pt x="29" y="9"/>
                    </a:lnTo>
                    <a:lnTo>
                      <a:pt x="21" y="13"/>
                    </a:lnTo>
                    <a:lnTo>
                      <a:pt x="17" y="15"/>
                    </a:lnTo>
                    <a:lnTo>
                      <a:pt x="11" y="19"/>
                    </a:lnTo>
                    <a:lnTo>
                      <a:pt x="10" y="22"/>
                    </a:lnTo>
                    <a:lnTo>
                      <a:pt x="4" y="30"/>
                    </a:lnTo>
                    <a:lnTo>
                      <a:pt x="2" y="38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58"/>
                    </a:lnTo>
                    <a:lnTo>
                      <a:pt x="8" y="64"/>
                    </a:lnTo>
                    <a:lnTo>
                      <a:pt x="11" y="68"/>
                    </a:lnTo>
                    <a:lnTo>
                      <a:pt x="17" y="72"/>
                    </a:lnTo>
                    <a:lnTo>
                      <a:pt x="23" y="72"/>
                    </a:lnTo>
                    <a:lnTo>
                      <a:pt x="30" y="76"/>
                    </a:lnTo>
                    <a:lnTo>
                      <a:pt x="38" y="76"/>
                    </a:lnTo>
                    <a:lnTo>
                      <a:pt x="48" y="77"/>
                    </a:lnTo>
                    <a:lnTo>
                      <a:pt x="55" y="79"/>
                    </a:lnTo>
                    <a:lnTo>
                      <a:pt x="65" y="83"/>
                    </a:lnTo>
                    <a:lnTo>
                      <a:pt x="72" y="85"/>
                    </a:lnTo>
                    <a:lnTo>
                      <a:pt x="80" y="89"/>
                    </a:lnTo>
                    <a:lnTo>
                      <a:pt x="87" y="95"/>
                    </a:lnTo>
                    <a:lnTo>
                      <a:pt x="93" y="100"/>
                    </a:lnTo>
                    <a:lnTo>
                      <a:pt x="99" y="108"/>
                    </a:lnTo>
                    <a:lnTo>
                      <a:pt x="106" y="117"/>
                    </a:lnTo>
                    <a:lnTo>
                      <a:pt x="108" y="121"/>
                    </a:lnTo>
                    <a:lnTo>
                      <a:pt x="112" y="127"/>
                    </a:lnTo>
                    <a:lnTo>
                      <a:pt x="114" y="133"/>
                    </a:lnTo>
                    <a:lnTo>
                      <a:pt x="118" y="138"/>
                    </a:lnTo>
                    <a:lnTo>
                      <a:pt x="120" y="144"/>
                    </a:lnTo>
                    <a:lnTo>
                      <a:pt x="124" y="148"/>
                    </a:lnTo>
                    <a:lnTo>
                      <a:pt x="127" y="155"/>
                    </a:lnTo>
                    <a:lnTo>
                      <a:pt x="129" y="161"/>
                    </a:lnTo>
                    <a:lnTo>
                      <a:pt x="133" y="165"/>
                    </a:lnTo>
                    <a:lnTo>
                      <a:pt x="135" y="173"/>
                    </a:lnTo>
                    <a:lnTo>
                      <a:pt x="137" y="178"/>
                    </a:lnTo>
                    <a:lnTo>
                      <a:pt x="141" y="184"/>
                    </a:lnTo>
                    <a:lnTo>
                      <a:pt x="143" y="190"/>
                    </a:lnTo>
                    <a:lnTo>
                      <a:pt x="144" y="197"/>
                    </a:lnTo>
                    <a:lnTo>
                      <a:pt x="144" y="201"/>
                    </a:lnTo>
                    <a:lnTo>
                      <a:pt x="146" y="209"/>
                    </a:lnTo>
                    <a:lnTo>
                      <a:pt x="146" y="214"/>
                    </a:lnTo>
                    <a:lnTo>
                      <a:pt x="146" y="220"/>
                    </a:lnTo>
                    <a:lnTo>
                      <a:pt x="146" y="226"/>
                    </a:lnTo>
                    <a:lnTo>
                      <a:pt x="146" y="231"/>
                    </a:lnTo>
                    <a:lnTo>
                      <a:pt x="143" y="241"/>
                    </a:lnTo>
                    <a:lnTo>
                      <a:pt x="137" y="250"/>
                    </a:lnTo>
                    <a:lnTo>
                      <a:pt x="131" y="258"/>
                    </a:lnTo>
                    <a:lnTo>
                      <a:pt x="125" y="266"/>
                    </a:lnTo>
                    <a:lnTo>
                      <a:pt x="122" y="273"/>
                    </a:lnTo>
                    <a:lnTo>
                      <a:pt x="120" y="281"/>
                    </a:lnTo>
                    <a:lnTo>
                      <a:pt x="120" y="287"/>
                    </a:lnTo>
                    <a:lnTo>
                      <a:pt x="127" y="292"/>
                    </a:lnTo>
                    <a:lnTo>
                      <a:pt x="129" y="296"/>
                    </a:lnTo>
                    <a:lnTo>
                      <a:pt x="137" y="298"/>
                    </a:lnTo>
                    <a:lnTo>
                      <a:pt x="143" y="300"/>
                    </a:lnTo>
                    <a:lnTo>
                      <a:pt x="150" y="304"/>
                    </a:lnTo>
                    <a:lnTo>
                      <a:pt x="158" y="306"/>
                    </a:lnTo>
                    <a:lnTo>
                      <a:pt x="165" y="309"/>
                    </a:lnTo>
                    <a:lnTo>
                      <a:pt x="175" y="309"/>
                    </a:lnTo>
                    <a:lnTo>
                      <a:pt x="184" y="311"/>
                    </a:lnTo>
                    <a:lnTo>
                      <a:pt x="192" y="311"/>
                    </a:lnTo>
                    <a:lnTo>
                      <a:pt x="201" y="311"/>
                    </a:lnTo>
                    <a:lnTo>
                      <a:pt x="209" y="309"/>
                    </a:lnTo>
                    <a:lnTo>
                      <a:pt x="219" y="309"/>
                    </a:lnTo>
                    <a:lnTo>
                      <a:pt x="226" y="308"/>
                    </a:lnTo>
                    <a:lnTo>
                      <a:pt x="234" y="306"/>
                    </a:lnTo>
                    <a:lnTo>
                      <a:pt x="241" y="302"/>
                    </a:lnTo>
                    <a:lnTo>
                      <a:pt x="247" y="300"/>
                    </a:lnTo>
                    <a:lnTo>
                      <a:pt x="251" y="292"/>
                    </a:lnTo>
                    <a:lnTo>
                      <a:pt x="253" y="289"/>
                    </a:lnTo>
                    <a:lnTo>
                      <a:pt x="255" y="281"/>
                    </a:lnTo>
                    <a:lnTo>
                      <a:pt x="257" y="275"/>
                    </a:lnTo>
                    <a:lnTo>
                      <a:pt x="257" y="268"/>
                    </a:lnTo>
                    <a:lnTo>
                      <a:pt x="259" y="260"/>
                    </a:lnTo>
                    <a:lnTo>
                      <a:pt x="259" y="252"/>
                    </a:lnTo>
                    <a:lnTo>
                      <a:pt x="259" y="245"/>
                    </a:lnTo>
                    <a:lnTo>
                      <a:pt x="257" y="235"/>
                    </a:lnTo>
                    <a:lnTo>
                      <a:pt x="255" y="228"/>
                    </a:lnTo>
                    <a:lnTo>
                      <a:pt x="253" y="218"/>
                    </a:lnTo>
                    <a:lnTo>
                      <a:pt x="253" y="211"/>
                    </a:lnTo>
                    <a:lnTo>
                      <a:pt x="253" y="203"/>
                    </a:lnTo>
                    <a:lnTo>
                      <a:pt x="251" y="195"/>
                    </a:lnTo>
                    <a:lnTo>
                      <a:pt x="251" y="188"/>
                    </a:lnTo>
                    <a:lnTo>
                      <a:pt x="253" y="182"/>
                    </a:lnTo>
                    <a:lnTo>
                      <a:pt x="253" y="174"/>
                    </a:lnTo>
                    <a:lnTo>
                      <a:pt x="253" y="171"/>
                    </a:lnTo>
                    <a:lnTo>
                      <a:pt x="255" y="165"/>
                    </a:lnTo>
                    <a:lnTo>
                      <a:pt x="259" y="163"/>
                    </a:lnTo>
                    <a:lnTo>
                      <a:pt x="262" y="155"/>
                    </a:lnTo>
                    <a:lnTo>
                      <a:pt x="268" y="150"/>
                    </a:lnTo>
                    <a:lnTo>
                      <a:pt x="272" y="146"/>
                    </a:lnTo>
                    <a:lnTo>
                      <a:pt x="276" y="140"/>
                    </a:lnTo>
                    <a:lnTo>
                      <a:pt x="278" y="135"/>
                    </a:lnTo>
                    <a:lnTo>
                      <a:pt x="276" y="129"/>
                    </a:lnTo>
                    <a:lnTo>
                      <a:pt x="274" y="125"/>
                    </a:lnTo>
                    <a:lnTo>
                      <a:pt x="272" y="121"/>
                    </a:lnTo>
                    <a:lnTo>
                      <a:pt x="268" y="116"/>
                    </a:lnTo>
                    <a:lnTo>
                      <a:pt x="264" y="112"/>
                    </a:lnTo>
                    <a:lnTo>
                      <a:pt x="259" y="106"/>
                    </a:lnTo>
                    <a:lnTo>
                      <a:pt x="253" y="102"/>
                    </a:lnTo>
                    <a:lnTo>
                      <a:pt x="247" y="98"/>
                    </a:lnTo>
                    <a:lnTo>
                      <a:pt x="243" y="95"/>
                    </a:lnTo>
                    <a:lnTo>
                      <a:pt x="236" y="89"/>
                    </a:lnTo>
                    <a:lnTo>
                      <a:pt x="228" y="85"/>
                    </a:lnTo>
                    <a:lnTo>
                      <a:pt x="222" y="81"/>
                    </a:lnTo>
                    <a:lnTo>
                      <a:pt x="215" y="77"/>
                    </a:lnTo>
                    <a:lnTo>
                      <a:pt x="207" y="74"/>
                    </a:lnTo>
                    <a:lnTo>
                      <a:pt x="201" y="72"/>
                    </a:lnTo>
                    <a:lnTo>
                      <a:pt x="194" y="70"/>
                    </a:lnTo>
                    <a:lnTo>
                      <a:pt x="188" y="68"/>
                    </a:lnTo>
                    <a:lnTo>
                      <a:pt x="181" y="66"/>
                    </a:lnTo>
                    <a:lnTo>
                      <a:pt x="175" y="66"/>
                    </a:lnTo>
                    <a:lnTo>
                      <a:pt x="167" y="66"/>
                    </a:lnTo>
                    <a:lnTo>
                      <a:pt x="163" y="66"/>
                    </a:lnTo>
                    <a:lnTo>
                      <a:pt x="158" y="66"/>
                    </a:lnTo>
                    <a:lnTo>
                      <a:pt x="152" y="68"/>
                    </a:lnTo>
                    <a:lnTo>
                      <a:pt x="146" y="68"/>
                    </a:lnTo>
                    <a:lnTo>
                      <a:pt x="143" y="70"/>
                    </a:lnTo>
                    <a:lnTo>
                      <a:pt x="137" y="70"/>
                    </a:lnTo>
                    <a:lnTo>
                      <a:pt x="133" y="70"/>
                    </a:lnTo>
                    <a:lnTo>
                      <a:pt x="129" y="70"/>
                    </a:lnTo>
                    <a:lnTo>
                      <a:pt x="125" y="70"/>
                    </a:lnTo>
                    <a:lnTo>
                      <a:pt x="120" y="68"/>
                    </a:lnTo>
                    <a:lnTo>
                      <a:pt x="116" y="64"/>
                    </a:lnTo>
                    <a:lnTo>
                      <a:pt x="112" y="60"/>
                    </a:lnTo>
                    <a:lnTo>
                      <a:pt x="112" y="57"/>
                    </a:lnTo>
                    <a:lnTo>
                      <a:pt x="110" y="51"/>
                    </a:lnTo>
                    <a:lnTo>
                      <a:pt x="110" y="47"/>
                    </a:lnTo>
                    <a:lnTo>
                      <a:pt x="108" y="41"/>
                    </a:lnTo>
                    <a:lnTo>
                      <a:pt x="108" y="36"/>
                    </a:lnTo>
                    <a:lnTo>
                      <a:pt x="108" y="32"/>
                    </a:lnTo>
                    <a:lnTo>
                      <a:pt x="108" y="26"/>
                    </a:lnTo>
                    <a:lnTo>
                      <a:pt x="108" y="20"/>
                    </a:lnTo>
                    <a:lnTo>
                      <a:pt x="108" y="17"/>
                    </a:lnTo>
                    <a:lnTo>
                      <a:pt x="108" y="11"/>
                    </a:lnTo>
                    <a:lnTo>
                      <a:pt x="110" y="9"/>
                    </a:lnTo>
                    <a:lnTo>
                      <a:pt x="110" y="3"/>
                    </a:lnTo>
                    <a:lnTo>
                      <a:pt x="112" y="1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7DB8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08" name="Freeform 12"/>
              <p:cNvSpPr>
                <a:spLocks/>
              </p:cNvSpPr>
              <p:nvPr/>
            </p:nvSpPr>
            <p:spPr bwMode="auto">
              <a:xfrm>
                <a:off x="3105" y="3213"/>
                <a:ext cx="146" cy="114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182" y="0"/>
                  </a:cxn>
                  <a:cxn ang="0">
                    <a:pos x="159" y="6"/>
                  </a:cxn>
                  <a:cxn ang="0">
                    <a:pos x="137" y="8"/>
                  </a:cxn>
                  <a:cxn ang="0">
                    <a:pos x="123" y="12"/>
                  </a:cxn>
                  <a:cxn ang="0">
                    <a:pos x="108" y="14"/>
                  </a:cxn>
                  <a:cxn ang="0">
                    <a:pos x="85" y="19"/>
                  </a:cxn>
                  <a:cxn ang="0">
                    <a:pos x="61" y="25"/>
                  </a:cxn>
                  <a:cxn ang="0">
                    <a:pos x="42" y="33"/>
                  </a:cxn>
                  <a:cxn ang="0">
                    <a:pos x="26" y="40"/>
                  </a:cxn>
                  <a:cxn ang="0">
                    <a:pos x="15" y="50"/>
                  </a:cxn>
                  <a:cxn ang="0">
                    <a:pos x="5" y="63"/>
                  </a:cxn>
                  <a:cxn ang="0">
                    <a:pos x="2" y="80"/>
                  </a:cxn>
                  <a:cxn ang="0">
                    <a:pos x="0" y="99"/>
                  </a:cxn>
                  <a:cxn ang="0">
                    <a:pos x="2" y="120"/>
                  </a:cxn>
                  <a:cxn ang="0">
                    <a:pos x="5" y="139"/>
                  </a:cxn>
                  <a:cxn ang="0">
                    <a:pos x="17" y="154"/>
                  </a:cxn>
                  <a:cxn ang="0">
                    <a:pos x="32" y="164"/>
                  </a:cxn>
                  <a:cxn ang="0">
                    <a:pos x="53" y="168"/>
                  </a:cxn>
                  <a:cxn ang="0">
                    <a:pos x="76" y="166"/>
                  </a:cxn>
                  <a:cxn ang="0">
                    <a:pos x="97" y="164"/>
                  </a:cxn>
                  <a:cxn ang="0">
                    <a:pos x="114" y="164"/>
                  </a:cxn>
                  <a:cxn ang="0">
                    <a:pos x="127" y="169"/>
                  </a:cxn>
                  <a:cxn ang="0">
                    <a:pos x="133" y="185"/>
                  </a:cxn>
                  <a:cxn ang="0">
                    <a:pos x="131" y="200"/>
                  </a:cxn>
                  <a:cxn ang="0">
                    <a:pos x="125" y="225"/>
                  </a:cxn>
                  <a:cxn ang="0">
                    <a:pos x="137" y="223"/>
                  </a:cxn>
                  <a:cxn ang="0">
                    <a:pos x="148" y="211"/>
                  </a:cxn>
                  <a:cxn ang="0">
                    <a:pos x="161" y="198"/>
                  </a:cxn>
                  <a:cxn ang="0">
                    <a:pos x="178" y="181"/>
                  </a:cxn>
                  <a:cxn ang="0">
                    <a:pos x="194" y="166"/>
                  </a:cxn>
                  <a:cxn ang="0">
                    <a:pos x="211" y="149"/>
                  </a:cxn>
                  <a:cxn ang="0">
                    <a:pos x="224" y="133"/>
                  </a:cxn>
                  <a:cxn ang="0">
                    <a:pos x="243" y="116"/>
                  </a:cxn>
                  <a:cxn ang="0">
                    <a:pos x="268" y="95"/>
                  </a:cxn>
                  <a:cxn ang="0">
                    <a:pos x="287" y="78"/>
                  </a:cxn>
                  <a:cxn ang="0">
                    <a:pos x="292" y="61"/>
                  </a:cxn>
                  <a:cxn ang="0">
                    <a:pos x="279" y="44"/>
                  </a:cxn>
                  <a:cxn ang="0">
                    <a:pos x="262" y="33"/>
                  </a:cxn>
                  <a:cxn ang="0">
                    <a:pos x="239" y="19"/>
                  </a:cxn>
                  <a:cxn ang="0">
                    <a:pos x="220" y="8"/>
                  </a:cxn>
                  <a:cxn ang="0">
                    <a:pos x="203" y="0"/>
                  </a:cxn>
                </a:cxnLst>
                <a:rect l="0" t="0" r="r" b="b"/>
                <a:pathLst>
                  <a:path w="292" h="228">
                    <a:moveTo>
                      <a:pt x="201" y="0"/>
                    </a:moveTo>
                    <a:lnTo>
                      <a:pt x="199" y="0"/>
                    </a:lnTo>
                    <a:lnTo>
                      <a:pt x="197" y="0"/>
                    </a:lnTo>
                    <a:lnTo>
                      <a:pt x="194" y="0"/>
                    </a:lnTo>
                    <a:lnTo>
                      <a:pt x="188" y="0"/>
                    </a:lnTo>
                    <a:lnTo>
                      <a:pt x="182" y="0"/>
                    </a:lnTo>
                    <a:lnTo>
                      <a:pt x="176" y="2"/>
                    </a:lnTo>
                    <a:lnTo>
                      <a:pt x="167" y="4"/>
                    </a:lnTo>
                    <a:lnTo>
                      <a:pt x="159" y="6"/>
                    </a:lnTo>
                    <a:lnTo>
                      <a:pt x="150" y="6"/>
                    </a:lnTo>
                    <a:lnTo>
                      <a:pt x="142" y="8"/>
                    </a:lnTo>
                    <a:lnTo>
                      <a:pt x="137" y="8"/>
                    </a:lnTo>
                    <a:lnTo>
                      <a:pt x="133" y="10"/>
                    </a:lnTo>
                    <a:lnTo>
                      <a:pt x="127" y="10"/>
                    </a:lnTo>
                    <a:lnTo>
                      <a:pt x="123" y="12"/>
                    </a:lnTo>
                    <a:lnTo>
                      <a:pt x="118" y="12"/>
                    </a:lnTo>
                    <a:lnTo>
                      <a:pt x="112" y="14"/>
                    </a:lnTo>
                    <a:lnTo>
                      <a:pt x="108" y="14"/>
                    </a:lnTo>
                    <a:lnTo>
                      <a:pt x="104" y="15"/>
                    </a:lnTo>
                    <a:lnTo>
                      <a:pt x="95" y="17"/>
                    </a:lnTo>
                    <a:lnTo>
                      <a:pt x="85" y="19"/>
                    </a:lnTo>
                    <a:lnTo>
                      <a:pt x="76" y="21"/>
                    </a:lnTo>
                    <a:lnTo>
                      <a:pt x="68" y="23"/>
                    </a:lnTo>
                    <a:lnTo>
                      <a:pt x="61" y="25"/>
                    </a:lnTo>
                    <a:lnTo>
                      <a:pt x="55" y="27"/>
                    </a:lnTo>
                    <a:lnTo>
                      <a:pt x="47" y="29"/>
                    </a:lnTo>
                    <a:lnTo>
                      <a:pt x="42" y="33"/>
                    </a:lnTo>
                    <a:lnTo>
                      <a:pt x="36" y="34"/>
                    </a:lnTo>
                    <a:lnTo>
                      <a:pt x="32" y="36"/>
                    </a:lnTo>
                    <a:lnTo>
                      <a:pt x="26" y="40"/>
                    </a:lnTo>
                    <a:lnTo>
                      <a:pt x="23" y="42"/>
                    </a:lnTo>
                    <a:lnTo>
                      <a:pt x="17" y="46"/>
                    </a:lnTo>
                    <a:lnTo>
                      <a:pt x="15" y="50"/>
                    </a:lnTo>
                    <a:lnTo>
                      <a:pt x="11" y="53"/>
                    </a:lnTo>
                    <a:lnTo>
                      <a:pt x="9" y="57"/>
                    </a:lnTo>
                    <a:lnTo>
                      <a:pt x="5" y="63"/>
                    </a:lnTo>
                    <a:lnTo>
                      <a:pt x="5" y="69"/>
                    </a:lnTo>
                    <a:lnTo>
                      <a:pt x="2" y="74"/>
                    </a:lnTo>
                    <a:lnTo>
                      <a:pt x="2" y="80"/>
                    </a:lnTo>
                    <a:lnTo>
                      <a:pt x="0" y="86"/>
                    </a:lnTo>
                    <a:lnTo>
                      <a:pt x="0" y="93"/>
                    </a:lnTo>
                    <a:lnTo>
                      <a:pt x="0" y="99"/>
                    </a:lnTo>
                    <a:lnTo>
                      <a:pt x="0" y="107"/>
                    </a:lnTo>
                    <a:lnTo>
                      <a:pt x="0" y="114"/>
                    </a:lnTo>
                    <a:lnTo>
                      <a:pt x="2" y="120"/>
                    </a:lnTo>
                    <a:lnTo>
                      <a:pt x="2" y="126"/>
                    </a:lnTo>
                    <a:lnTo>
                      <a:pt x="5" y="133"/>
                    </a:lnTo>
                    <a:lnTo>
                      <a:pt x="5" y="139"/>
                    </a:lnTo>
                    <a:lnTo>
                      <a:pt x="9" y="147"/>
                    </a:lnTo>
                    <a:lnTo>
                      <a:pt x="13" y="150"/>
                    </a:lnTo>
                    <a:lnTo>
                      <a:pt x="17" y="154"/>
                    </a:lnTo>
                    <a:lnTo>
                      <a:pt x="23" y="158"/>
                    </a:lnTo>
                    <a:lnTo>
                      <a:pt x="28" y="164"/>
                    </a:lnTo>
                    <a:lnTo>
                      <a:pt x="32" y="164"/>
                    </a:lnTo>
                    <a:lnTo>
                      <a:pt x="40" y="166"/>
                    </a:lnTo>
                    <a:lnTo>
                      <a:pt x="45" y="166"/>
                    </a:lnTo>
                    <a:lnTo>
                      <a:pt x="53" y="168"/>
                    </a:lnTo>
                    <a:lnTo>
                      <a:pt x="59" y="168"/>
                    </a:lnTo>
                    <a:lnTo>
                      <a:pt x="68" y="168"/>
                    </a:lnTo>
                    <a:lnTo>
                      <a:pt x="76" y="166"/>
                    </a:lnTo>
                    <a:lnTo>
                      <a:pt x="83" y="166"/>
                    </a:lnTo>
                    <a:lnTo>
                      <a:pt x="89" y="166"/>
                    </a:lnTo>
                    <a:lnTo>
                      <a:pt x="97" y="164"/>
                    </a:lnTo>
                    <a:lnTo>
                      <a:pt x="102" y="164"/>
                    </a:lnTo>
                    <a:lnTo>
                      <a:pt x="110" y="164"/>
                    </a:lnTo>
                    <a:lnTo>
                      <a:pt x="114" y="164"/>
                    </a:lnTo>
                    <a:lnTo>
                      <a:pt x="119" y="166"/>
                    </a:lnTo>
                    <a:lnTo>
                      <a:pt x="123" y="166"/>
                    </a:lnTo>
                    <a:lnTo>
                      <a:pt x="127" y="169"/>
                    </a:lnTo>
                    <a:lnTo>
                      <a:pt x="131" y="173"/>
                    </a:lnTo>
                    <a:lnTo>
                      <a:pt x="133" y="183"/>
                    </a:lnTo>
                    <a:lnTo>
                      <a:pt x="133" y="185"/>
                    </a:lnTo>
                    <a:lnTo>
                      <a:pt x="133" y="190"/>
                    </a:lnTo>
                    <a:lnTo>
                      <a:pt x="131" y="196"/>
                    </a:lnTo>
                    <a:lnTo>
                      <a:pt x="131" y="200"/>
                    </a:lnTo>
                    <a:lnTo>
                      <a:pt x="129" y="209"/>
                    </a:lnTo>
                    <a:lnTo>
                      <a:pt x="127" y="219"/>
                    </a:lnTo>
                    <a:lnTo>
                      <a:pt x="125" y="225"/>
                    </a:lnTo>
                    <a:lnTo>
                      <a:pt x="127" y="228"/>
                    </a:lnTo>
                    <a:lnTo>
                      <a:pt x="131" y="226"/>
                    </a:lnTo>
                    <a:lnTo>
                      <a:pt x="137" y="223"/>
                    </a:lnTo>
                    <a:lnTo>
                      <a:pt x="138" y="219"/>
                    </a:lnTo>
                    <a:lnTo>
                      <a:pt x="142" y="215"/>
                    </a:lnTo>
                    <a:lnTo>
                      <a:pt x="148" y="211"/>
                    </a:lnTo>
                    <a:lnTo>
                      <a:pt x="152" y="207"/>
                    </a:lnTo>
                    <a:lnTo>
                      <a:pt x="157" y="202"/>
                    </a:lnTo>
                    <a:lnTo>
                      <a:pt x="161" y="198"/>
                    </a:lnTo>
                    <a:lnTo>
                      <a:pt x="167" y="192"/>
                    </a:lnTo>
                    <a:lnTo>
                      <a:pt x="173" y="187"/>
                    </a:lnTo>
                    <a:lnTo>
                      <a:pt x="178" y="181"/>
                    </a:lnTo>
                    <a:lnTo>
                      <a:pt x="184" y="175"/>
                    </a:lnTo>
                    <a:lnTo>
                      <a:pt x="188" y="171"/>
                    </a:lnTo>
                    <a:lnTo>
                      <a:pt x="194" y="166"/>
                    </a:lnTo>
                    <a:lnTo>
                      <a:pt x="199" y="160"/>
                    </a:lnTo>
                    <a:lnTo>
                      <a:pt x="205" y="154"/>
                    </a:lnTo>
                    <a:lnTo>
                      <a:pt x="211" y="149"/>
                    </a:lnTo>
                    <a:lnTo>
                      <a:pt x="214" y="145"/>
                    </a:lnTo>
                    <a:lnTo>
                      <a:pt x="220" y="139"/>
                    </a:lnTo>
                    <a:lnTo>
                      <a:pt x="224" y="133"/>
                    </a:lnTo>
                    <a:lnTo>
                      <a:pt x="230" y="130"/>
                    </a:lnTo>
                    <a:lnTo>
                      <a:pt x="233" y="126"/>
                    </a:lnTo>
                    <a:lnTo>
                      <a:pt x="243" y="116"/>
                    </a:lnTo>
                    <a:lnTo>
                      <a:pt x="251" y="109"/>
                    </a:lnTo>
                    <a:lnTo>
                      <a:pt x="258" y="101"/>
                    </a:lnTo>
                    <a:lnTo>
                      <a:pt x="268" y="95"/>
                    </a:lnTo>
                    <a:lnTo>
                      <a:pt x="273" y="88"/>
                    </a:lnTo>
                    <a:lnTo>
                      <a:pt x="281" y="82"/>
                    </a:lnTo>
                    <a:lnTo>
                      <a:pt x="287" y="78"/>
                    </a:lnTo>
                    <a:lnTo>
                      <a:pt x="292" y="72"/>
                    </a:lnTo>
                    <a:lnTo>
                      <a:pt x="292" y="67"/>
                    </a:lnTo>
                    <a:lnTo>
                      <a:pt x="292" y="61"/>
                    </a:lnTo>
                    <a:lnTo>
                      <a:pt x="291" y="55"/>
                    </a:lnTo>
                    <a:lnTo>
                      <a:pt x="285" y="50"/>
                    </a:lnTo>
                    <a:lnTo>
                      <a:pt x="279" y="44"/>
                    </a:lnTo>
                    <a:lnTo>
                      <a:pt x="273" y="40"/>
                    </a:lnTo>
                    <a:lnTo>
                      <a:pt x="268" y="36"/>
                    </a:lnTo>
                    <a:lnTo>
                      <a:pt x="262" y="33"/>
                    </a:lnTo>
                    <a:lnTo>
                      <a:pt x="254" y="27"/>
                    </a:lnTo>
                    <a:lnTo>
                      <a:pt x="247" y="23"/>
                    </a:lnTo>
                    <a:lnTo>
                      <a:pt x="239" y="19"/>
                    </a:lnTo>
                    <a:lnTo>
                      <a:pt x="233" y="17"/>
                    </a:lnTo>
                    <a:lnTo>
                      <a:pt x="226" y="12"/>
                    </a:lnTo>
                    <a:lnTo>
                      <a:pt x="220" y="8"/>
                    </a:lnTo>
                    <a:lnTo>
                      <a:pt x="214" y="6"/>
                    </a:lnTo>
                    <a:lnTo>
                      <a:pt x="211" y="4"/>
                    </a:lnTo>
                    <a:lnTo>
                      <a:pt x="203" y="0"/>
                    </a:lnTo>
                    <a:lnTo>
                      <a:pt x="201" y="0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7DB8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09" name="Freeform 13"/>
              <p:cNvSpPr>
                <a:spLocks/>
              </p:cNvSpPr>
              <p:nvPr/>
            </p:nvSpPr>
            <p:spPr bwMode="auto">
              <a:xfrm>
                <a:off x="3101" y="3102"/>
                <a:ext cx="125" cy="120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84" y="13"/>
                  </a:cxn>
                  <a:cxn ang="0">
                    <a:pos x="57" y="30"/>
                  </a:cxn>
                  <a:cxn ang="0">
                    <a:pos x="42" y="38"/>
                  </a:cxn>
                  <a:cxn ang="0">
                    <a:pos x="21" y="57"/>
                  </a:cxn>
                  <a:cxn ang="0">
                    <a:pos x="2" y="76"/>
                  </a:cxn>
                  <a:cxn ang="0">
                    <a:pos x="2" y="95"/>
                  </a:cxn>
                  <a:cxn ang="0">
                    <a:pos x="15" y="112"/>
                  </a:cxn>
                  <a:cxn ang="0">
                    <a:pos x="36" y="127"/>
                  </a:cxn>
                  <a:cxn ang="0">
                    <a:pos x="57" y="140"/>
                  </a:cxn>
                  <a:cxn ang="0">
                    <a:pos x="74" y="154"/>
                  </a:cxn>
                  <a:cxn ang="0">
                    <a:pos x="78" y="169"/>
                  </a:cxn>
                  <a:cxn ang="0">
                    <a:pos x="69" y="186"/>
                  </a:cxn>
                  <a:cxn ang="0">
                    <a:pos x="51" y="203"/>
                  </a:cxn>
                  <a:cxn ang="0">
                    <a:pos x="31" y="218"/>
                  </a:cxn>
                  <a:cxn ang="0">
                    <a:pos x="13" y="230"/>
                  </a:cxn>
                  <a:cxn ang="0">
                    <a:pos x="6" y="239"/>
                  </a:cxn>
                  <a:cxn ang="0">
                    <a:pos x="13" y="239"/>
                  </a:cxn>
                  <a:cxn ang="0">
                    <a:pos x="31" y="237"/>
                  </a:cxn>
                  <a:cxn ang="0">
                    <a:pos x="44" y="234"/>
                  </a:cxn>
                  <a:cxn ang="0">
                    <a:pos x="57" y="230"/>
                  </a:cxn>
                  <a:cxn ang="0">
                    <a:pos x="74" y="224"/>
                  </a:cxn>
                  <a:cxn ang="0">
                    <a:pos x="91" y="220"/>
                  </a:cxn>
                  <a:cxn ang="0">
                    <a:pos x="108" y="213"/>
                  </a:cxn>
                  <a:cxn ang="0">
                    <a:pos x="126" y="205"/>
                  </a:cxn>
                  <a:cxn ang="0">
                    <a:pos x="143" y="198"/>
                  </a:cxn>
                  <a:cxn ang="0">
                    <a:pos x="160" y="190"/>
                  </a:cxn>
                  <a:cxn ang="0">
                    <a:pos x="175" y="182"/>
                  </a:cxn>
                  <a:cxn ang="0">
                    <a:pos x="190" y="173"/>
                  </a:cxn>
                  <a:cxn ang="0">
                    <a:pos x="207" y="163"/>
                  </a:cxn>
                  <a:cxn ang="0">
                    <a:pos x="230" y="148"/>
                  </a:cxn>
                  <a:cxn ang="0">
                    <a:pos x="247" y="131"/>
                  </a:cxn>
                  <a:cxn ang="0">
                    <a:pos x="240" y="120"/>
                  </a:cxn>
                  <a:cxn ang="0">
                    <a:pos x="226" y="116"/>
                  </a:cxn>
                  <a:cxn ang="0">
                    <a:pos x="211" y="114"/>
                  </a:cxn>
                  <a:cxn ang="0">
                    <a:pos x="194" y="110"/>
                  </a:cxn>
                  <a:cxn ang="0">
                    <a:pos x="188" y="95"/>
                  </a:cxn>
                  <a:cxn ang="0">
                    <a:pos x="190" y="76"/>
                  </a:cxn>
                  <a:cxn ang="0">
                    <a:pos x="198" y="59"/>
                  </a:cxn>
                  <a:cxn ang="0">
                    <a:pos x="202" y="38"/>
                  </a:cxn>
                  <a:cxn ang="0">
                    <a:pos x="202" y="21"/>
                  </a:cxn>
                  <a:cxn ang="0">
                    <a:pos x="192" y="9"/>
                  </a:cxn>
                  <a:cxn ang="0">
                    <a:pos x="175" y="2"/>
                  </a:cxn>
                  <a:cxn ang="0">
                    <a:pos x="152" y="0"/>
                  </a:cxn>
                  <a:cxn ang="0">
                    <a:pos x="131" y="0"/>
                  </a:cxn>
                  <a:cxn ang="0">
                    <a:pos x="112" y="2"/>
                  </a:cxn>
                </a:cxnLst>
                <a:rect l="0" t="0" r="r" b="b"/>
                <a:pathLst>
                  <a:path w="249" h="239">
                    <a:moveTo>
                      <a:pt x="108" y="2"/>
                    </a:moveTo>
                    <a:lnTo>
                      <a:pt x="107" y="2"/>
                    </a:lnTo>
                    <a:lnTo>
                      <a:pt x="103" y="4"/>
                    </a:lnTo>
                    <a:lnTo>
                      <a:pt x="99" y="5"/>
                    </a:lnTo>
                    <a:lnTo>
                      <a:pt x="93" y="9"/>
                    </a:lnTo>
                    <a:lnTo>
                      <a:pt x="84" y="13"/>
                    </a:lnTo>
                    <a:lnTo>
                      <a:pt x="76" y="19"/>
                    </a:lnTo>
                    <a:lnTo>
                      <a:pt x="67" y="23"/>
                    </a:lnTo>
                    <a:lnTo>
                      <a:pt x="57" y="30"/>
                    </a:lnTo>
                    <a:lnTo>
                      <a:pt x="53" y="32"/>
                    </a:lnTo>
                    <a:lnTo>
                      <a:pt x="48" y="36"/>
                    </a:lnTo>
                    <a:lnTo>
                      <a:pt x="42" y="38"/>
                    </a:lnTo>
                    <a:lnTo>
                      <a:pt x="38" y="42"/>
                    </a:lnTo>
                    <a:lnTo>
                      <a:pt x="29" y="49"/>
                    </a:lnTo>
                    <a:lnTo>
                      <a:pt x="21" y="57"/>
                    </a:lnTo>
                    <a:lnTo>
                      <a:pt x="13" y="63"/>
                    </a:lnTo>
                    <a:lnTo>
                      <a:pt x="6" y="70"/>
                    </a:lnTo>
                    <a:lnTo>
                      <a:pt x="2" y="76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101"/>
                    </a:lnTo>
                    <a:lnTo>
                      <a:pt x="10" y="106"/>
                    </a:lnTo>
                    <a:lnTo>
                      <a:pt x="15" y="112"/>
                    </a:lnTo>
                    <a:lnTo>
                      <a:pt x="23" y="116"/>
                    </a:lnTo>
                    <a:lnTo>
                      <a:pt x="29" y="121"/>
                    </a:lnTo>
                    <a:lnTo>
                      <a:pt x="36" y="127"/>
                    </a:lnTo>
                    <a:lnTo>
                      <a:pt x="44" y="131"/>
                    </a:lnTo>
                    <a:lnTo>
                      <a:pt x="51" y="135"/>
                    </a:lnTo>
                    <a:lnTo>
                      <a:pt x="57" y="140"/>
                    </a:lnTo>
                    <a:lnTo>
                      <a:pt x="65" y="144"/>
                    </a:lnTo>
                    <a:lnTo>
                      <a:pt x="69" y="148"/>
                    </a:lnTo>
                    <a:lnTo>
                      <a:pt x="74" y="154"/>
                    </a:lnTo>
                    <a:lnTo>
                      <a:pt x="76" y="159"/>
                    </a:lnTo>
                    <a:lnTo>
                      <a:pt x="80" y="165"/>
                    </a:lnTo>
                    <a:lnTo>
                      <a:pt x="78" y="169"/>
                    </a:lnTo>
                    <a:lnTo>
                      <a:pt x="76" y="175"/>
                    </a:lnTo>
                    <a:lnTo>
                      <a:pt x="72" y="180"/>
                    </a:lnTo>
                    <a:lnTo>
                      <a:pt x="69" y="186"/>
                    </a:lnTo>
                    <a:lnTo>
                      <a:pt x="63" y="192"/>
                    </a:lnTo>
                    <a:lnTo>
                      <a:pt x="57" y="198"/>
                    </a:lnTo>
                    <a:lnTo>
                      <a:pt x="51" y="203"/>
                    </a:lnTo>
                    <a:lnTo>
                      <a:pt x="46" y="209"/>
                    </a:lnTo>
                    <a:lnTo>
                      <a:pt x="38" y="213"/>
                    </a:lnTo>
                    <a:lnTo>
                      <a:pt x="31" y="218"/>
                    </a:lnTo>
                    <a:lnTo>
                      <a:pt x="25" y="222"/>
                    </a:lnTo>
                    <a:lnTo>
                      <a:pt x="19" y="226"/>
                    </a:lnTo>
                    <a:lnTo>
                      <a:pt x="13" y="230"/>
                    </a:lnTo>
                    <a:lnTo>
                      <a:pt x="10" y="234"/>
                    </a:lnTo>
                    <a:lnTo>
                      <a:pt x="8" y="236"/>
                    </a:lnTo>
                    <a:lnTo>
                      <a:pt x="6" y="239"/>
                    </a:lnTo>
                    <a:lnTo>
                      <a:pt x="6" y="239"/>
                    </a:lnTo>
                    <a:lnTo>
                      <a:pt x="10" y="239"/>
                    </a:lnTo>
                    <a:lnTo>
                      <a:pt x="13" y="239"/>
                    </a:lnTo>
                    <a:lnTo>
                      <a:pt x="17" y="239"/>
                    </a:lnTo>
                    <a:lnTo>
                      <a:pt x="23" y="237"/>
                    </a:lnTo>
                    <a:lnTo>
                      <a:pt x="31" y="237"/>
                    </a:lnTo>
                    <a:lnTo>
                      <a:pt x="34" y="236"/>
                    </a:lnTo>
                    <a:lnTo>
                      <a:pt x="38" y="236"/>
                    </a:lnTo>
                    <a:lnTo>
                      <a:pt x="44" y="234"/>
                    </a:lnTo>
                    <a:lnTo>
                      <a:pt x="48" y="234"/>
                    </a:lnTo>
                    <a:lnTo>
                      <a:pt x="53" y="232"/>
                    </a:lnTo>
                    <a:lnTo>
                      <a:pt x="57" y="230"/>
                    </a:lnTo>
                    <a:lnTo>
                      <a:pt x="63" y="228"/>
                    </a:lnTo>
                    <a:lnTo>
                      <a:pt x="69" y="226"/>
                    </a:lnTo>
                    <a:lnTo>
                      <a:pt x="74" y="224"/>
                    </a:lnTo>
                    <a:lnTo>
                      <a:pt x="80" y="222"/>
                    </a:lnTo>
                    <a:lnTo>
                      <a:pt x="84" y="222"/>
                    </a:lnTo>
                    <a:lnTo>
                      <a:pt x="91" y="220"/>
                    </a:lnTo>
                    <a:lnTo>
                      <a:pt x="95" y="217"/>
                    </a:lnTo>
                    <a:lnTo>
                      <a:pt x="103" y="215"/>
                    </a:lnTo>
                    <a:lnTo>
                      <a:pt x="108" y="213"/>
                    </a:lnTo>
                    <a:lnTo>
                      <a:pt x="114" y="211"/>
                    </a:lnTo>
                    <a:lnTo>
                      <a:pt x="120" y="207"/>
                    </a:lnTo>
                    <a:lnTo>
                      <a:pt x="126" y="205"/>
                    </a:lnTo>
                    <a:lnTo>
                      <a:pt x="131" y="203"/>
                    </a:lnTo>
                    <a:lnTo>
                      <a:pt x="139" y="201"/>
                    </a:lnTo>
                    <a:lnTo>
                      <a:pt x="143" y="198"/>
                    </a:lnTo>
                    <a:lnTo>
                      <a:pt x="148" y="194"/>
                    </a:lnTo>
                    <a:lnTo>
                      <a:pt x="154" y="192"/>
                    </a:lnTo>
                    <a:lnTo>
                      <a:pt x="160" y="190"/>
                    </a:lnTo>
                    <a:lnTo>
                      <a:pt x="165" y="186"/>
                    </a:lnTo>
                    <a:lnTo>
                      <a:pt x="169" y="184"/>
                    </a:lnTo>
                    <a:lnTo>
                      <a:pt x="175" y="182"/>
                    </a:lnTo>
                    <a:lnTo>
                      <a:pt x="181" y="178"/>
                    </a:lnTo>
                    <a:lnTo>
                      <a:pt x="184" y="177"/>
                    </a:lnTo>
                    <a:lnTo>
                      <a:pt x="190" y="173"/>
                    </a:lnTo>
                    <a:lnTo>
                      <a:pt x="194" y="171"/>
                    </a:lnTo>
                    <a:lnTo>
                      <a:pt x="200" y="167"/>
                    </a:lnTo>
                    <a:lnTo>
                      <a:pt x="207" y="163"/>
                    </a:lnTo>
                    <a:lnTo>
                      <a:pt x="217" y="158"/>
                    </a:lnTo>
                    <a:lnTo>
                      <a:pt x="222" y="154"/>
                    </a:lnTo>
                    <a:lnTo>
                      <a:pt x="230" y="148"/>
                    </a:lnTo>
                    <a:lnTo>
                      <a:pt x="234" y="142"/>
                    </a:lnTo>
                    <a:lnTo>
                      <a:pt x="240" y="140"/>
                    </a:lnTo>
                    <a:lnTo>
                      <a:pt x="247" y="131"/>
                    </a:lnTo>
                    <a:lnTo>
                      <a:pt x="249" y="127"/>
                    </a:lnTo>
                    <a:lnTo>
                      <a:pt x="247" y="121"/>
                    </a:lnTo>
                    <a:lnTo>
                      <a:pt x="240" y="120"/>
                    </a:lnTo>
                    <a:lnTo>
                      <a:pt x="236" y="118"/>
                    </a:lnTo>
                    <a:lnTo>
                      <a:pt x="230" y="118"/>
                    </a:lnTo>
                    <a:lnTo>
                      <a:pt x="226" y="116"/>
                    </a:lnTo>
                    <a:lnTo>
                      <a:pt x="221" y="116"/>
                    </a:lnTo>
                    <a:lnTo>
                      <a:pt x="215" y="116"/>
                    </a:lnTo>
                    <a:lnTo>
                      <a:pt x="211" y="114"/>
                    </a:lnTo>
                    <a:lnTo>
                      <a:pt x="205" y="114"/>
                    </a:lnTo>
                    <a:lnTo>
                      <a:pt x="202" y="112"/>
                    </a:lnTo>
                    <a:lnTo>
                      <a:pt x="194" y="110"/>
                    </a:lnTo>
                    <a:lnTo>
                      <a:pt x="190" y="104"/>
                    </a:lnTo>
                    <a:lnTo>
                      <a:pt x="188" y="99"/>
                    </a:lnTo>
                    <a:lnTo>
                      <a:pt x="188" y="95"/>
                    </a:lnTo>
                    <a:lnTo>
                      <a:pt x="188" y="89"/>
                    </a:lnTo>
                    <a:lnTo>
                      <a:pt x="190" y="83"/>
                    </a:lnTo>
                    <a:lnTo>
                      <a:pt x="190" y="76"/>
                    </a:lnTo>
                    <a:lnTo>
                      <a:pt x="194" y="70"/>
                    </a:lnTo>
                    <a:lnTo>
                      <a:pt x="194" y="64"/>
                    </a:lnTo>
                    <a:lnTo>
                      <a:pt x="198" y="59"/>
                    </a:lnTo>
                    <a:lnTo>
                      <a:pt x="198" y="51"/>
                    </a:lnTo>
                    <a:lnTo>
                      <a:pt x="200" y="45"/>
                    </a:lnTo>
                    <a:lnTo>
                      <a:pt x="202" y="38"/>
                    </a:lnTo>
                    <a:lnTo>
                      <a:pt x="202" y="32"/>
                    </a:lnTo>
                    <a:lnTo>
                      <a:pt x="202" y="26"/>
                    </a:lnTo>
                    <a:lnTo>
                      <a:pt x="202" y="21"/>
                    </a:lnTo>
                    <a:lnTo>
                      <a:pt x="200" y="17"/>
                    </a:lnTo>
                    <a:lnTo>
                      <a:pt x="196" y="13"/>
                    </a:lnTo>
                    <a:lnTo>
                      <a:pt x="192" y="9"/>
                    </a:lnTo>
                    <a:lnTo>
                      <a:pt x="186" y="5"/>
                    </a:lnTo>
                    <a:lnTo>
                      <a:pt x="181" y="4"/>
                    </a:lnTo>
                    <a:lnTo>
                      <a:pt x="175" y="2"/>
                    </a:lnTo>
                    <a:lnTo>
                      <a:pt x="167" y="0"/>
                    </a:lnTo>
                    <a:lnTo>
                      <a:pt x="160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9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20" y="0"/>
                    </a:lnTo>
                    <a:lnTo>
                      <a:pt x="112" y="2"/>
                    </a:lnTo>
                    <a:lnTo>
                      <a:pt x="108" y="2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7DB8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10" name="Freeform 14"/>
              <p:cNvSpPr>
                <a:spLocks/>
              </p:cNvSpPr>
              <p:nvPr/>
            </p:nvSpPr>
            <p:spPr bwMode="auto">
              <a:xfrm>
                <a:off x="2442" y="2692"/>
                <a:ext cx="757" cy="880"/>
              </a:xfrm>
              <a:custGeom>
                <a:avLst/>
                <a:gdLst/>
                <a:ahLst/>
                <a:cxnLst>
                  <a:cxn ang="0">
                    <a:pos x="1289" y="19"/>
                  </a:cxn>
                  <a:cxn ang="0">
                    <a:pos x="1310" y="67"/>
                  </a:cxn>
                  <a:cxn ang="0">
                    <a:pos x="1340" y="141"/>
                  </a:cxn>
                  <a:cxn ang="0">
                    <a:pos x="1376" y="234"/>
                  </a:cxn>
                  <a:cxn ang="0">
                    <a:pos x="1412" y="343"/>
                  </a:cxn>
                  <a:cxn ang="0">
                    <a:pos x="1448" y="459"/>
                  </a:cxn>
                  <a:cxn ang="0">
                    <a:pos x="1481" y="584"/>
                  </a:cxn>
                  <a:cxn ang="0">
                    <a:pos x="1503" y="709"/>
                  </a:cxn>
                  <a:cxn ang="0">
                    <a:pos x="1515" y="833"/>
                  </a:cxn>
                  <a:cxn ang="0">
                    <a:pos x="1511" y="949"/>
                  </a:cxn>
                  <a:cxn ang="0">
                    <a:pos x="1496" y="1056"/>
                  </a:cxn>
                  <a:cxn ang="0">
                    <a:pos x="1467" y="1156"/>
                  </a:cxn>
                  <a:cxn ang="0">
                    <a:pos x="1431" y="1249"/>
                  </a:cxn>
                  <a:cxn ang="0">
                    <a:pos x="1386" y="1333"/>
                  </a:cxn>
                  <a:cxn ang="0">
                    <a:pos x="1334" y="1409"/>
                  </a:cxn>
                  <a:cxn ang="0">
                    <a:pos x="1277" y="1478"/>
                  </a:cxn>
                  <a:cxn ang="0">
                    <a:pos x="1218" y="1538"/>
                  </a:cxn>
                  <a:cxn ang="0">
                    <a:pos x="1158" y="1592"/>
                  </a:cxn>
                  <a:cxn ang="0">
                    <a:pos x="1097" y="1637"/>
                  </a:cxn>
                  <a:cxn ang="0">
                    <a:pos x="1038" y="1673"/>
                  </a:cxn>
                  <a:cxn ang="0">
                    <a:pos x="977" y="1704"/>
                  </a:cxn>
                  <a:cxn ang="0">
                    <a:pos x="916" y="1727"/>
                  </a:cxn>
                  <a:cxn ang="0">
                    <a:pos x="854" y="1744"/>
                  </a:cxn>
                  <a:cxn ang="0">
                    <a:pos x="787" y="1753"/>
                  </a:cxn>
                  <a:cxn ang="0">
                    <a:pos x="720" y="1759"/>
                  </a:cxn>
                  <a:cxn ang="0">
                    <a:pos x="646" y="1757"/>
                  </a:cxn>
                  <a:cxn ang="0">
                    <a:pos x="570" y="1751"/>
                  </a:cxn>
                  <a:cxn ang="0">
                    <a:pos x="489" y="1738"/>
                  </a:cxn>
                  <a:cxn ang="0">
                    <a:pos x="405" y="1723"/>
                  </a:cxn>
                  <a:cxn ang="0">
                    <a:pos x="319" y="1706"/>
                  </a:cxn>
                  <a:cxn ang="0">
                    <a:pos x="238" y="1683"/>
                  </a:cxn>
                  <a:cxn ang="0">
                    <a:pos x="166" y="1662"/>
                  </a:cxn>
                  <a:cxn ang="0">
                    <a:pos x="101" y="1639"/>
                  </a:cxn>
                  <a:cxn ang="0">
                    <a:pos x="50" y="1615"/>
                  </a:cxn>
                  <a:cxn ang="0">
                    <a:pos x="10" y="1588"/>
                  </a:cxn>
                  <a:cxn ang="0">
                    <a:pos x="15" y="1552"/>
                  </a:cxn>
                  <a:cxn ang="0">
                    <a:pos x="59" y="1537"/>
                  </a:cxn>
                  <a:cxn ang="0">
                    <a:pos x="116" y="1521"/>
                  </a:cxn>
                  <a:cxn ang="0">
                    <a:pos x="188" y="1508"/>
                  </a:cxn>
                  <a:cxn ang="0">
                    <a:pos x="270" y="1489"/>
                  </a:cxn>
                  <a:cxn ang="0">
                    <a:pos x="359" y="1466"/>
                  </a:cxn>
                  <a:cxn ang="0">
                    <a:pos x="454" y="1438"/>
                  </a:cxn>
                  <a:cxn ang="0">
                    <a:pos x="551" y="1403"/>
                  </a:cxn>
                  <a:cxn ang="0">
                    <a:pos x="643" y="1358"/>
                  </a:cxn>
                  <a:cxn ang="0">
                    <a:pos x="728" y="1303"/>
                  </a:cxn>
                  <a:cxn ang="0">
                    <a:pos x="808" y="1238"/>
                  </a:cxn>
                  <a:cxn ang="0">
                    <a:pos x="882" y="1166"/>
                  </a:cxn>
                  <a:cxn ang="0">
                    <a:pos x="947" y="1084"/>
                  </a:cxn>
                  <a:cxn ang="0">
                    <a:pos x="1007" y="998"/>
                  </a:cxn>
                  <a:cxn ang="0">
                    <a:pos x="1061" y="905"/>
                  </a:cxn>
                  <a:cxn ang="0">
                    <a:pos x="1108" y="812"/>
                  </a:cxn>
                  <a:cxn ang="0">
                    <a:pos x="1148" y="713"/>
                  </a:cxn>
                  <a:cxn ang="0">
                    <a:pos x="1182" y="618"/>
                  </a:cxn>
                  <a:cxn ang="0">
                    <a:pos x="1209" y="519"/>
                  </a:cxn>
                  <a:cxn ang="0">
                    <a:pos x="1232" y="424"/>
                  </a:cxn>
                  <a:cxn ang="0">
                    <a:pos x="1249" y="333"/>
                  </a:cxn>
                  <a:cxn ang="0">
                    <a:pos x="1260" y="247"/>
                  </a:cxn>
                  <a:cxn ang="0">
                    <a:pos x="1270" y="173"/>
                  </a:cxn>
                  <a:cxn ang="0">
                    <a:pos x="1274" y="107"/>
                  </a:cxn>
                  <a:cxn ang="0">
                    <a:pos x="1277" y="55"/>
                  </a:cxn>
                  <a:cxn ang="0">
                    <a:pos x="1277" y="12"/>
                  </a:cxn>
                </a:cxnLst>
                <a:rect l="0" t="0" r="r" b="b"/>
                <a:pathLst>
                  <a:path w="1515" h="1759">
                    <a:moveTo>
                      <a:pt x="1279" y="0"/>
                    </a:moveTo>
                    <a:lnTo>
                      <a:pt x="1279" y="0"/>
                    </a:lnTo>
                    <a:lnTo>
                      <a:pt x="1281" y="4"/>
                    </a:lnTo>
                    <a:lnTo>
                      <a:pt x="1281" y="8"/>
                    </a:lnTo>
                    <a:lnTo>
                      <a:pt x="1283" y="10"/>
                    </a:lnTo>
                    <a:lnTo>
                      <a:pt x="1287" y="16"/>
                    </a:lnTo>
                    <a:lnTo>
                      <a:pt x="1289" y="19"/>
                    </a:lnTo>
                    <a:lnTo>
                      <a:pt x="1291" y="25"/>
                    </a:lnTo>
                    <a:lnTo>
                      <a:pt x="1293" y="31"/>
                    </a:lnTo>
                    <a:lnTo>
                      <a:pt x="1296" y="36"/>
                    </a:lnTo>
                    <a:lnTo>
                      <a:pt x="1298" y="44"/>
                    </a:lnTo>
                    <a:lnTo>
                      <a:pt x="1302" y="52"/>
                    </a:lnTo>
                    <a:lnTo>
                      <a:pt x="1306" y="59"/>
                    </a:lnTo>
                    <a:lnTo>
                      <a:pt x="1310" y="67"/>
                    </a:lnTo>
                    <a:lnTo>
                      <a:pt x="1313" y="78"/>
                    </a:lnTo>
                    <a:lnTo>
                      <a:pt x="1317" y="86"/>
                    </a:lnTo>
                    <a:lnTo>
                      <a:pt x="1321" y="97"/>
                    </a:lnTo>
                    <a:lnTo>
                      <a:pt x="1325" y="107"/>
                    </a:lnTo>
                    <a:lnTo>
                      <a:pt x="1331" y="118"/>
                    </a:lnTo>
                    <a:lnTo>
                      <a:pt x="1334" y="130"/>
                    </a:lnTo>
                    <a:lnTo>
                      <a:pt x="1340" y="141"/>
                    </a:lnTo>
                    <a:lnTo>
                      <a:pt x="1344" y="154"/>
                    </a:lnTo>
                    <a:lnTo>
                      <a:pt x="1350" y="166"/>
                    </a:lnTo>
                    <a:lnTo>
                      <a:pt x="1355" y="179"/>
                    </a:lnTo>
                    <a:lnTo>
                      <a:pt x="1359" y="192"/>
                    </a:lnTo>
                    <a:lnTo>
                      <a:pt x="1365" y="206"/>
                    </a:lnTo>
                    <a:lnTo>
                      <a:pt x="1370" y="221"/>
                    </a:lnTo>
                    <a:lnTo>
                      <a:pt x="1376" y="234"/>
                    </a:lnTo>
                    <a:lnTo>
                      <a:pt x="1382" y="249"/>
                    </a:lnTo>
                    <a:lnTo>
                      <a:pt x="1386" y="265"/>
                    </a:lnTo>
                    <a:lnTo>
                      <a:pt x="1393" y="280"/>
                    </a:lnTo>
                    <a:lnTo>
                      <a:pt x="1397" y="295"/>
                    </a:lnTo>
                    <a:lnTo>
                      <a:pt x="1403" y="310"/>
                    </a:lnTo>
                    <a:lnTo>
                      <a:pt x="1408" y="325"/>
                    </a:lnTo>
                    <a:lnTo>
                      <a:pt x="1412" y="343"/>
                    </a:lnTo>
                    <a:lnTo>
                      <a:pt x="1418" y="358"/>
                    </a:lnTo>
                    <a:lnTo>
                      <a:pt x="1424" y="375"/>
                    </a:lnTo>
                    <a:lnTo>
                      <a:pt x="1429" y="392"/>
                    </a:lnTo>
                    <a:lnTo>
                      <a:pt x="1435" y="409"/>
                    </a:lnTo>
                    <a:lnTo>
                      <a:pt x="1439" y="426"/>
                    </a:lnTo>
                    <a:lnTo>
                      <a:pt x="1445" y="443"/>
                    </a:lnTo>
                    <a:lnTo>
                      <a:pt x="1448" y="459"/>
                    </a:lnTo>
                    <a:lnTo>
                      <a:pt x="1454" y="478"/>
                    </a:lnTo>
                    <a:lnTo>
                      <a:pt x="1458" y="495"/>
                    </a:lnTo>
                    <a:lnTo>
                      <a:pt x="1464" y="514"/>
                    </a:lnTo>
                    <a:lnTo>
                      <a:pt x="1467" y="531"/>
                    </a:lnTo>
                    <a:lnTo>
                      <a:pt x="1473" y="550"/>
                    </a:lnTo>
                    <a:lnTo>
                      <a:pt x="1477" y="567"/>
                    </a:lnTo>
                    <a:lnTo>
                      <a:pt x="1481" y="584"/>
                    </a:lnTo>
                    <a:lnTo>
                      <a:pt x="1484" y="603"/>
                    </a:lnTo>
                    <a:lnTo>
                      <a:pt x="1488" y="620"/>
                    </a:lnTo>
                    <a:lnTo>
                      <a:pt x="1492" y="637"/>
                    </a:lnTo>
                    <a:lnTo>
                      <a:pt x="1494" y="656"/>
                    </a:lnTo>
                    <a:lnTo>
                      <a:pt x="1498" y="673"/>
                    </a:lnTo>
                    <a:lnTo>
                      <a:pt x="1502" y="692"/>
                    </a:lnTo>
                    <a:lnTo>
                      <a:pt x="1503" y="709"/>
                    </a:lnTo>
                    <a:lnTo>
                      <a:pt x="1505" y="727"/>
                    </a:lnTo>
                    <a:lnTo>
                      <a:pt x="1507" y="746"/>
                    </a:lnTo>
                    <a:lnTo>
                      <a:pt x="1511" y="763"/>
                    </a:lnTo>
                    <a:lnTo>
                      <a:pt x="1511" y="780"/>
                    </a:lnTo>
                    <a:lnTo>
                      <a:pt x="1513" y="797"/>
                    </a:lnTo>
                    <a:lnTo>
                      <a:pt x="1513" y="814"/>
                    </a:lnTo>
                    <a:lnTo>
                      <a:pt x="1515" y="833"/>
                    </a:lnTo>
                    <a:lnTo>
                      <a:pt x="1515" y="850"/>
                    </a:lnTo>
                    <a:lnTo>
                      <a:pt x="1515" y="867"/>
                    </a:lnTo>
                    <a:lnTo>
                      <a:pt x="1515" y="883"/>
                    </a:lnTo>
                    <a:lnTo>
                      <a:pt x="1515" y="900"/>
                    </a:lnTo>
                    <a:lnTo>
                      <a:pt x="1513" y="915"/>
                    </a:lnTo>
                    <a:lnTo>
                      <a:pt x="1513" y="932"/>
                    </a:lnTo>
                    <a:lnTo>
                      <a:pt x="1511" y="949"/>
                    </a:lnTo>
                    <a:lnTo>
                      <a:pt x="1511" y="964"/>
                    </a:lnTo>
                    <a:lnTo>
                      <a:pt x="1507" y="979"/>
                    </a:lnTo>
                    <a:lnTo>
                      <a:pt x="1505" y="997"/>
                    </a:lnTo>
                    <a:lnTo>
                      <a:pt x="1503" y="1012"/>
                    </a:lnTo>
                    <a:lnTo>
                      <a:pt x="1502" y="1027"/>
                    </a:lnTo>
                    <a:lnTo>
                      <a:pt x="1498" y="1042"/>
                    </a:lnTo>
                    <a:lnTo>
                      <a:pt x="1496" y="1056"/>
                    </a:lnTo>
                    <a:lnTo>
                      <a:pt x="1492" y="1071"/>
                    </a:lnTo>
                    <a:lnTo>
                      <a:pt x="1490" y="1086"/>
                    </a:lnTo>
                    <a:lnTo>
                      <a:pt x="1484" y="1099"/>
                    </a:lnTo>
                    <a:lnTo>
                      <a:pt x="1481" y="1114"/>
                    </a:lnTo>
                    <a:lnTo>
                      <a:pt x="1477" y="1128"/>
                    </a:lnTo>
                    <a:lnTo>
                      <a:pt x="1473" y="1143"/>
                    </a:lnTo>
                    <a:lnTo>
                      <a:pt x="1467" y="1156"/>
                    </a:lnTo>
                    <a:lnTo>
                      <a:pt x="1464" y="1170"/>
                    </a:lnTo>
                    <a:lnTo>
                      <a:pt x="1458" y="1183"/>
                    </a:lnTo>
                    <a:lnTo>
                      <a:pt x="1454" y="1196"/>
                    </a:lnTo>
                    <a:lnTo>
                      <a:pt x="1448" y="1210"/>
                    </a:lnTo>
                    <a:lnTo>
                      <a:pt x="1443" y="1223"/>
                    </a:lnTo>
                    <a:lnTo>
                      <a:pt x="1437" y="1236"/>
                    </a:lnTo>
                    <a:lnTo>
                      <a:pt x="1431" y="1249"/>
                    </a:lnTo>
                    <a:lnTo>
                      <a:pt x="1426" y="1261"/>
                    </a:lnTo>
                    <a:lnTo>
                      <a:pt x="1420" y="1272"/>
                    </a:lnTo>
                    <a:lnTo>
                      <a:pt x="1412" y="1286"/>
                    </a:lnTo>
                    <a:lnTo>
                      <a:pt x="1407" y="1297"/>
                    </a:lnTo>
                    <a:lnTo>
                      <a:pt x="1399" y="1308"/>
                    </a:lnTo>
                    <a:lnTo>
                      <a:pt x="1393" y="1322"/>
                    </a:lnTo>
                    <a:lnTo>
                      <a:pt x="1386" y="1333"/>
                    </a:lnTo>
                    <a:lnTo>
                      <a:pt x="1378" y="1345"/>
                    </a:lnTo>
                    <a:lnTo>
                      <a:pt x="1370" y="1354"/>
                    </a:lnTo>
                    <a:lnTo>
                      <a:pt x="1365" y="1365"/>
                    </a:lnTo>
                    <a:lnTo>
                      <a:pt x="1357" y="1377"/>
                    </a:lnTo>
                    <a:lnTo>
                      <a:pt x="1350" y="1388"/>
                    </a:lnTo>
                    <a:lnTo>
                      <a:pt x="1342" y="1398"/>
                    </a:lnTo>
                    <a:lnTo>
                      <a:pt x="1334" y="1409"/>
                    </a:lnTo>
                    <a:lnTo>
                      <a:pt x="1327" y="1419"/>
                    </a:lnTo>
                    <a:lnTo>
                      <a:pt x="1319" y="1430"/>
                    </a:lnTo>
                    <a:lnTo>
                      <a:pt x="1310" y="1440"/>
                    </a:lnTo>
                    <a:lnTo>
                      <a:pt x="1302" y="1449"/>
                    </a:lnTo>
                    <a:lnTo>
                      <a:pt x="1294" y="1459"/>
                    </a:lnTo>
                    <a:lnTo>
                      <a:pt x="1287" y="1468"/>
                    </a:lnTo>
                    <a:lnTo>
                      <a:pt x="1277" y="1478"/>
                    </a:lnTo>
                    <a:lnTo>
                      <a:pt x="1270" y="1487"/>
                    </a:lnTo>
                    <a:lnTo>
                      <a:pt x="1260" y="1495"/>
                    </a:lnTo>
                    <a:lnTo>
                      <a:pt x="1251" y="1504"/>
                    </a:lnTo>
                    <a:lnTo>
                      <a:pt x="1243" y="1512"/>
                    </a:lnTo>
                    <a:lnTo>
                      <a:pt x="1234" y="1521"/>
                    </a:lnTo>
                    <a:lnTo>
                      <a:pt x="1226" y="1529"/>
                    </a:lnTo>
                    <a:lnTo>
                      <a:pt x="1218" y="1538"/>
                    </a:lnTo>
                    <a:lnTo>
                      <a:pt x="1209" y="1546"/>
                    </a:lnTo>
                    <a:lnTo>
                      <a:pt x="1201" y="1554"/>
                    </a:lnTo>
                    <a:lnTo>
                      <a:pt x="1192" y="1561"/>
                    </a:lnTo>
                    <a:lnTo>
                      <a:pt x="1184" y="1571"/>
                    </a:lnTo>
                    <a:lnTo>
                      <a:pt x="1175" y="1576"/>
                    </a:lnTo>
                    <a:lnTo>
                      <a:pt x="1167" y="1584"/>
                    </a:lnTo>
                    <a:lnTo>
                      <a:pt x="1158" y="1592"/>
                    </a:lnTo>
                    <a:lnTo>
                      <a:pt x="1150" y="1599"/>
                    </a:lnTo>
                    <a:lnTo>
                      <a:pt x="1140" y="1607"/>
                    </a:lnTo>
                    <a:lnTo>
                      <a:pt x="1133" y="1613"/>
                    </a:lnTo>
                    <a:lnTo>
                      <a:pt x="1123" y="1618"/>
                    </a:lnTo>
                    <a:lnTo>
                      <a:pt x="1116" y="1626"/>
                    </a:lnTo>
                    <a:lnTo>
                      <a:pt x="1106" y="1632"/>
                    </a:lnTo>
                    <a:lnTo>
                      <a:pt x="1097" y="1637"/>
                    </a:lnTo>
                    <a:lnTo>
                      <a:pt x="1087" y="1643"/>
                    </a:lnTo>
                    <a:lnTo>
                      <a:pt x="1080" y="1649"/>
                    </a:lnTo>
                    <a:lnTo>
                      <a:pt x="1072" y="1654"/>
                    </a:lnTo>
                    <a:lnTo>
                      <a:pt x="1063" y="1660"/>
                    </a:lnTo>
                    <a:lnTo>
                      <a:pt x="1053" y="1664"/>
                    </a:lnTo>
                    <a:lnTo>
                      <a:pt x="1045" y="1670"/>
                    </a:lnTo>
                    <a:lnTo>
                      <a:pt x="1038" y="1673"/>
                    </a:lnTo>
                    <a:lnTo>
                      <a:pt x="1028" y="1679"/>
                    </a:lnTo>
                    <a:lnTo>
                      <a:pt x="1021" y="1683"/>
                    </a:lnTo>
                    <a:lnTo>
                      <a:pt x="1013" y="1689"/>
                    </a:lnTo>
                    <a:lnTo>
                      <a:pt x="1004" y="1692"/>
                    </a:lnTo>
                    <a:lnTo>
                      <a:pt x="994" y="1696"/>
                    </a:lnTo>
                    <a:lnTo>
                      <a:pt x="987" y="1700"/>
                    </a:lnTo>
                    <a:lnTo>
                      <a:pt x="977" y="1704"/>
                    </a:lnTo>
                    <a:lnTo>
                      <a:pt x="968" y="1708"/>
                    </a:lnTo>
                    <a:lnTo>
                      <a:pt x="960" y="1711"/>
                    </a:lnTo>
                    <a:lnTo>
                      <a:pt x="950" y="1715"/>
                    </a:lnTo>
                    <a:lnTo>
                      <a:pt x="943" y="1719"/>
                    </a:lnTo>
                    <a:lnTo>
                      <a:pt x="933" y="1721"/>
                    </a:lnTo>
                    <a:lnTo>
                      <a:pt x="926" y="1725"/>
                    </a:lnTo>
                    <a:lnTo>
                      <a:pt x="916" y="1727"/>
                    </a:lnTo>
                    <a:lnTo>
                      <a:pt x="909" y="1730"/>
                    </a:lnTo>
                    <a:lnTo>
                      <a:pt x="899" y="1734"/>
                    </a:lnTo>
                    <a:lnTo>
                      <a:pt x="890" y="1736"/>
                    </a:lnTo>
                    <a:lnTo>
                      <a:pt x="882" y="1738"/>
                    </a:lnTo>
                    <a:lnTo>
                      <a:pt x="873" y="1742"/>
                    </a:lnTo>
                    <a:lnTo>
                      <a:pt x="863" y="1742"/>
                    </a:lnTo>
                    <a:lnTo>
                      <a:pt x="854" y="1744"/>
                    </a:lnTo>
                    <a:lnTo>
                      <a:pt x="844" y="1746"/>
                    </a:lnTo>
                    <a:lnTo>
                      <a:pt x="835" y="1748"/>
                    </a:lnTo>
                    <a:lnTo>
                      <a:pt x="825" y="1749"/>
                    </a:lnTo>
                    <a:lnTo>
                      <a:pt x="815" y="1751"/>
                    </a:lnTo>
                    <a:lnTo>
                      <a:pt x="806" y="1753"/>
                    </a:lnTo>
                    <a:lnTo>
                      <a:pt x="798" y="1753"/>
                    </a:lnTo>
                    <a:lnTo>
                      <a:pt x="787" y="1753"/>
                    </a:lnTo>
                    <a:lnTo>
                      <a:pt x="777" y="1755"/>
                    </a:lnTo>
                    <a:lnTo>
                      <a:pt x="768" y="1755"/>
                    </a:lnTo>
                    <a:lnTo>
                      <a:pt x="758" y="1757"/>
                    </a:lnTo>
                    <a:lnTo>
                      <a:pt x="747" y="1757"/>
                    </a:lnTo>
                    <a:lnTo>
                      <a:pt x="738" y="1757"/>
                    </a:lnTo>
                    <a:lnTo>
                      <a:pt x="728" y="1759"/>
                    </a:lnTo>
                    <a:lnTo>
                      <a:pt x="720" y="1759"/>
                    </a:lnTo>
                    <a:lnTo>
                      <a:pt x="709" y="1759"/>
                    </a:lnTo>
                    <a:lnTo>
                      <a:pt x="700" y="1759"/>
                    </a:lnTo>
                    <a:lnTo>
                      <a:pt x="688" y="1759"/>
                    </a:lnTo>
                    <a:lnTo>
                      <a:pt x="679" y="1759"/>
                    </a:lnTo>
                    <a:lnTo>
                      <a:pt x="667" y="1759"/>
                    </a:lnTo>
                    <a:lnTo>
                      <a:pt x="656" y="1759"/>
                    </a:lnTo>
                    <a:lnTo>
                      <a:pt x="646" y="1757"/>
                    </a:lnTo>
                    <a:lnTo>
                      <a:pt x="637" y="1757"/>
                    </a:lnTo>
                    <a:lnTo>
                      <a:pt x="625" y="1755"/>
                    </a:lnTo>
                    <a:lnTo>
                      <a:pt x="614" y="1755"/>
                    </a:lnTo>
                    <a:lnTo>
                      <a:pt x="603" y="1753"/>
                    </a:lnTo>
                    <a:lnTo>
                      <a:pt x="593" y="1753"/>
                    </a:lnTo>
                    <a:lnTo>
                      <a:pt x="582" y="1751"/>
                    </a:lnTo>
                    <a:lnTo>
                      <a:pt x="570" y="1751"/>
                    </a:lnTo>
                    <a:lnTo>
                      <a:pt x="559" y="1749"/>
                    </a:lnTo>
                    <a:lnTo>
                      <a:pt x="549" y="1749"/>
                    </a:lnTo>
                    <a:lnTo>
                      <a:pt x="536" y="1746"/>
                    </a:lnTo>
                    <a:lnTo>
                      <a:pt x="525" y="1744"/>
                    </a:lnTo>
                    <a:lnTo>
                      <a:pt x="513" y="1744"/>
                    </a:lnTo>
                    <a:lnTo>
                      <a:pt x="500" y="1742"/>
                    </a:lnTo>
                    <a:lnTo>
                      <a:pt x="489" y="1738"/>
                    </a:lnTo>
                    <a:lnTo>
                      <a:pt x="477" y="1736"/>
                    </a:lnTo>
                    <a:lnTo>
                      <a:pt x="464" y="1734"/>
                    </a:lnTo>
                    <a:lnTo>
                      <a:pt x="453" y="1734"/>
                    </a:lnTo>
                    <a:lnTo>
                      <a:pt x="441" y="1730"/>
                    </a:lnTo>
                    <a:lnTo>
                      <a:pt x="428" y="1729"/>
                    </a:lnTo>
                    <a:lnTo>
                      <a:pt x="416" y="1725"/>
                    </a:lnTo>
                    <a:lnTo>
                      <a:pt x="405" y="1723"/>
                    </a:lnTo>
                    <a:lnTo>
                      <a:pt x="392" y="1721"/>
                    </a:lnTo>
                    <a:lnTo>
                      <a:pt x="378" y="1717"/>
                    </a:lnTo>
                    <a:lnTo>
                      <a:pt x="367" y="1715"/>
                    </a:lnTo>
                    <a:lnTo>
                      <a:pt x="356" y="1713"/>
                    </a:lnTo>
                    <a:lnTo>
                      <a:pt x="342" y="1710"/>
                    </a:lnTo>
                    <a:lnTo>
                      <a:pt x="331" y="1708"/>
                    </a:lnTo>
                    <a:lnTo>
                      <a:pt x="319" y="1706"/>
                    </a:lnTo>
                    <a:lnTo>
                      <a:pt x="306" y="1702"/>
                    </a:lnTo>
                    <a:lnTo>
                      <a:pt x="295" y="1698"/>
                    </a:lnTo>
                    <a:lnTo>
                      <a:pt x="283" y="1696"/>
                    </a:lnTo>
                    <a:lnTo>
                      <a:pt x="272" y="1692"/>
                    </a:lnTo>
                    <a:lnTo>
                      <a:pt x="261" y="1691"/>
                    </a:lnTo>
                    <a:lnTo>
                      <a:pt x="249" y="1687"/>
                    </a:lnTo>
                    <a:lnTo>
                      <a:pt x="238" y="1683"/>
                    </a:lnTo>
                    <a:lnTo>
                      <a:pt x="226" y="1681"/>
                    </a:lnTo>
                    <a:lnTo>
                      <a:pt x="217" y="1677"/>
                    </a:lnTo>
                    <a:lnTo>
                      <a:pt x="205" y="1673"/>
                    </a:lnTo>
                    <a:lnTo>
                      <a:pt x="196" y="1672"/>
                    </a:lnTo>
                    <a:lnTo>
                      <a:pt x="185" y="1668"/>
                    </a:lnTo>
                    <a:lnTo>
                      <a:pt x="175" y="1666"/>
                    </a:lnTo>
                    <a:lnTo>
                      <a:pt x="166" y="1662"/>
                    </a:lnTo>
                    <a:lnTo>
                      <a:pt x="154" y="1658"/>
                    </a:lnTo>
                    <a:lnTo>
                      <a:pt x="145" y="1654"/>
                    </a:lnTo>
                    <a:lnTo>
                      <a:pt x="135" y="1653"/>
                    </a:lnTo>
                    <a:lnTo>
                      <a:pt x="126" y="1649"/>
                    </a:lnTo>
                    <a:lnTo>
                      <a:pt x="116" y="1645"/>
                    </a:lnTo>
                    <a:lnTo>
                      <a:pt x="109" y="1641"/>
                    </a:lnTo>
                    <a:lnTo>
                      <a:pt x="101" y="1639"/>
                    </a:lnTo>
                    <a:lnTo>
                      <a:pt x="91" y="1635"/>
                    </a:lnTo>
                    <a:lnTo>
                      <a:pt x="84" y="1632"/>
                    </a:lnTo>
                    <a:lnTo>
                      <a:pt x="76" y="1628"/>
                    </a:lnTo>
                    <a:lnTo>
                      <a:pt x="70" y="1626"/>
                    </a:lnTo>
                    <a:lnTo>
                      <a:pt x="61" y="1622"/>
                    </a:lnTo>
                    <a:lnTo>
                      <a:pt x="55" y="1618"/>
                    </a:lnTo>
                    <a:lnTo>
                      <a:pt x="50" y="1615"/>
                    </a:lnTo>
                    <a:lnTo>
                      <a:pt x="44" y="1613"/>
                    </a:lnTo>
                    <a:lnTo>
                      <a:pt x="38" y="1609"/>
                    </a:lnTo>
                    <a:lnTo>
                      <a:pt x="32" y="1607"/>
                    </a:lnTo>
                    <a:lnTo>
                      <a:pt x="27" y="1603"/>
                    </a:lnTo>
                    <a:lnTo>
                      <a:pt x="23" y="1599"/>
                    </a:lnTo>
                    <a:lnTo>
                      <a:pt x="15" y="1594"/>
                    </a:lnTo>
                    <a:lnTo>
                      <a:pt x="10" y="1588"/>
                    </a:lnTo>
                    <a:lnTo>
                      <a:pt x="4" y="1582"/>
                    </a:lnTo>
                    <a:lnTo>
                      <a:pt x="2" y="1576"/>
                    </a:lnTo>
                    <a:lnTo>
                      <a:pt x="0" y="1571"/>
                    </a:lnTo>
                    <a:lnTo>
                      <a:pt x="2" y="1567"/>
                    </a:lnTo>
                    <a:lnTo>
                      <a:pt x="4" y="1561"/>
                    </a:lnTo>
                    <a:lnTo>
                      <a:pt x="10" y="1557"/>
                    </a:lnTo>
                    <a:lnTo>
                      <a:pt x="15" y="1552"/>
                    </a:lnTo>
                    <a:lnTo>
                      <a:pt x="25" y="1548"/>
                    </a:lnTo>
                    <a:lnTo>
                      <a:pt x="29" y="1546"/>
                    </a:lnTo>
                    <a:lnTo>
                      <a:pt x="34" y="1544"/>
                    </a:lnTo>
                    <a:lnTo>
                      <a:pt x="40" y="1542"/>
                    </a:lnTo>
                    <a:lnTo>
                      <a:pt x="46" y="1540"/>
                    </a:lnTo>
                    <a:lnTo>
                      <a:pt x="51" y="1538"/>
                    </a:lnTo>
                    <a:lnTo>
                      <a:pt x="59" y="1537"/>
                    </a:lnTo>
                    <a:lnTo>
                      <a:pt x="67" y="1535"/>
                    </a:lnTo>
                    <a:lnTo>
                      <a:pt x="74" y="1533"/>
                    </a:lnTo>
                    <a:lnTo>
                      <a:pt x="82" y="1531"/>
                    </a:lnTo>
                    <a:lnTo>
                      <a:pt x="90" y="1529"/>
                    </a:lnTo>
                    <a:lnTo>
                      <a:pt x="97" y="1525"/>
                    </a:lnTo>
                    <a:lnTo>
                      <a:pt x="107" y="1525"/>
                    </a:lnTo>
                    <a:lnTo>
                      <a:pt x="116" y="1521"/>
                    </a:lnTo>
                    <a:lnTo>
                      <a:pt x="126" y="1519"/>
                    </a:lnTo>
                    <a:lnTo>
                      <a:pt x="135" y="1518"/>
                    </a:lnTo>
                    <a:lnTo>
                      <a:pt x="145" y="1516"/>
                    </a:lnTo>
                    <a:lnTo>
                      <a:pt x="156" y="1514"/>
                    </a:lnTo>
                    <a:lnTo>
                      <a:pt x="166" y="1512"/>
                    </a:lnTo>
                    <a:lnTo>
                      <a:pt x="177" y="1510"/>
                    </a:lnTo>
                    <a:lnTo>
                      <a:pt x="188" y="1508"/>
                    </a:lnTo>
                    <a:lnTo>
                      <a:pt x="198" y="1506"/>
                    </a:lnTo>
                    <a:lnTo>
                      <a:pt x="211" y="1502"/>
                    </a:lnTo>
                    <a:lnTo>
                      <a:pt x="223" y="1500"/>
                    </a:lnTo>
                    <a:lnTo>
                      <a:pt x="234" y="1499"/>
                    </a:lnTo>
                    <a:lnTo>
                      <a:pt x="245" y="1495"/>
                    </a:lnTo>
                    <a:lnTo>
                      <a:pt x="259" y="1493"/>
                    </a:lnTo>
                    <a:lnTo>
                      <a:pt x="270" y="1489"/>
                    </a:lnTo>
                    <a:lnTo>
                      <a:pt x="283" y="1487"/>
                    </a:lnTo>
                    <a:lnTo>
                      <a:pt x="297" y="1483"/>
                    </a:lnTo>
                    <a:lnTo>
                      <a:pt x="308" y="1480"/>
                    </a:lnTo>
                    <a:lnTo>
                      <a:pt x="321" y="1478"/>
                    </a:lnTo>
                    <a:lnTo>
                      <a:pt x="335" y="1474"/>
                    </a:lnTo>
                    <a:lnTo>
                      <a:pt x="348" y="1470"/>
                    </a:lnTo>
                    <a:lnTo>
                      <a:pt x="359" y="1466"/>
                    </a:lnTo>
                    <a:lnTo>
                      <a:pt x="375" y="1462"/>
                    </a:lnTo>
                    <a:lnTo>
                      <a:pt x="388" y="1461"/>
                    </a:lnTo>
                    <a:lnTo>
                      <a:pt x="401" y="1455"/>
                    </a:lnTo>
                    <a:lnTo>
                      <a:pt x="414" y="1451"/>
                    </a:lnTo>
                    <a:lnTo>
                      <a:pt x="428" y="1447"/>
                    </a:lnTo>
                    <a:lnTo>
                      <a:pt x="441" y="1443"/>
                    </a:lnTo>
                    <a:lnTo>
                      <a:pt x="454" y="1438"/>
                    </a:lnTo>
                    <a:lnTo>
                      <a:pt x="468" y="1434"/>
                    </a:lnTo>
                    <a:lnTo>
                      <a:pt x="483" y="1428"/>
                    </a:lnTo>
                    <a:lnTo>
                      <a:pt x="496" y="1424"/>
                    </a:lnTo>
                    <a:lnTo>
                      <a:pt x="510" y="1419"/>
                    </a:lnTo>
                    <a:lnTo>
                      <a:pt x="523" y="1413"/>
                    </a:lnTo>
                    <a:lnTo>
                      <a:pt x="536" y="1407"/>
                    </a:lnTo>
                    <a:lnTo>
                      <a:pt x="551" y="1403"/>
                    </a:lnTo>
                    <a:lnTo>
                      <a:pt x="565" y="1396"/>
                    </a:lnTo>
                    <a:lnTo>
                      <a:pt x="578" y="1390"/>
                    </a:lnTo>
                    <a:lnTo>
                      <a:pt x="591" y="1384"/>
                    </a:lnTo>
                    <a:lnTo>
                      <a:pt x="605" y="1379"/>
                    </a:lnTo>
                    <a:lnTo>
                      <a:pt x="618" y="1371"/>
                    </a:lnTo>
                    <a:lnTo>
                      <a:pt x="629" y="1364"/>
                    </a:lnTo>
                    <a:lnTo>
                      <a:pt x="643" y="1358"/>
                    </a:lnTo>
                    <a:lnTo>
                      <a:pt x="656" y="1350"/>
                    </a:lnTo>
                    <a:lnTo>
                      <a:pt x="669" y="1343"/>
                    </a:lnTo>
                    <a:lnTo>
                      <a:pt x="681" y="1335"/>
                    </a:lnTo>
                    <a:lnTo>
                      <a:pt x="692" y="1327"/>
                    </a:lnTo>
                    <a:lnTo>
                      <a:pt x="705" y="1320"/>
                    </a:lnTo>
                    <a:lnTo>
                      <a:pt x="717" y="1310"/>
                    </a:lnTo>
                    <a:lnTo>
                      <a:pt x="728" y="1303"/>
                    </a:lnTo>
                    <a:lnTo>
                      <a:pt x="739" y="1295"/>
                    </a:lnTo>
                    <a:lnTo>
                      <a:pt x="753" y="1286"/>
                    </a:lnTo>
                    <a:lnTo>
                      <a:pt x="764" y="1276"/>
                    </a:lnTo>
                    <a:lnTo>
                      <a:pt x="774" y="1267"/>
                    </a:lnTo>
                    <a:lnTo>
                      <a:pt x="785" y="1257"/>
                    </a:lnTo>
                    <a:lnTo>
                      <a:pt x="796" y="1248"/>
                    </a:lnTo>
                    <a:lnTo>
                      <a:pt x="808" y="1238"/>
                    </a:lnTo>
                    <a:lnTo>
                      <a:pt x="819" y="1229"/>
                    </a:lnTo>
                    <a:lnTo>
                      <a:pt x="829" y="1217"/>
                    </a:lnTo>
                    <a:lnTo>
                      <a:pt x="840" y="1208"/>
                    </a:lnTo>
                    <a:lnTo>
                      <a:pt x="850" y="1196"/>
                    </a:lnTo>
                    <a:lnTo>
                      <a:pt x="861" y="1187"/>
                    </a:lnTo>
                    <a:lnTo>
                      <a:pt x="871" y="1175"/>
                    </a:lnTo>
                    <a:lnTo>
                      <a:pt x="882" y="1166"/>
                    </a:lnTo>
                    <a:lnTo>
                      <a:pt x="890" y="1152"/>
                    </a:lnTo>
                    <a:lnTo>
                      <a:pt x="899" y="1141"/>
                    </a:lnTo>
                    <a:lnTo>
                      <a:pt x="909" y="1132"/>
                    </a:lnTo>
                    <a:lnTo>
                      <a:pt x="920" y="1120"/>
                    </a:lnTo>
                    <a:lnTo>
                      <a:pt x="928" y="1107"/>
                    </a:lnTo>
                    <a:lnTo>
                      <a:pt x="937" y="1095"/>
                    </a:lnTo>
                    <a:lnTo>
                      <a:pt x="947" y="1084"/>
                    </a:lnTo>
                    <a:lnTo>
                      <a:pt x="956" y="1073"/>
                    </a:lnTo>
                    <a:lnTo>
                      <a:pt x="966" y="1059"/>
                    </a:lnTo>
                    <a:lnTo>
                      <a:pt x="973" y="1048"/>
                    </a:lnTo>
                    <a:lnTo>
                      <a:pt x="983" y="1037"/>
                    </a:lnTo>
                    <a:lnTo>
                      <a:pt x="992" y="1023"/>
                    </a:lnTo>
                    <a:lnTo>
                      <a:pt x="1000" y="1012"/>
                    </a:lnTo>
                    <a:lnTo>
                      <a:pt x="1007" y="998"/>
                    </a:lnTo>
                    <a:lnTo>
                      <a:pt x="1015" y="985"/>
                    </a:lnTo>
                    <a:lnTo>
                      <a:pt x="1023" y="972"/>
                    </a:lnTo>
                    <a:lnTo>
                      <a:pt x="1030" y="959"/>
                    </a:lnTo>
                    <a:lnTo>
                      <a:pt x="1038" y="945"/>
                    </a:lnTo>
                    <a:lnTo>
                      <a:pt x="1045" y="932"/>
                    </a:lnTo>
                    <a:lnTo>
                      <a:pt x="1053" y="921"/>
                    </a:lnTo>
                    <a:lnTo>
                      <a:pt x="1061" y="905"/>
                    </a:lnTo>
                    <a:lnTo>
                      <a:pt x="1068" y="892"/>
                    </a:lnTo>
                    <a:lnTo>
                      <a:pt x="1074" y="879"/>
                    </a:lnTo>
                    <a:lnTo>
                      <a:pt x="1082" y="865"/>
                    </a:lnTo>
                    <a:lnTo>
                      <a:pt x="1087" y="852"/>
                    </a:lnTo>
                    <a:lnTo>
                      <a:pt x="1095" y="839"/>
                    </a:lnTo>
                    <a:lnTo>
                      <a:pt x="1101" y="825"/>
                    </a:lnTo>
                    <a:lnTo>
                      <a:pt x="1108" y="812"/>
                    </a:lnTo>
                    <a:lnTo>
                      <a:pt x="1114" y="797"/>
                    </a:lnTo>
                    <a:lnTo>
                      <a:pt x="1120" y="784"/>
                    </a:lnTo>
                    <a:lnTo>
                      <a:pt x="1125" y="770"/>
                    </a:lnTo>
                    <a:lnTo>
                      <a:pt x="1131" y="757"/>
                    </a:lnTo>
                    <a:lnTo>
                      <a:pt x="1137" y="742"/>
                    </a:lnTo>
                    <a:lnTo>
                      <a:pt x="1142" y="729"/>
                    </a:lnTo>
                    <a:lnTo>
                      <a:pt x="1148" y="713"/>
                    </a:lnTo>
                    <a:lnTo>
                      <a:pt x="1154" y="702"/>
                    </a:lnTo>
                    <a:lnTo>
                      <a:pt x="1158" y="687"/>
                    </a:lnTo>
                    <a:lnTo>
                      <a:pt x="1163" y="673"/>
                    </a:lnTo>
                    <a:lnTo>
                      <a:pt x="1169" y="658"/>
                    </a:lnTo>
                    <a:lnTo>
                      <a:pt x="1173" y="645"/>
                    </a:lnTo>
                    <a:lnTo>
                      <a:pt x="1178" y="632"/>
                    </a:lnTo>
                    <a:lnTo>
                      <a:pt x="1182" y="618"/>
                    </a:lnTo>
                    <a:lnTo>
                      <a:pt x="1186" y="603"/>
                    </a:lnTo>
                    <a:lnTo>
                      <a:pt x="1192" y="590"/>
                    </a:lnTo>
                    <a:lnTo>
                      <a:pt x="1196" y="576"/>
                    </a:lnTo>
                    <a:lnTo>
                      <a:pt x="1199" y="561"/>
                    </a:lnTo>
                    <a:lnTo>
                      <a:pt x="1203" y="548"/>
                    </a:lnTo>
                    <a:lnTo>
                      <a:pt x="1207" y="533"/>
                    </a:lnTo>
                    <a:lnTo>
                      <a:pt x="1209" y="519"/>
                    </a:lnTo>
                    <a:lnTo>
                      <a:pt x="1215" y="506"/>
                    </a:lnTo>
                    <a:lnTo>
                      <a:pt x="1217" y="491"/>
                    </a:lnTo>
                    <a:lnTo>
                      <a:pt x="1220" y="478"/>
                    </a:lnTo>
                    <a:lnTo>
                      <a:pt x="1224" y="464"/>
                    </a:lnTo>
                    <a:lnTo>
                      <a:pt x="1226" y="451"/>
                    </a:lnTo>
                    <a:lnTo>
                      <a:pt x="1228" y="438"/>
                    </a:lnTo>
                    <a:lnTo>
                      <a:pt x="1232" y="424"/>
                    </a:lnTo>
                    <a:lnTo>
                      <a:pt x="1234" y="411"/>
                    </a:lnTo>
                    <a:lnTo>
                      <a:pt x="1237" y="398"/>
                    </a:lnTo>
                    <a:lnTo>
                      <a:pt x="1239" y="384"/>
                    </a:lnTo>
                    <a:lnTo>
                      <a:pt x="1243" y="371"/>
                    </a:lnTo>
                    <a:lnTo>
                      <a:pt x="1245" y="358"/>
                    </a:lnTo>
                    <a:lnTo>
                      <a:pt x="1247" y="346"/>
                    </a:lnTo>
                    <a:lnTo>
                      <a:pt x="1249" y="333"/>
                    </a:lnTo>
                    <a:lnTo>
                      <a:pt x="1251" y="320"/>
                    </a:lnTo>
                    <a:lnTo>
                      <a:pt x="1253" y="306"/>
                    </a:lnTo>
                    <a:lnTo>
                      <a:pt x="1255" y="295"/>
                    </a:lnTo>
                    <a:lnTo>
                      <a:pt x="1256" y="284"/>
                    </a:lnTo>
                    <a:lnTo>
                      <a:pt x="1258" y="272"/>
                    </a:lnTo>
                    <a:lnTo>
                      <a:pt x="1260" y="259"/>
                    </a:lnTo>
                    <a:lnTo>
                      <a:pt x="1260" y="247"/>
                    </a:lnTo>
                    <a:lnTo>
                      <a:pt x="1262" y="236"/>
                    </a:lnTo>
                    <a:lnTo>
                      <a:pt x="1264" y="225"/>
                    </a:lnTo>
                    <a:lnTo>
                      <a:pt x="1264" y="213"/>
                    </a:lnTo>
                    <a:lnTo>
                      <a:pt x="1266" y="204"/>
                    </a:lnTo>
                    <a:lnTo>
                      <a:pt x="1268" y="192"/>
                    </a:lnTo>
                    <a:lnTo>
                      <a:pt x="1270" y="183"/>
                    </a:lnTo>
                    <a:lnTo>
                      <a:pt x="1270" y="173"/>
                    </a:lnTo>
                    <a:lnTo>
                      <a:pt x="1270" y="162"/>
                    </a:lnTo>
                    <a:lnTo>
                      <a:pt x="1270" y="152"/>
                    </a:lnTo>
                    <a:lnTo>
                      <a:pt x="1272" y="143"/>
                    </a:lnTo>
                    <a:lnTo>
                      <a:pt x="1272" y="133"/>
                    </a:lnTo>
                    <a:lnTo>
                      <a:pt x="1272" y="124"/>
                    </a:lnTo>
                    <a:lnTo>
                      <a:pt x="1274" y="114"/>
                    </a:lnTo>
                    <a:lnTo>
                      <a:pt x="1274" y="107"/>
                    </a:lnTo>
                    <a:lnTo>
                      <a:pt x="1274" y="99"/>
                    </a:lnTo>
                    <a:lnTo>
                      <a:pt x="1275" y="90"/>
                    </a:lnTo>
                    <a:lnTo>
                      <a:pt x="1275" y="82"/>
                    </a:lnTo>
                    <a:lnTo>
                      <a:pt x="1275" y="74"/>
                    </a:lnTo>
                    <a:lnTo>
                      <a:pt x="1275" y="67"/>
                    </a:lnTo>
                    <a:lnTo>
                      <a:pt x="1277" y="61"/>
                    </a:lnTo>
                    <a:lnTo>
                      <a:pt x="1277" y="55"/>
                    </a:lnTo>
                    <a:lnTo>
                      <a:pt x="1277" y="50"/>
                    </a:lnTo>
                    <a:lnTo>
                      <a:pt x="1277" y="42"/>
                    </a:lnTo>
                    <a:lnTo>
                      <a:pt x="1277" y="36"/>
                    </a:lnTo>
                    <a:lnTo>
                      <a:pt x="1277" y="33"/>
                    </a:lnTo>
                    <a:lnTo>
                      <a:pt x="1277" y="29"/>
                    </a:lnTo>
                    <a:lnTo>
                      <a:pt x="1277" y="19"/>
                    </a:lnTo>
                    <a:lnTo>
                      <a:pt x="1277" y="12"/>
                    </a:lnTo>
                    <a:lnTo>
                      <a:pt x="1277" y="6"/>
                    </a:lnTo>
                    <a:lnTo>
                      <a:pt x="1277" y="2"/>
                    </a:lnTo>
                    <a:lnTo>
                      <a:pt x="1277" y="0"/>
                    </a:lnTo>
                    <a:lnTo>
                      <a:pt x="1279" y="0"/>
                    </a:ln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11" name="Freeform 15"/>
              <p:cNvSpPr>
                <a:spLocks/>
              </p:cNvSpPr>
              <p:nvPr/>
            </p:nvSpPr>
            <p:spPr bwMode="auto">
              <a:xfrm>
                <a:off x="2921" y="2692"/>
                <a:ext cx="245" cy="618"/>
              </a:xfrm>
              <a:custGeom>
                <a:avLst/>
                <a:gdLst/>
                <a:ahLst/>
                <a:cxnLst>
                  <a:cxn ang="0">
                    <a:pos x="317" y="19"/>
                  </a:cxn>
                  <a:cxn ang="0">
                    <a:pos x="312" y="63"/>
                  </a:cxn>
                  <a:cxn ang="0">
                    <a:pos x="306" y="112"/>
                  </a:cxn>
                  <a:cxn ang="0">
                    <a:pos x="302" y="156"/>
                  </a:cxn>
                  <a:cxn ang="0">
                    <a:pos x="319" y="192"/>
                  </a:cxn>
                  <a:cxn ang="0">
                    <a:pos x="344" y="238"/>
                  </a:cxn>
                  <a:cxn ang="0">
                    <a:pos x="315" y="265"/>
                  </a:cxn>
                  <a:cxn ang="0">
                    <a:pos x="296" y="282"/>
                  </a:cxn>
                  <a:cxn ang="0">
                    <a:pos x="291" y="320"/>
                  </a:cxn>
                  <a:cxn ang="0">
                    <a:pos x="281" y="377"/>
                  </a:cxn>
                  <a:cxn ang="0">
                    <a:pos x="274" y="420"/>
                  </a:cxn>
                  <a:cxn ang="0">
                    <a:pos x="268" y="457"/>
                  </a:cxn>
                  <a:cxn ang="0">
                    <a:pos x="260" y="493"/>
                  </a:cxn>
                  <a:cxn ang="0">
                    <a:pos x="251" y="527"/>
                  </a:cxn>
                  <a:cxn ang="0">
                    <a:pos x="239" y="563"/>
                  </a:cxn>
                  <a:cxn ang="0">
                    <a:pos x="228" y="599"/>
                  </a:cxn>
                  <a:cxn ang="0">
                    <a:pos x="213" y="635"/>
                  </a:cxn>
                  <a:cxn ang="0">
                    <a:pos x="198" y="675"/>
                  </a:cxn>
                  <a:cxn ang="0">
                    <a:pos x="180" y="713"/>
                  </a:cxn>
                  <a:cxn ang="0">
                    <a:pos x="163" y="751"/>
                  </a:cxn>
                  <a:cxn ang="0">
                    <a:pos x="146" y="789"/>
                  </a:cxn>
                  <a:cxn ang="0">
                    <a:pos x="127" y="827"/>
                  </a:cxn>
                  <a:cxn ang="0">
                    <a:pos x="110" y="863"/>
                  </a:cxn>
                  <a:cxn ang="0">
                    <a:pos x="91" y="898"/>
                  </a:cxn>
                  <a:cxn ang="0">
                    <a:pos x="66" y="943"/>
                  </a:cxn>
                  <a:cxn ang="0">
                    <a:pos x="40" y="997"/>
                  </a:cxn>
                  <a:cxn ang="0">
                    <a:pos x="19" y="1037"/>
                  </a:cxn>
                  <a:cxn ang="0">
                    <a:pos x="11" y="1059"/>
                  </a:cxn>
                  <a:cxn ang="0">
                    <a:pos x="9" y="1095"/>
                  </a:cxn>
                  <a:cxn ang="0">
                    <a:pos x="6" y="1141"/>
                  </a:cxn>
                  <a:cxn ang="0">
                    <a:pos x="0" y="1196"/>
                  </a:cxn>
                  <a:cxn ang="0">
                    <a:pos x="11" y="1234"/>
                  </a:cxn>
                  <a:cxn ang="0">
                    <a:pos x="53" y="1230"/>
                  </a:cxn>
                  <a:cxn ang="0">
                    <a:pos x="101" y="1192"/>
                  </a:cxn>
                  <a:cxn ang="0">
                    <a:pos x="127" y="1137"/>
                  </a:cxn>
                  <a:cxn ang="0">
                    <a:pos x="144" y="1090"/>
                  </a:cxn>
                  <a:cxn ang="0">
                    <a:pos x="160" y="1048"/>
                  </a:cxn>
                  <a:cxn ang="0">
                    <a:pos x="179" y="1004"/>
                  </a:cxn>
                  <a:cxn ang="0">
                    <a:pos x="209" y="953"/>
                  </a:cxn>
                  <a:cxn ang="0">
                    <a:pos x="251" y="903"/>
                  </a:cxn>
                  <a:cxn ang="0">
                    <a:pos x="298" y="865"/>
                  </a:cxn>
                  <a:cxn ang="0">
                    <a:pos x="348" y="827"/>
                  </a:cxn>
                  <a:cxn ang="0">
                    <a:pos x="397" y="782"/>
                  </a:cxn>
                  <a:cxn ang="0">
                    <a:pos x="437" y="723"/>
                  </a:cxn>
                  <a:cxn ang="0">
                    <a:pos x="448" y="679"/>
                  </a:cxn>
                  <a:cxn ang="0">
                    <a:pos x="450" y="641"/>
                  </a:cxn>
                  <a:cxn ang="0">
                    <a:pos x="450" y="605"/>
                  </a:cxn>
                  <a:cxn ang="0">
                    <a:pos x="450" y="571"/>
                  </a:cxn>
                  <a:cxn ang="0">
                    <a:pos x="454" y="519"/>
                  </a:cxn>
                  <a:cxn ang="0">
                    <a:pos x="473" y="481"/>
                  </a:cxn>
                  <a:cxn ang="0">
                    <a:pos x="488" y="447"/>
                  </a:cxn>
                  <a:cxn ang="0">
                    <a:pos x="479" y="403"/>
                  </a:cxn>
                  <a:cxn ang="0">
                    <a:pos x="462" y="348"/>
                  </a:cxn>
                  <a:cxn ang="0">
                    <a:pos x="447" y="303"/>
                  </a:cxn>
                  <a:cxn ang="0">
                    <a:pos x="435" y="268"/>
                  </a:cxn>
                  <a:cxn ang="0">
                    <a:pos x="422" y="230"/>
                  </a:cxn>
                  <a:cxn ang="0">
                    <a:pos x="407" y="192"/>
                  </a:cxn>
                  <a:cxn ang="0">
                    <a:pos x="391" y="156"/>
                  </a:cxn>
                  <a:cxn ang="0">
                    <a:pos x="374" y="120"/>
                  </a:cxn>
                  <a:cxn ang="0">
                    <a:pos x="355" y="78"/>
                  </a:cxn>
                  <a:cxn ang="0">
                    <a:pos x="331" y="27"/>
                  </a:cxn>
                  <a:cxn ang="0">
                    <a:pos x="319" y="0"/>
                  </a:cxn>
                </a:cxnLst>
                <a:rect l="0" t="0" r="r" b="b"/>
                <a:pathLst>
                  <a:path w="488" h="1236">
                    <a:moveTo>
                      <a:pt x="319" y="0"/>
                    </a:moveTo>
                    <a:lnTo>
                      <a:pt x="317" y="0"/>
                    </a:lnTo>
                    <a:lnTo>
                      <a:pt x="317" y="4"/>
                    </a:lnTo>
                    <a:lnTo>
                      <a:pt x="317" y="8"/>
                    </a:lnTo>
                    <a:lnTo>
                      <a:pt x="317" y="10"/>
                    </a:lnTo>
                    <a:lnTo>
                      <a:pt x="317" y="16"/>
                    </a:lnTo>
                    <a:lnTo>
                      <a:pt x="317" y="19"/>
                    </a:lnTo>
                    <a:lnTo>
                      <a:pt x="315" y="25"/>
                    </a:lnTo>
                    <a:lnTo>
                      <a:pt x="315" y="29"/>
                    </a:lnTo>
                    <a:lnTo>
                      <a:pt x="314" y="36"/>
                    </a:lnTo>
                    <a:lnTo>
                      <a:pt x="314" y="42"/>
                    </a:lnTo>
                    <a:lnTo>
                      <a:pt x="314" y="48"/>
                    </a:lnTo>
                    <a:lnTo>
                      <a:pt x="314" y="55"/>
                    </a:lnTo>
                    <a:lnTo>
                      <a:pt x="312" y="63"/>
                    </a:lnTo>
                    <a:lnTo>
                      <a:pt x="312" y="71"/>
                    </a:lnTo>
                    <a:lnTo>
                      <a:pt x="310" y="76"/>
                    </a:lnTo>
                    <a:lnTo>
                      <a:pt x="310" y="84"/>
                    </a:lnTo>
                    <a:lnTo>
                      <a:pt x="310" y="92"/>
                    </a:lnTo>
                    <a:lnTo>
                      <a:pt x="310" y="99"/>
                    </a:lnTo>
                    <a:lnTo>
                      <a:pt x="308" y="105"/>
                    </a:lnTo>
                    <a:lnTo>
                      <a:pt x="306" y="112"/>
                    </a:lnTo>
                    <a:lnTo>
                      <a:pt x="306" y="120"/>
                    </a:lnTo>
                    <a:lnTo>
                      <a:pt x="306" y="128"/>
                    </a:lnTo>
                    <a:lnTo>
                      <a:pt x="304" y="133"/>
                    </a:lnTo>
                    <a:lnTo>
                      <a:pt x="304" y="139"/>
                    </a:lnTo>
                    <a:lnTo>
                      <a:pt x="302" y="145"/>
                    </a:lnTo>
                    <a:lnTo>
                      <a:pt x="302" y="152"/>
                    </a:lnTo>
                    <a:lnTo>
                      <a:pt x="302" y="156"/>
                    </a:lnTo>
                    <a:lnTo>
                      <a:pt x="300" y="162"/>
                    </a:lnTo>
                    <a:lnTo>
                      <a:pt x="300" y="166"/>
                    </a:lnTo>
                    <a:lnTo>
                      <a:pt x="300" y="171"/>
                    </a:lnTo>
                    <a:lnTo>
                      <a:pt x="304" y="175"/>
                    </a:lnTo>
                    <a:lnTo>
                      <a:pt x="310" y="179"/>
                    </a:lnTo>
                    <a:lnTo>
                      <a:pt x="315" y="185"/>
                    </a:lnTo>
                    <a:lnTo>
                      <a:pt x="319" y="192"/>
                    </a:lnTo>
                    <a:lnTo>
                      <a:pt x="327" y="200"/>
                    </a:lnTo>
                    <a:lnTo>
                      <a:pt x="331" y="206"/>
                    </a:lnTo>
                    <a:lnTo>
                      <a:pt x="336" y="213"/>
                    </a:lnTo>
                    <a:lnTo>
                      <a:pt x="338" y="219"/>
                    </a:lnTo>
                    <a:lnTo>
                      <a:pt x="342" y="227"/>
                    </a:lnTo>
                    <a:lnTo>
                      <a:pt x="342" y="232"/>
                    </a:lnTo>
                    <a:lnTo>
                      <a:pt x="344" y="238"/>
                    </a:lnTo>
                    <a:lnTo>
                      <a:pt x="340" y="244"/>
                    </a:lnTo>
                    <a:lnTo>
                      <a:pt x="338" y="249"/>
                    </a:lnTo>
                    <a:lnTo>
                      <a:pt x="334" y="253"/>
                    </a:lnTo>
                    <a:lnTo>
                      <a:pt x="331" y="257"/>
                    </a:lnTo>
                    <a:lnTo>
                      <a:pt x="325" y="259"/>
                    </a:lnTo>
                    <a:lnTo>
                      <a:pt x="319" y="263"/>
                    </a:lnTo>
                    <a:lnTo>
                      <a:pt x="315" y="265"/>
                    </a:lnTo>
                    <a:lnTo>
                      <a:pt x="310" y="266"/>
                    </a:lnTo>
                    <a:lnTo>
                      <a:pt x="300" y="270"/>
                    </a:lnTo>
                    <a:lnTo>
                      <a:pt x="298" y="272"/>
                    </a:lnTo>
                    <a:lnTo>
                      <a:pt x="298" y="272"/>
                    </a:lnTo>
                    <a:lnTo>
                      <a:pt x="296" y="276"/>
                    </a:lnTo>
                    <a:lnTo>
                      <a:pt x="296" y="278"/>
                    </a:lnTo>
                    <a:lnTo>
                      <a:pt x="296" y="282"/>
                    </a:lnTo>
                    <a:lnTo>
                      <a:pt x="295" y="286"/>
                    </a:lnTo>
                    <a:lnTo>
                      <a:pt x="295" y="291"/>
                    </a:lnTo>
                    <a:lnTo>
                      <a:pt x="293" y="295"/>
                    </a:lnTo>
                    <a:lnTo>
                      <a:pt x="293" y="301"/>
                    </a:lnTo>
                    <a:lnTo>
                      <a:pt x="291" y="306"/>
                    </a:lnTo>
                    <a:lnTo>
                      <a:pt x="291" y="312"/>
                    </a:lnTo>
                    <a:lnTo>
                      <a:pt x="291" y="320"/>
                    </a:lnTo>
                    <a:lnTo>
                      <a:pt x="291" y="327"/>
                    </a:lnTo>
                    <a:lnTo>
                      <a:pt x="289" y="335"/>
                    </a:lnTo>
                    <a:lnTo>
                      <a:pt x="289" y="343"/>
                    </a:lnTo>
                    <a:lnTo>
                      <a:pt x="287" y="350"/>
                    </a:lnTo>
                    <a:lnTo>
                      <a:pt x="285" y="360"/>
                    </a:lnTo>
                    <a:lnTo>
                      <a:pt x="283" y="367"/>
                    </a:lnTo>
                    <a:lnTo>
                      <a:pt x="281" y="377"/>
                    </a:lnTo>
                    <a:lnTo>
                      <a:pt x="279" y="386"/>
                    </a:lnTo>
                    <a:lnTo>
                      <a:pt x="279" y="396"/>
                    </a:lnTo>
                    <a:lnTo>
                      <a:pt x="277" y="400"/>
                    </a:lnTo>
                    <a:lnTo>
                      <a:pt x="276" y="405"/>
                    </a:lnTo>
                    <a:lnTo>
                      <a:pt x="276" y="411"/>
                    </a:lnTo>
                    <a:lnTo>
                      <a:pt x="276" y="415"/>
                    </a:lnTo>
                    <a:lnTo>
                      <a:pt x="274" y="420"/>
                    </a:lnTo>
                    <a:lnTo>
                      <a:pt x="274" y="424"/>
                    </a:lnTo>
                    <a:lnTo>
                      <a:pt x="272" y="430"/>
                    </a:lnTo>
                    <a:lnTo>
                      <a:pt x="272" y="436"/>
                    </a:lnTo>
                    <a:lnTo>
                      <a:pt x="270" y="440"/>
                    </a:lnTo>
                    <a:lnTo>
                      <a:pt x="270" y="445"/>
                    </a:lnTo>
                    <a:lnTo>
                      <a:pt x="268" y="451"/>
                    </a:lnTo>
                    <a:lnTo>
                      <a:pt x="268" y="457"/>
                    </a:lnTo>
                    <a:lnTo>
                      <a:pt x="266" y="460"/>
                    </a:lnTo>
                    <a:lnTo>
                      <a:pt x="266" y="466"/>
                    </a:lnTo>
                    <a:lnTo>
                      <a:pt x="264" y="472"/>
                    </a:lnTo>
                    <a:lnTo>
                      <a:pt x="264" y="476"/>
                    </a:lnTo>
                    <a:lnTo>
                      <a:pt x="262" y="481"/>
                    </a:lnTo>
                    <a:lnTo>
                      <a:pt x="262" y="487"/>
                    </a:lnTo>
                    <a:lnTo>
                      <a:pt x="260" y="493"/>
                    </a:lnTo>
                    <a:lnTo>
                      <a:pt x="260" y="497"/>
                    </a:lnTo>
                    <a:lnTo>
                      <a:pt x="258" y="502"/>
                    </a:lnTo>
                    <a:lnTo>
                      <a:pt x="257" y="506"/>
                    </a:lnTo>
                    <a:lnTo>
                      <a:pt x="255" y="512"/>
                    </a:lnTo>
                    <a:lnTo>
                      <a:pt x="255" y="516"/>
                    </a:lnTo>
                    <a:lnTo>
                      <a:pt x="253" y="521"/>
                    </a:lnTo>
                    <a:lnTo>
                      <a:pt x="251" y="527"/>
                    </a:lnTo>
                    <a:lnTo>
                      <a:pt x="249" y="531"/>
                    </a:lnTo>
                    <a:lnTo>
                      <a:pt x="249" y="536"/>
                    </a:lnTo>
                    <a:lnTo>
                      <a:pt x="245" y="542"/>
                    </a:lnTo>
                    <a:lnTo>
                      <a:pt x="245" y="548"/>
                    </a:lnTo>
                    <a:lnTo>
                      <a:pt x="243" y="552"/>
                    </a:lnTo>
                    <a:lnTo>
                      <a:pt x="241" y="557"/>
                    </a:lnTo>
                    <a:lnTo>
                      <a:pt x="239" y="563"/>
                    </a:lnTo>
                    <a:lnTo>
                      <a:pt x="238" y="567"/>
                    </a:lnTo>
                    <a:lnTo>
                      <a:pt x="236" y="573"/>
                    </a:lnTo>
                    <a:lnTo>
                      <a:pt x="236" y="578"/>
                    </a:lnTo>
                    <a:lnTo>
                      <a:pt x="232" y="584"/>
                    </a:lnTo>
                    <a:lnTo>
                      <a:pt x="230" y="588"/>
                    </a:lnTo>
                    <a:lnTo>
                      <a:pt x="228" y="594"/>
                    </a:lnTo>
                    <a:lnTo>
                      <a:pt x="228" y="599"/>
                    </a:lnTo>
                    <a:lnTo>
                      <a:pt x="224" y="603"/>
                    </a:lnTo>
                    <a:lnTo>
                      <a:pt x="222" y="609"/>
                    </a:lnTo>
                    <a:lnTo>
                      <a:pt x="220" y="614"/>
                    </a:lnTo>
                    <a:lnTo>
                      <a:pt x="218" y="620"/>
                    </a:lnTo>
                    <a:lnTo>
                      <a:pt x="217" y="626"/>
                    </a:lnTo>
                    <a:lnTo>
                      <a:pt x="215" y="632"/>
                    </a:lnTo>
                    <a:lnTo>
                      <a:pt x="213" y="635"/>
                    </a:lnTo>
                    <a:lnTo>
                      <a:pt x="211" y="641"/>
                    </a:lnTo>
                    <a:lnTo>
                      <a:pt x="209" y="647"/>
                    </a:lnTo>
                    <a:lnTo>
                      <a:pt x="205" y="652"/>
                    </a:lnTo>
                    <a:lnTo>
                      <a:pt x="203" y="658"/>
                    </a:lnTo>
                    <a:lnTo>
                      <a:pt x="201" y="664"/>
                    </a:lnTo>
                    <a:lnTo>
                      <a:pt x="199" y="670"/>
                    </a:lnTo>
                    <a:lnTo>
                      <a:pt x="198" y="675"/>
                    </a:lnTo>
                    <a:lnTo>
                      <a:pt x="194" y="679"/>
                    </a:lnTo>
                    <a:lnTo>
                      <a:pt x="192" y="685"/>
                    </a:lnTo>
                    <a:lnTo>
                      <a:pt x="190" y="690"/>
                    </a:lnTo>
                    <a:lnTo>
                      <a:pt x="188" y="696"/>
                    </a:lnTo>
                    <a:lnTo>
                      <a:pt x="184" y="702"/>
                    </a:lnTo>
                    <a:lnTo>
                      <a:pt x="182" y="708"/>
                    </a:lnTo>
                    <a:lnTo>
                      <a:pt x="180" y="713"/>
                    </a:lnTo>
                    <a:lnTo>
                      <a:pt x="179" y="719"/>
                    </a:lnTo>
                    <a:lnTo>
                      <a:pt x="175" y="723"/>
                    </a:lnTo>
                    <a:lnTo>
                      <a:pt x="173" y="730"/>
                    </a:lnTo>
                    <a:lnTo>
                      <a:pt x="171" y="734"/>
                    </a:lnTo>
                    <a:lnTo>
                      <a:pt x="167" y="742"/>
                    </a:lnTo>
                    <a:lnTo>
                      <a:pt x="165" y="746"/>
                    </a:lnTo>
                    <a:lnTo>
                      <a:pt x="163" y="751"/>
                    </a:lnTo>
                    <a:lnTo>
                      <a:pt x="161" y="757"/>
                    </a:lnTo>
                    <a:lnTo>
                      <a:pt x="158" y="763"/>
                    </a:lnTo>
                    <a:lnTo>
                      <a:pt x="156" y="768"/>
                    </a:lnTo>
                    <a:lnTo>
                      <a:pt x="154" y="774"/>
                    </a:lnTo>
                    <a:lnTo>
                      <a:pt x="150" y="778"/>
                    </a:lnTo>
                    <a:lnTo>
                      <a:pt x="148" y="784"/>
                    </a:lnTo>
                    <a:lnTo>
                      <a:pt x="146" y="789"/>
                    </a:lnTo>
                    <a:lnTo>
                      <a:pt x="142" y="795"/>
                    </a:lnTo>
                    <a:lnTo>
                      <a:pt x="141" y="801"/>
                    </a:lnTo>
                    <a:lnTo>
                      <a:pt x="137" y="805"/>
                    </a:lnTo>
                    <a:lnTo>
                      <a:pt x="135" y="810"/>
                    </a:lnTo>
                    <a:lnTo>
                      <a:pt x="133" y="816"/>
                    </a:lnTo>
                    <a:lnTo>
                      <a:pt x="129" y="822"/>
                    </a:lnTo>
                    <a:lnTo>
                      <a:pt x="127" y="827"/>
                    </a:lnTo>
                    <a:lnTo>
                      <a:pt x="125" y="833"/>
                    </a:lnTo>
                    <a:lnTo>
                      <a:pt x="123" y="839"/>
                    </a:lnTo>
                    <a:lnTo>
                      <a:pt x="120" y="843"/>
                    </a:lnTo>
                    <a:lnTo>
                      <a:pt x="118" y="848"/>
                    </a:lnTo>
                    <a:lnTo>
                      <a:pt x="114" y="854"/>
                    </a:lnTo>
                    <a:lnTo>
                      <a:pt x="112" y="858"/>
                    </a:lnTo>
                    <a:lnTo>
                      <a:pt x="110" y="863"/>
                    </a:lnTo>
                    <a:lnTo>
                      <a:pt x="106" y="869"/>
                    </a:lnTo>
                    <a:lnTo>
                      <a:pt x="104" y="875"/>
                    </a:lnTo>
                    <a:lnTo>
                      <a:pt x="103" y="879"/>
                    </a:lnTo>
                    <a:lnTo>
                      <a:pt x="99" y="884"/>
                    </a:lnTo>
                    <a:lnTo>
                      <a:pt x="97" y="888"/>
                    </a:lnTo>
                    <a:lnTo>
                      <a:pt x="93" y="894"/>
                    </a:lnTo>
                    <a:lnTo>
                      <a:pt x="91" y="898"/>
                    </a:lnTo>
                    <a:lnTo>
                      <a:pt x="89" y="903"/>
                    </a:lnTo>
                    <a:lnTo>
                      <a:pt x="85" y="907"/>
                    </a:lnTo>
                    <a:lnTo>
                      <a:pt x="84" y="913"/>
                    </a:lnTo>
                    <a:lnTo>
                      <a:pt x="82" y="919"/>
                    </a:lnTo>
                    <a:lnTo>
                      <a:pt x="76" y="926"/>
                    </a:lnTo>
                    <a:lnTo>
                      <a:pt x="72" y="936"/>
                    </a:lnTo>
                    <a:lnTo>
                      <a:pt x="66" y="943"/>
                    </a:lnTo>
                    <a:lnTo>
                      <a:pt x="63" y="953"/>
                    </a:lnTo>
                    <a:lnTo>
                      <a:pt x="59" y="960"/>
                    </a:lnTo>
                    <a:lnTo>
                      <a:pt x="55" y="968"/>
                    </a:lnTo>
                    <a:lnTo>
                      <a:pt x="51" y="976"/>
                    </a:lnTo>
                    <a:lnTo>
                      <a:pt x="47" y="985"/>
                    </a:lnTo>
                    <a:lnTo>
                      <a:pt x="44" y="991"/>
                    </a:lnTo>
                    <a:lnTo>
                      <a:pt x="40" y="997"/>
                    </a:lnTo>
                    <a:lnTo>
                      <a:pt x="36" y="1004"/>
                    </a:lnTo>
                    <a:lnTo>
                      <a:pt x="34" y="1010"/>
                    </a:lnTo>
                    <a:lnTo>
                      <a:pt x="30" y="1014"/>
                    </a:lnTo>
                    <a:lnTo>
                      <a:pt x="28" y="1019"/>
                    </a:lnTo>
                    <a:lnTo>
                      <a:pt x="25" y="1025"/>
                    </a:lnTo>
                    <a:lnTo>
                      <a:pt x="23" y="1031"/>
                    </a:lnTo>
                    <a:lnTo>
                      <a:pt x="19" y="1037"/>
                    </a:lnTo>
                    <a:lnTo>
                      <a:pt x="17" y="1042"/>
                    </a:lnTo>
                    <a:lnTo>
                      <a:pt x="15" y="1046"/>
                    </a:lnTo>
                    <a:lnTo>
                      <a:pt x="15" y="1048"/>
                    </a:lnTo>
                    <a:lnTo>
                      <a:pt x="13" y="1048"/>
                    </a:lnTo>
                    <a:lnTo>
                      <a:pt x="13" y="1054"/>
                    </a:lnTo>
                    <a:lnTo>
                      <a:pt x="11" y="1056"/>
                    </a:lnTo>
                    <a:lnTo>
                      <a:pt x="11" y="1059"/>
                    </a:lnTo>
                    <a:lnTo>
                      <a:pt x="11" y="1065"/>
                    </a:lnTo>
                    <a:lnTo>
                      <a:pt x="11" y="1069"/>
                    </a:lnTo>
                    <a:lnTo>
                      <a:pt x="11" y="1075"/>
                    </a:lnTo>
                    <a:lnTo>
                      <a:pt x="9" y="1078"/>
                    </a:lnTo>
                    <a:lnTo>
                      <a:pt x="9" y="1086"/>
                    </a:lnTo>
                    <a:lnTo>
                      <a:pt x="9" y="1092"/>
                    </a:lnTo>
                    <a:lnTo>
                      <a:pt x="9" y="1095"/>
                    </a:lnTo>
                    <a:lnTo>
                      <a:pt x="9" y="1103"/>
                    </a:lnTo>
                    <a:lnTo>
                      <a:pt x="9" y="1109"/>
                    </a:lnTo>
                    <a:lnTo>
                      <a:pt x="9" y="1114"/>
                    </a:lnTo>
                    <a:lnTo>
                      <a:pt x="8" y="1120"/>
                    </a:lnTo>
                    <a:lnTo>
                      <a:pt x="8" y="1126"/>
                    </a:lnTo>
                    <a:lnTo>
                      <a:pt x="6" y="1133"/>
                    </a:lnTo>
                    <a:lnTo>
                      <a:pt x="6" y="1141"/>
                    </a:lnTo>
                    <a:lnTo>
                      <a:pt x="4" y="1149"/>
                    </a:lnTo>
                    <a:lnTo>
                      <a:pt x="4" y="1156"/>
                    </a:lnTo>
                    <a:lnTo>
                      <a:pt x="2" y="1164"/>
                    </a:lnTo>
                    <a:lnTo>
                      <a:pt x="2" y="1173"/>
                    </a:lnTo>
                    <a:lnTo>
                      <a:pt x="0" y="1181"/>
                    </a:lnTo>
                    <a:lnTo>
                      <a:pt x="0" y="1189"/>
                    </a:lnTo>
                    <a:lnTo>
                      <a:pt x="0" y="1196"/>
                    </a:lnTo>
                    <a:lnTo>
                      <a:pt x="0" y="1204"/>
                    </a:lnTo>
                    <a:lnTo>
                      <a:pt x="0" y="1210"/>
                    </a:lnTo>
                    <a:lnTo>
                      <a:pt x="2" y="1217"/>
                    </a:lnTo>
                    <a:lnTo>
                      <a:pt x="2" y="1223"/>
                    </a:lnTo>
                    <a:lnTo>
                      <a:pt x="6" y="1229"/>
                    </a:lnTo>
                    <a:lnTo>
                      <a:pt x="9" y="1230"/>
                    </a:lnTo>
                    <a:lnTo>
                      <a:pt x="11" y="1234"/>
                    </a:lnTo>
                    <a:lnTo>
                      <a:pt x="17" y="1236"/>
                    </a:lnTo>
                    <a:lnTo>
                      <a:pt x="23" y="1236"/>
                    </a:lnTo>
                    <a:lnTo>
                      <a:pt x="28" y="1236"/>
                    </a:lnTo>
                    <a:lnTo>
                      <a:pt x="34" y="1236"/>
                    </a:lnTo>
                    <a:lnTo>
                      <a:pt x="40" y="1234"/>
                    </a:lnTo>
                    <a:lnTo>
                      <a:pt x="47" y="1232"/>
                    </a:lnTo>
                    <a:lnTo>
                      <a:pt x="53" y="1230"/>
                    </a:lnTo>
                    <a:lnTo>
                      <a:pt x="61" y="1227"/>
                    </a:lnTo>
                    <a:lnTo>
                      <a:pt x="66" y="1221"/>
                    </a:lnTo>
                    <a:lnTo>
                      <a:pt x="76" y="1217"/>
                    </a:lnTo>
                    <a:lnTo>
                      <a:pt x="82" y="1211"/>
                    </a:lnTo>
                    <a:lnTo>
                      <a:pt x="87" y="1206"/>
                    </a:lnTo>
                    <a:lnTo>
                      <a:pt x="93" y="1198"/>
                    </a:lnTo>
                    <a:lnTo>
                      <a:pt x="101" y="1192"/>
                    </a:lnTo>
                    <a:lnTo>
                      <a:pt x="104" y="1185"/>
                    </a:lnTo>
                    <a:lnTo>
                      <a:pt x="108" y="1177"/>
                    </a:lnTo>
                    <a:lnTo>
                      <a:pt x="112" y="1170"/>
                    </a:lnTo>
                    <a:lnTo>
                      <a:pt x="116" y="1162"/>
                    </a:lnTo>
                    <a:lnTo>
                      <a:pt x="120" y="1154"/>
                    </a:lnTo>
                    <a:lnTo>
                      <a:pt x="123" y="1145"/>
                    </a:lnTo>
                    <a:lnTo>
                      <a:pt x="127" y="1137"/>
                    </a:lnTo>
                    <a:lnTo>
                      <a:pt x="131" y="1128"/>
                    </a:lnTo>
                    <a:lnTo>
                      <a:pt x="131" y="1122"/>
                    </a:lnTo>
                    <a:lnTo>
                      <a:pt x="133" y="1118"/>
                    </a:lnTo>
                    <a:lnTo>
                      <a:pt x="135" y="1113"/>
                    </a:lnTo>
                    <a:lnTo>
                      <a:pt x="137" y="1109"/>
                    </a:lnTo>
                    <a:lnTo>
                      <a:pt x="141" y="1099"/>
                    </a:lnTo>
                    <a:lnTo>
                      <a:pt x="144" y="1090"/>
                    </a:lnTo>
                    <a:lnTo>
                      <a:pt x="144" y="1086"/>
                    </a:lnTo>
                    <a:lnTo>
                      <a:pt x="146" y="1080"/>
                    </a:lnTo>
                    <a:lnTo>
                      <a:pt x="148" y="1075"/>
                    </a:lnTo>
                    <a:lnTo>
                      <a:pt x="150" y="1071"/>
                    </a:lnTo>
                    <a:lnTo>
                      <a:pt x="154" y="1061"/>
                    </a:lnTo>
                    <a:lnTo>
                      <a:pt x="158" y="1052"/>
                    </a:lnTo>
                    <a:lnTo>
                      <a:pt x="160" y="1048"/>
                    </a:lnTo>
                    <a:lnTo>
                      <a:pt x="161" y="1042"/>
                    </a:lnTo>
                    <a:lnTo>
                      <a:pt x="163" y="1037"/>
                    </a:lnTo>
                    <a:lnTo>
                      <a:pt x="165" y="1033"/>
                    </a:lnTo>
                    <a:lnTo>
                      <a:pt x="169" y="1023"/>
                    </a:lnTo>
                    <a:lnTo>
                      <a:pt x="175" y="1014"/>
                    </a:lnTo>
                    <a:lnTo>
                      <a:pt x="177" y="1008"/>
                    </a:lnTo>
                    <a:lnTo>
                      <a:pt x="179" y="1004"/>
                    </a:lnTo>
                    <a:lnTo>
                      <a:pt x="182" y="998"/>
                    </a:lnTo>
                    <a:lnTo>
                      <a:pt x="184" y="995"/>
                    </a:lnTo>
                    <a:lnTo>
                      <a:pt x="190" y="987"/>
                    </a:lnTo>
                    <a:lnTo>
                      <a:pt x="194" y="978"/>
                    </a:lnTo>
                    <a:lnTo>
                      <a:pt x="199" y="970"/>
                    </a:lnTo>
                    <a:lnTo>
                      <a:pt x="205" y="960"/>
                    </a:lnTo>
                    <a:lnTo>
                      <a:pt x="209" y="953"/>
                    </a:lnTo>
                    <a:lnTo>
                      <a:pt x="217" y="945"/>
                    </a:lnTo>
                    <a:lnTo>
                      <a:pt x="220" y="938"/>
                    </a:lnTo>
                    <a:lnTo>
                      <a:pt x="228" y="932"/>
                    </a:lnTo>
                    <a:lnTo>
                      <a:pt x="234" y="924"/>
                    </a:lnTo>
                    <a:lnTo>
                      <a:pt x="239" y="919"/>
                    </a:lnTo>
                    <a:lnTo>
                      <a:pt x="245" y="911"/>
                    </a:lnTo>
                    <a:lnTo>
                      <a:pt x="251" y="903"/>
                    </a:lnTo>
                    <a:lnTo>
                      <a:pt x="257" y="898"/>
                    </a:lnTo>
                    <a:lnTo>
                      <a:pt x="264" y="894"/>
                    </a:lnTo>
                    <a:lnTo>
                      <a:pt x="270" y="886"/>
                    </a:lnTo>
                    <a:lnTo>
                      <a:pt x="277" y="883"/>
                    </a:lnTo>
                    <a:lnTo>
                      <a:pt x="283" y="877"/>
                    </a:lnTo>
                    <a:lnTo>
                      <a:pt x="291" y="871"/>
                    </a:lnTo>
                    <a:lnTo>
                      <a:pt x="298" y="865"/>
                    </a:lnTo>
                    <a:lnTo>
                      <a:pt x="304" y="860"/>
                    </a:lnTo>
                    <a:lnTo>
                      <a:pt x="312" y="854"/>
                    </a:lnTo>
                    <a:lnTo>
                      <a:pt x="319" y="850"/>
                    </a:lnTo>
                    <a:lnTo>
                      <a:pt x="327" y="843"/>
                    </a:lnTo>
                    <a:lnTo>
                      <a:pt x="334" y="839"/>
                    </a:lnTo>
                    <a:lnTo>
                      <a:pt x="340" y="833"/>
                    </a:lnTo>
                    <a:lnTo>
                      <a:pt x="348" y="827"/>
                    </a:lnTo>
                    <a:lnTo>
                      <a:pt x="355" y="822"/>
                    </a:lnTo>
                    <a:lnTo>
                      <a:pt x="361" y="816"/>
                    </a:lnTo>
                    <a:lnTo>
                      <a:pt x="369" y="808"/>
                    </a:lnTo>
                    <a:lnTo>
                      <a:pt x="376" y="803"/>
                    </a:lnTo>
                    <a:lnTo>
                      <a:pt x="384" y="795"/>
                    </a:lnTo>
                    <a:lnTo>
                      <a:pt x="391" y="789"/>
                    </a:lnTo>
                    <a:lnTo>
                      <a:pt x="397" y="782"/>
                    </a:lnTo>
                    <a:lnTo>
                      <a:pt x="405" y="774"/>
                    </a:lnTo>
                    <a:lnTo>
                      <a:pt x="410" y="767"/>
                    </a:lnTo>
                    <a:lnTo>
                      <a:pt x="416" y="759"/>
                    </a:lnTo>
                    <a:lnTo>
                      <a:pt x="422" y="749"/>
                    </a:lnTo>
                    <a:lnTo>
                      <a:pt x="428" y="742"/>
                    </a:lnTo>
                    <a:lnTo>
                      <a:pt x="433" y="732"/>
                    </a:lnTo>
                    <a:lnTo>
                      <a:pt x="437" y="723"/>
                    </a:lnTo>
                    <a:lnTo>
                      <a:pt x="441" y="713"/>
                    </a:lnTo>
                    <a:lnTo>
                      <a:pt x="445" y="704"/>
                    </a:lnTo>
                    <a:lnTo>
                      <a:pt x="445" y="700"/>
                    </a:lnTo>
                    <a:lnTo>
                      <a:pt x="447" y="694"/>
                    </a:lnTo>
                    <a:lnTo>
                      <a:pt x="447" y="689"/>
                    </a:lnTo>
                    <a:lnTo>
                      <a:pt x="448" y="685"/>
                    </a:lnTo>
                    <a:lnTo>
                      <a:pt x="448" y="679"/>
                    </a:lnTo>
                    <a:lnTo>
                      <a:pt x="448" y="673"/>
                    </a:lnTo>
                    <a:lnTo>
                      <a:pt x="450" y="668"/>
                    </a:lnTo>
                    <a:lnTo>
                      <a:pt x="450" y="664"/>
                    </a:lnTo>
                    <a:lnTo>
                      <a:pt x="450" y="658"/>
                    </a:lnTo>
                    <a:lnTo>
                      <a:pt x="450" y="652"/>
                    </a:lnTo>
                    <a:lnTo>
                      <a:pt x="450" y="647"/>
                    </a:lnTo>
                    <a:lnTo>
                      <a:pt x="450" y="641"/>
                    </a:lnTo>
                    <a:lnTo>
                      <a:pt x="450" y="637"/>
                    </a:lnTo>
                    <a:lnTo>
                      <a:pt x="450" y="632"/>
                    </a:lnTo>
                    <a:lnTo>
                      <a:pt x="450" y="626"/>
                    </a:lnTo>
                    <a:lnTo>
                      <a:pt x="452" y="622"/>
                    </a:lnTo>
                    <a:lnTo>
                      <a:pt x="450" y="616"/>
                    </a:lnTo>
                    <a:lnTo>
                      <a:pt x="450" y="611"/>
                    </a:lnTo>
                    <a:lnTo>
                      <a:pt x="450" y="605"/>
                    </a:lnTo>
                    <a:lnTo>
                      <a:pt x="450" y="601"/>
                    </a:lnTo>
                    <a:lnTo>
                      <a:pt x="450" y="595"/>
                    </a:lnTo>
                    <a:lnTo>
                      <a:pt x="450" y="590"/>
                    </a:lnTo>
                    <a:lnTo>
                      <a:pt x="450" y="586"/>
                    </a:lnTo>
                    <a:lnTo>
                      <a:pt x="450" y="580"/>
                    </a:lnTo>
                    <a:lnTo>
                      <a:pt x="450" y="576"/>
                    </a:lnTo>
                    <a:lnTo>
                      <a:pt x="450" y="571"/>
                    </a:lnTo>
                    <a:lnTo>
                      <a:pt x="450" y="565"/>
                    </a:lnTo>
                    <a:lnTo>
                      <a:pt x="450" y="561"/>
                    </a:lnTo>
                    <a:lnTo>
                      <a:pt x="452" y="552"/>
                    </a:lnTo>
                    <a:lnTo>
                      <a:pt x="452" y="544"/>
                    </a:lnTo>
                    <a:lnTo>
                      <a:pt x="452" y="535"/>
                    </a:lnTo>
                    <a:lnTo>
                      <a:pt x="454" y="527"/>
                    </a:lnTo>
                    <a:lnTo>
                      <a:pt x="454" y="519"/>
                    </a:lnTo>
                    <a:lnTo>
                      <a:pt x="458" y="514"/>
                    </a:lnTo>
                    <a:lnTo>
                      <a:pt x="460" y="506"/>
                    </a:lnTo>
                    <a:lnTo>
                      <a:pt x="462" y="500"/>
                    </a:lnTo>
                    <a:lnTo>
                      <a:pt x="466" y="495"/>
                    </a:lnTo>
                    <a:lnTo>
                      <a:pt x="467" y="491"/>
                    </a:lnTo>
                    <a:lnTo>
                      <a:pt x="471" y="485"/>
                    </a:lnTo>
                    <a:lnTo>
                      <a:pt x="473" y="481"/>
                    </a:lnTo>
                    <a:lnTo>
                      <a:pt x="475" y="476"/>
                    </a:lnTo>
                    <a:lnTo>
                      <a:pt x="479" y="474"/>
                    </a:lnTo>
                    <a:lnTo>
                      <a:pt x="483" y="468"/>
                    </a:lnTo>
                    <a:lnTo>
                      <a:pt x="488" y="464"/>
                    </a:lnTo>
                    <a:lnTo>
                      <a:pt x="488" y="459"/>
                    </a:lnTo>
                    <a:lnTo>
                      <a:pt x="488" y="455"/>
                    </a:lnTo>
                    <a:lnTo>
                      <a:pt x="488" y="447"/>
                    </a:lnTo>
                    <a:lnTo>
                      <a:pt x="488" y="440"/>
                    </a:lnTo>
                    <a:lnTo>
                      <a:pt x="486" y="434"/>
                    </a:lnTo>
                    <a:lnTo>
                      <a:pt x="485" y="428"/>
                    </a:lnTo>
                    <a:lnTo>
                      <a:pt x="483" y="422"/>
                    </a:lnTo>
                    <a:lnTo>
                      <a:pt x="483" y="417"/>
                    </a:lnTo>
                    <a:lnTo>
                      <a:pt x="481" y="411"/>
                    </a:lnTo>
                    <a:lnTo>
                      <a:pt x="479" y="403"/>
                    </a:lnTo>
                    <a:lnTo>
                      <a:pt x="477" y="398"/>
                    </a:lnTo>
                    <a:lnTo>
                      <a:pt x="475" y="390"/>
                    </a:lnTo>
                    <a:lnTo>
                      <a:pt x="473" y="382"/>
                    </a:lnTo>
                    <a:lnTo>
                      <a:pt x="471" y="375"/>
                    </a:lnTo>
                    <a:lnTo>
                      <a:pt x="467" y="365"/>
                    </a:lnTo>
                    <a:lnTo>
                      <a:pt x="466" y="358"/>
                    </a:lnTo>
                    <a:lnTo>
                      <a:pt x="462" y="348"/>
                    </a:lnTo>
                    <a:lnTo>
                      <a:pt x="460" y="339"/>
                    </a:lnTo>
                    <a:lnTo>
                      <a:pt x="456" y="331"/>
                    </a:lnTo>
                    <a:lnTo>
                      <a:pt x="454" y="322"/>
                    </a:lnTo>
                    <a:lnTo>
                      <a:pt x="452" y="318"/>
                    </a:lnTo>
                    <a:lnTo>
                      <a:pt x="450" y="312"/>
                    </a:lnTo>
                    <a:lnTo>
                      <a:pt x="448" y="306"/>
                    </a:lnTo>
                    <a:lnTo>
                      <a:pt x="447" y="303"/>
                    </a:lnTo>
                    <a:lnTo>
                      <a:pt x="445" y="297"/>
                    </a:lnTo>
                    <a:lnTo>
                      <a:pt x="443" y="293"/>
                    </a:lnTo>
                    <a:lnTo>
                      <a:pt x="443" y="287"/>
                    </a:lnTo>
                    <a:lnTo>
                      <a:pt x="441" y="284"/>
                    </a:lnTo>
                    <a:lnTo>
                      <a:pt x="439" y="278"/>
                    </a:lnTo>
                    <a:lnTo>
                      <a:pt x="437" y="274"/>
                    </a:lnTo>
                    <a:lnTo>
                      <a:pt x="435" y="268"/>
                    </a:lnTo>
                    <a:lnTo>
                      <a:pt x="433" y="263"/>
                    </a:lnTo>
                    <a:lnTo>
                      <a:pt x="431" y="257"/>
                    </a:lnTo>
                    <a:lnTo>
                      <a:pt x="429" y="253"/>
                    </a:lnTo>
                    <a:lnTo>
                      <a:pt x="428" y="247"/>
                    </a:lnTo>
                    <a:lnTo>
                      <a:pt x="426" y="242"/>
                    </a:lnTo>
                    <a:lnTo>
                      <a:pt x="424" y="236"/>
                    </a:lnTo>
                    <a:lnTo>
                      <a:pt x="422" y="230"/>
                    </a:lnTo>
                    <a:lnTo>
                      <a:pt x="418" y="225"/>
                    </a:lnTo>
                    <a:lnTo>
                      <a:pt x="416" y="219"/>
                    </a:lnTo>
                    <a:lnTo>
                      <a:pt x="414" y="213"/>
                    </a:lnTo>
                    <a:lnTo>
                      <a:pt x="412" y="209"/>
                    </a:lnTo>
                    <a:lnTo>
                      <a:pt x="410" y="204"/>
                    </a:lnTo>
                    <a:lnTo>
                      <a:pt x="409" y="198"/>
                    </a:lnTo>
                    <a:lnTo>
                      <a:pt x="407" y="192"/>
                    </a:lnTo>
                    <a:lnTo>
                      <a:pt x="403" y="187"/>
                    </a:lnTo>
                    <a:lnTo>
                      <a:pt x="401" y="181"/>
                    </a:lnTo>
                    <a:lnTo>
                      <a:pt x="399" y="175"/>
                    </a:lnTo>
                    <a:lnTo>
                      <a:pt x="397" y="171"/>
                    </a:lnTo>
                    <a:lnTo>
                      <a:pt x="395" y="166"/>
                    </a:lnTo>
                    <a:lnTo>
                      <a:pt x="391" y="160"/>
                    </a:lnTo>
                    <a:lnTo>
                      <a:pt x="391" y="156"/>
                    </a:lnTo>
                    <a:lnTo>
                      <a:pt x="388" y="151"/>
                    </a:lnTo>
                    <a:lnTo>
                      <a:pt x="386" y="145"/>
                    </a:lnTo>
                    <a:lnTo>
                      <a:pt x="382" y="139"/>
                    </a:lnTo>
                    <a:lnTo>
                      <a:pt x="382" y="135"/>
                    </a:lnTo>
                    <a:lnTo>
                      <a:pt x="378" y="130"/>
                    </a:lnTo>
                    <a:lnTo>
                      <a:pt x="376" y="124"/>
                    </a:lnTo>
                    <a:lnTo>
                      <a:pt x="374" y="120"/>
                    </a:lnTo>
                    <a:lnTo>
                      <a:pt x="372" y="114"/>
                    </a:lnTo>
                    <a:lnTo>
                      <a:pt x="371" y="111"/>
                    </a:lnTo>
                    <a:lnTo>
                      <a:pt x="367" y="105"/>
                    </a:lnTo>
                    <a:lnTo>
                      <a:pt x="365" y="99"/>
                    </a:lnTo>
                    <a:lnTo>
                      <a:pt x="363" y="95"/>
                    </a:lnTo>
                    <a:lnTo>
                      <a:pt x="359" y="86"/>
                    </a:lnTo>
                    <a:lnTo>
                      <a:pt x="355" y="78"/>
                    </a:lnTo>
                    <a:lnTo>
                      <a:pt x="352" y="69"/>
                    </a:lnTo>
                    <a:lnTo>
                      <a:pt x="348" y="61"/>
                    </a:lnTo>
                    <a:lnTo>
                      <a:pt x="344" y="54"/>
                    </a:lnTo>
                    <a:lnTo>
                      <a:pt x="340" y="46"/>
                    </a:lnTo>
                    <a:lnTo>
                      <a:pt x="336" y="36"/>
                    </a:lnTo>
                    <a:lnTo>
                      <a:pt x="334" y="31"/>
                    </a:lnTo>
                    <a:lnTo>
                      <a:pt x="331" y="27"/>
                    </a:lnTo>
                    <a:lnTo>
                      <a:pt x="329" y="21"/>
                    </a:lnTo>
                    <a:lnTo>
                      <a:pt x="327" y="16"/>
                    </a:lnTo>
                    <a:lnTo>
                      <a:pt x="325" y="12"/>
                    </a:lnTo>
                    <a:lnTo>
                      <a:pt x="323" y="8"/>
                    </a:lnTo>
                    <a:lnTo>
                      <a:pt x="321" y="4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12" name="Freeform 16"/>
              <p:cNvSpPr>
                <a:spLocks/>
              </p:cNvSpPr>
              <p:nvPr/>
            </p:nvSpPr>
            <p:spPr bwMode="auto">
              <a:xfrm>
                <a:off x="3100" y="3098"/>
                <a:ext cx="101" cy="125"/>
              </a:xfrm>
              <a:custGeom>
                <a:avLst/>
                <a:gdLst/>
                <a:ahLst/>
                <a:cxnLst>
                  <a:cxn ang="0">
                    <a:pos x="196" y="10"/>
                  </a:cxn>
                  <a:cxn ang="0">
                    <a:pos x="188" y="8"/>
                  </a:cxn>
                  <a:cxn ang="0">
                    <a:pos x="181" y="4"/>
                  </a:cxn>
                  <a:cxn ang="0">
                    <a:pos x="169" y="2"/>
                  </a:cxn>
                  <a:cxn ang="0">
                    <a:pos x="158" y="0"/>
                  </a:cxn>
                  <a:cxn ang="0">
                    <a:pos x="143" y="0"/>
                  </a:cxn>
                  <a:cxn ang="0">
                    <a:pos x="128" y="2"/>
                  </a:cxn>
                  <a:cxn ang="0">
                    <a:pos x="114" y="4"/>
                  </a:cxn>
                  <a:cxn ang="0">
                    <a:pos x="105" y="6"/>
                  </a:cxn>
                  <a:cxn ang="0">
                    <a:pos x="91" y="12"/>
                  </a:cxn>
                  <a:cxn ang="0">
                    <a:pos x="72" y="21"/>
                  </a:cxn>
                  <a:cxn ang="0">
                    <a:pos x="55" y="32"/>
                  </a:cxn>
                  <a:cxn ang="0">
                    <a:pos x="40" y="46"/>
                  </a:cxn>
                  <a:cxn ang="0">
                    <a:pos x="25" y="57"/>
                  </a:cxn>
                  <a:cxn ang="0">
                    <a:pos x="14" y="72"/>
                  </a:cxn>
                  <a:cxn ang="0">
                    <a:pos x="4" y="84"/>
                  </a:cxn>
                  <a:cxn ang="0">
                    <a:pos x="0" y="97"/>
                  </a:cxn>
                  <a:cxn ang="0">
                    <a:pos x="0" y="107"/>
                  </a:cxn>
                  <a:cxn ang="0">
                    <a:pos x="8" y="120"/>
                  </a:cxn>
                  <a:cxn ang="0">
                    <a:pos x="19" y="131"/>
                  </a:cxn>
                  <a:cxn ang="0">
                    <a:pos x="31" y="137"/>
                  </a:cxn>
                  <a:cxn ang="0">
                    <a:pos x="40" y="143"/>
                  </a:cxn>
                  <a:cxn ang="0">
                    <a:pos x="50" y="148"/>
                  </a:cxn>
                  <a:cxn ang="0">
                    <a:pos x="63" y="158"/>
                  </a:cxn>
                  <a:cxn ang="0">
                    <a:pos x="72" y="167"/>
                  </a:cxn>
                  <a:cxn ang="0">
                    <a:pos x="74" y="179"/>
                  </a:cxn>
                  <a:cxn ang="0">
                    <a:pos x="71" y="190"/>
                  </a:cxn>
                  <a:cxn ang="0">
                    <a:pos x="63" y="200"/>
                  </a:cxn>
                  <a:cxn ang="0">
                    <a:pos x="53" y="206"/>
                  </a:cxn>
                  <a:cxn ang="0">
                    <a:pos x="44" y="213"/>
                  </a:cxn>
                  <a:cxn ang="0">
                    <a:pos x="34" y="221"/>
                  </a:cxn>
                  <a:cxn ang="0">
                    <a:pos x="21" y="232"/>
                  </a:cxn>
                  <a:cxn ang="0">
                    <a:pos x="10" y="242"/>
                  </a:cxn>
                  <a:cxn ang="0">
                    <a:pos x="10" y="247"/>
                  </a:cxn>
                  <a:cxn ang="0">
                    <a:pos x="17" y="249"/>
                  </a:cxn>
                  <a:cxn ang="0">
                    <a:pos x="27" y="247"/>
                  </a:cxn>
                  <a:cxn ang="0">
                    <a:pos x="38" y="245"/>
                  </a:cxn>
                  <a:cxn ang="0">
                    <a:pos x="52" y="242"/>
                  </a:cxn>
                  <a:cxn ang="0">
                    <a:pos x="67" y="238"/>
                  </a:cxn>
                  <a:cxn ang="0">
                    <a:pos x="84" y="232"/>
                  </a:cxn>
                  <a:cxn ang="0">
                    <a:pos x="101" y="225"/>
                  </a:cxn>
                  <a:cxn ang="0">
                    <a:pos x="118" y="217"/>
                  </a:cxn>
                  <a:cxn ang="0">
                    <a:pos x="135" y="209"/>
                  </a:cxn>
                  <a:cxn ang="0">
                    <a:pos x="150" y="202"/>
                  </a:cxn>
                  <a:cxn ang="0">
                    <a:pos x="166" y="196"/>
                  </a:cxn>
                  <a:cxn ang="0">
                    <a:pos x="177" y="190"/>
                  </a:cxn>
                  <a:cxn ang="0">
                    <a:pos x="190" y="185"/>
                  </a:cxn>
                  <a:cxn ang="0">
                    <a:pos x="192" y="183"/>
                  </a:cxn>
                  <a:cxn ang="0">
                    <a:pos x="192" y="173"/>
                  </a:cxn>
                  <a:cxn ang="0">
                    <a:pos x="194" y="164"/>
                  </a:cxn>
                  <a:cxn ang="0">
                    <a:pos x="196" y="152"/>
                  </a:cxn>
                  <a:cxn ang="0">
                    <a:pos x="196" y="137"/>
                  </a:cxn>
                  <a:cxn ang="0">
                    <a:pos x="198" y="124"/>
                  </a:cxn>
                  <a:cxn ang="0">
                    <a:pos x="200" y="109"/>
                  </a:cxn>
                  <a:cxn ang="0">
                    <a:pos x="202" y="91"/>
                  </a:cxn>
                  <a:cxn ang="0">
                    <a:pos x="202" y="74"/>
                  </a:cxn>
                  <a:cxn ang="0">
                    <a:pos x="202" y="59"/>
                  </a:cxn>
                  <a:cxn ang="0">
                    <a:pos x="202" y="46"/>
                  </a:cxn>
                  <a:cxn ang="0">
                    <a:pos x="200" y="32"/>
                  </a:cxn>
                  <a:cxn ang="0">
                    <a:pos x="198" y="21"/>
                  </a:cxn>
                  <a:cxn ang="0">
                    <a:pos x="198" y="13"/>
                  </a:cxn>
                  <a:cxn ang="0">
                    <a:pos x="198" y="12"/>
                  </a:cxn>
                </a:cxnLst>
                <a:rect l="0" t="0" r="r" b="b"/>
                <a:pathLst>
                  <a:path w="202" h="249">
                    <a:moveTo>
                      <a:pt x="198" y="12"/>
                    </a:moveTo>
                    <a:lnTo>
                      <a:pt x="196" y="10"/>
                    </a:lnTo>
                    <a:lnTo>
                      <a:pt x="192" y="10"/>
                    </a:lnTo>
                    <a:lnTo>
                      <a:pt x="188" y="8"/>
                    </a:lnTo>
                    <a:lnTo>
                      <a:pt x="185" y="6"/>
                    </a:lnTo>
                    <a:lnTo>
                      <a:pt x="181" y="4"/>
                    </a:lnTo>
                    <a:lnTo>
                      <a:pt x="177" y="2"/>
                    </a:lnTo>
                    <a:lnTo>
                      <a:pt x="169" y="2"/>
                    </a:lnTo>
                    <a:lnTo>
                      <a:pt x="164" y="0"/>
                    </a:lnTo>
                    <a:lnTo>
                      <a:pt x="158" y="0"/>
                    </a:lnTo>
                    <a:lnTo>
                      <a:pt x="150" y="0"/>
                    </a:lnTo>
                    <a:lnTo>
                      <a:pt x="143" y="0"/>
                    </a:lnTo>
                    <a:lnTo>
                      <a:pt x="135" y="0"/>
                    </a:lnTo>
                    <a:lnTo>
                      <a:pt x="128" y="2"/>
                    </a:lnTo>
                    <a:lnTo>
                      <a:pt x="120" y="4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5" y="6"/>
                    </a:lnTo>
                    <a:lnTo>
                      <a:pt x="101" y="10"/>
                    </a:lnTo>
                    <a:lnTo>
                      <a:pt x="91" y="12"/>
                    </a:lnTo>
                    <a:lnTo>
                      <a:pt x="82" y="17"/>
                    </a:lnTo>
                    <a:lnTo>
                      <a:pt x="72" y="21"/>
                    </a:lnTo>
                    <a:lnTo>
                      <a:pt x="65" y="27"/>
                    </a:lnTo>
                    <a:lnTo>
                      <a:pt x="55" y="32"/>
                    </a:lnTo>
                    <a:lnTo>
                      <a:pt x="48" y="40"/>
                    </a:lnTo>
                    <a:lnTo>
                      <a:pt x="40" y="46"/>
                    </a:lnTo>
                    <a:lnTo>
                      <a:pt x="33" y="51"/>
                    </a:lnTo>
                    <a:lnTo>
                      <a:pt x="25" y="57"/>
                    </a:lnTo>
                    <a:lnTo>
                      <a:pt x="19" y="65"/>
                    </a:lnTo>
                    <a:lnTo>
                      <a:pt x="14" y="72"/>
                    </a:lnTo>
                    <a:lnTo>
                      <a:pt x="8" y="78"/>
                    </a:lnTo>
                    <a:lnTo>
                      <a:pt x="4" y="84"/>
                    </a:lnTo>
                    <a:lnTo>
                      <a:pt x="2" y="91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0" y="107"/>
                    </a:lnTo>
                    <a:lnTo>
                      <a:pt x="4" y="112"/>
                    </a:lnTo>
                    <a:lnTo>
                      <a:pt x="8" y="120"/>
                    </a:lnTo>
                    <a:lnTo>
                      <a:pt x="15" y="128"/>
                    </a:lnTo>
                    <a:lnTo>
                      <a:pt x="19" y="131"/>
                    </a:lnTo>
                    <a:lnTo>
                      <a:pt x="25" y="135"/>
                    </a:lnTo>
                    <a:lnTo>
                      <a:pt x="31" y="137"/>
                    </a:lnTo>
                    <a:lnTo>
                      <a:pt x="34" y="141"/>
                    </a:lnTo>
                    <a:lnTo>
                      <a:pt x="40" y="143"/>
                    </a:lnTo>
                    <a:lnTo>
                      <a:pt x="44" y="147"/>
                    </a:lnTo>
                    <a:lnTo>
                      <a:pt x="50" y="148"/>
                    </a:lnTo>
                    <a:lnTo>
                      <a:pt x="55" y="152"/>
                    </a:lnTo>
                    <a:lnTo>
                      <a:pt x="63" y="158"/>
                    </a:lnTo>
                    <a:lnTo>
                      <a:pt x="69" y="164"/>
                    </a:lnTo>
                    <a:lnTo>
                      <a:pt x="72" y="167"/>
                    </a:lnTo>
                    <a:lnTo>
                      <a:pt x="74" y="173"/>
                    </a:lnTo>
                    <a:lnTo>
                      <a:pt x="74" y="179"/>
                    </a:lnTo>
                    <a:lnTo>
                      <a:pt x="74" y="185"/>
                    </a:lnTo>
                    <a:lnTo>
                      <a:pt x="71" y="190"/>
                    </a:lnTo>
                    <a:lnTo>
                      <a:pt x="67" y="196"/>
                    </a:lnTo>
                    <a:lnTo>
                      <a:pt x="63" y="200"/>
                    </a:lnTo>
                    <a:lnTo>
                      <a:pt x="59" y="202"/>
                    </a:lnTo>
                    <a:lnTo>
                      <a:pt x="53" y="206"/>
                    </a:lnTo>
                    <a:lnTo>
                      <a:pt x="50" y="211"/>
                    </a:lnTo>
                    <a:lnTo>
                      <a:pt x="44" y="213"/>
                    </a:lnTo>
                    <a:lnTo>
                      <a:pt x="40" y="219"/>
                    </a:lnTo>
                    <a:lnTo>
                      <a:pt x="34" y="221"/>
                    </a:lnTo>
                    <a:lnTo>
                      <a:pt x="31" y="226"/>
                    </a:lnTo>
                    <a:lnTo>
                      <a:pt x="21" y="232"/>
                    </a:lnTo>
                    <a:lnTo>
                      <a:pt x="15" y="238"/>
                    </a:lnTo>
                    <a:lnTo>
                      <a:pt x="10" y="242"/>
                    </a:lnTo>
                    <a:lnTo>
                      <a:pt x="8" y="247"/>
                    </a:lnTo>
                    <a:lnTo>
                      <a:pt x="10" y="247"/>
                    </a:lnTo>
                    <a:lnTo>
                      <a:pt x="15" y="249"/>
                    </a:lnTo>
                    <a:lnTo>
                      <a:pt x="17" y="249"/>
                    </a:lnTo>
                    <a:lnTo>
                      <a:pt x="23" y="249"/>
                    </a:lnTo>
                    <a:lnTo>
                      <a:pt x="27" y="247"/>
                    </a:lnTo>
                    <a:lnTo>
                      <a:pt x="33" y="247"/>
                    </a:lnTo>
                    <a:lnTo>
                      <a:pt x="38" y="245"/>
                    </a:lnTo>
                    <a:lnTo>
                      <a:pt x="44" y="244"/>
                    </a:lnTo>
                    <a:lnTo>
                      <a:pt x="52" y="242"/>
                    </a:lnTo>
                    <a:lnTo>
                      <a:pt x="59" y="240"/>
                    </a:lnTo>
                    <a:lnTo>
                      <a:pt x="67" y="238"/>
                    </a:lnTo>
                    <a:lnTo>
                      <a:pt x="76" y="234"/>
                    </a:lnTo>
                    <a:lnTo>
                      <a:pt x="84" y="232"/>
                    </a:lnTo>
                    <a:lnTo>
                      <a:pt x="93" y="230"/>
                    </a:lnTo>
                    <a:lnTo>
                      <a:pt x="101" y="225"/>
                    </a:lnTo>
                    <a:lnTo>
                      <a:pt x="110" y="221"/>
                    </a:lnTo>
                    <a:lnTo>
                      <a:pt x="118" y="217"/>
                    </a:lnTo>
                    <a:lnTo>
                      <a:pt x="128" y="213"/>
                    </a:lnTo>
                    <a:lnTo>
                      <a:pt x="135" y="209"/>
                    </a:lnTo>
                    <a:lnTo>
                      <a:pt x="143" y="206"/>
                    </a:lnTo>
                    <a:lnTo>
                      <a:pt x="150" y="202"/>
                    </a:lnTo>
                    <a:lnTo>
                      <a:pt x="158" y="200"/>
                    </a:lnTo>
                    <a:lnTo>
                      <a:pt x="166" y="196"/>
                    </a:lnTo>
                    <a:lnTo>
                      <a:pt x="171" y="194"/>
                    </a:lnTo>
                    <a:lnTo>
                      <a:pt x="177" y="190"/>
                    </a:lnTo>
                    <a:lnTo>
                      <a:pt x="183" y="188"/>
                    </a:lnTo>
                    <a:lnTo>
                      <a:pt x="190" y="185"/>
                    </a:lnTo>
                    <a:lnTo>
                      <a:pt x="192" y="185"/>
                    </a:lnTo>
                    <a:lnTo>
                      <a:pt x="192" y="183"/>
                    </a:lnTo>
                    <a:lnTo>
                      <a:pt x="192" y="177"/>
                    </a:lnTo>
                    <a:lnTo>
                      <a:pt x="192" y="173"/>
                    </a:lnTo>
                    <a:lnTo>
                      <a:pt x="194" y="169"/>
                    </a:lnTo>
                    <a:lnTo>
                      <a:pt x="194" y="164"/>
                    </a:lnTo>
                    <a:lnTo>
                      <a:pt x="196" y="158"/>
                    </a:lnTo>
                    <a:lnTo>
                      <a:pt x="196" y="152"/>
                    </a:lnTo>
                    <a:lnTo>
                      <a:pt x="196" y="147"/>
                    </a:lnTo>
                    <a:lnTo>
                      <a:pt x="196" y="137"/>
                    </a:lnTo>
                    <a:lnTo>
                      <a:pt x="198" y="131"/>
                    </a:lnTo>
                    <a:lnTo>
                      <a:pt x="198" y="124"/>
                    </a:lnTo>
                    <a:lnTo>
                      <a:pt x="200" y="116"/>
                    </a:lnTo>
                    <a:lnTo>
                      <a:pt x="200" y="109"/>
                    </a:lnTo>
                    <a:lnTo>
                      <a:pt x="202" y="101"/>
                    </a:lnTo>
                    <a:lnTo>
                      <a:pt x="202" y="91"/>
                    </a:lnTo>
                    <a:lnTo>
                      <a:pt x="202" y="84"/>
                    </a:lnTo>
                    <a:lnTo>
                      <a:pt x="202" y="74"/>
                    </a:lnTo>
                    <a:lnTo>
                      <a:pt x="202" y="67"/>
                    </a:lnTo>
                    <a:lnTo>
                      <a:pt x="202" y="59"/>
                    </a:lnTo>
                    <a:lnTo>
                      <a:pt x="202" y="51"/>
                    </a:lnTo>
                    <a:lnTo>
                      <a:pt x="202" y="46"/>
                    </a:lnTo>
                    <a:lnTo>
                      <a:pt x="202" y="38"/>
                    </a:lnTo>
                    <a:lnTo>
                      <a:pt x="200" y="32"/>
                    </a:lnTo>
                    <a:lnTo>
                      <a:pt x="200" y="27"/>
                    </a:lnTo>
                    <a:lnTo>
                      <a:pt x="198" y="21"/>
                    </a:lnTo>
                    <a:lnTo>
                      <a:pt x="198" y="19"/>
                    </a:lnTo>
                    <a:lnTo>
                      <a:pt x="198" y="13"/>
                    </a:lnTo>
                    <a:lnTo>
                      <a:pt x="198" y="12"/>
                    </a:lnTo>
                    <a:lnTo>
                      <a:pt x="198" y="12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13" name="Freeform 17"/>
              <p:cNvSpPr>
                <a:spLocks/>
              </p:cNvSpPr>
              <p:nvPr/>
            </p:nvSpPr>
            <p:spPr bwMode="auto">
              <a:xfrm>
                <a:off x="2851" y="3344"/>
                <a:ext cx="268" cy="195"/>
              </a:xfrm>
              <a:custGeom>
                <a:avLst/>
                <a:gdLst/>
                <a:ahLst/>
                <a:cxnLst>
                  <a:cxn ang="0">
                    <a:pos x="491" y="136"/>
                  </a:cxn>
                  <a:cxn ang="0">
                    <a:pos x="506" y="117"/>
                  </a:cxn>
                  <a:cxn ang="0">
                    <a:pos x="523" y="93"/>
                  </a:cxn>
                  <a:cxn ang="0">
                    <a:pos x="534" y="68"/>
                  </a:cxn>
                  <a:cxn ang="0">
                    <a:pos x="534" y="43"/>
                  </a:cxn>
                  <a:cxn ang="0">
                    <a:pos x="525" y="19"/>
                  </a:cxn>
                  <a:cxn ang="0">
                    <a:pos x="494" y="0"/>
                  </a:cxn>
                  <a:cxn ang="0">
                    <a:pos x="468" y="0"/>
                  </a:cxn>
                  <a:cxn ang="0">
                    <a:pos x="441" y="3"/>
                  </a:cxn>
                  <a:cxn ang="0">
                    <a:pos x="415" y="15"/>
                  </a:cxn>
                  <a:cxn ang="0">
                    <a:pos x="392" y="32"/>
                  </a:cxn>
                  <a:cxn ang="0">
                    <a:pos x="371" y="53"/>
                  </a:cxn>
                  <a:cxn ang="0">
                    <a:pos x="356" y="78"/>
                  </a:cxn>
                  <a:cxn ang="0">
                    <a:pos x="342" y="102"/>
                  </a:cxn>
                  <a:cxn ang="0">
                    <a:pos x="331" y="127"/>
                  </a:cxn>
                  <a:cxn ang="0">
                    <a:pos x="318" y="150"/>
                  </a:cxn>
                  <a:cxn ang="0">
                    <a:pos x="289" y="165"/>
                  </a:cxn>
                  <a:cxn ang="0">
                    <a:pos x="266" y="159"/>
                  </a:cxn>
                  <a:cxn ang="0">
                    <a:pos x="245" y="146"/>
                  </a:cxn>
                  <a:cxn ang="0">
                    <a:pos x="223" y="129"/>
                  </a:cxn>
                  <a:cxn ang="0">
                    <a:pos x="198" y="114"/>
                  </a:cxn>
                  <a:cxn ang="0">
                    <a:pos x="169" y="106"/>
                  </a:cxn>
                  <a:cxn ang="0">
                    <a:pos x="139" y="112"/>
                  </a:cxn>
                  <a:cxn ang="0">
                    <a:pos x="111" y="123"/>
                  </a:cxn>
                  <a:cxn ang="0">
                    <a:pos x="82" y="144"/>
                  </a:cxn>
                  <a:cxn ang="0">
                    <a:pos x="57" y="171"/>
                  </a:cxn>
                  <a:cxn ang="0">
                    <a:pos x="33" y="203"/>
                  </a:cxn>
                  <a:cxn ang="0">
                    <a:pos x="12" y="235"/>
                  </a:cxn>
                  <a:cxn ang="0">
                    <a:pos x="0" y="266"/>
                  </a:cxn>
                  <a:cxn ang="0">
                    <a:pos x="2" y="289"/>
                  </a:cxn>
                  <a:cxn ang="0">
                    <a:pos x="14" y="306"/>
                  </a:cxn>
                  <a:cxn ang="0">
                    <a:pos x="33" y="317"/>
                  </a:cxn>
                  <a:cxn ang="0">
                    <a:pos x="55" y="325"/>
                  </a:cxn>
                  <a:cxn ang="0">
                    <a:pos x="80" y="329"/>
                  </a:cxn>
                  <a:cxn ang="0">
                    <a:pos x="103" y="330"/>
                  </a:cxn>
                  <a:cxn ang="0">
                    <a:pos x="124" y="334"/>
                  </a:cxn>
                  <a:cxn ang="0">
                    <a:pos x="152" y="349"/>
                  </a:cxn>
                  <a:cxn ang="0">
                    <a:pos x="175" y="378"/>
                  </a:cxn>
                  <a:cxn ang="0">
                    <a:pos x="183" y="387"/>
                  </a:cxn>
                  <a:cxn ang="0">
                    <a:pos x="200" y="380"/>
                  </a:cxn>
                  <a:cxn ang="0">
                    <a:pos x="223" y="368"/>
                  </a:cxn>
                  <a:cxn ang="0">
                    <a:pos x="244" y="357"/>
                  </a:cxn>
                  <a:cxn ang="0">
                    <a:pos x="268" y="344"/>
                  </a:cxn>
                  <a:cxn ang="0">
                    <a:pos x="295" y="327"/>
                  </a:cxn>
                  <a:cxn ang="0">
                    <a:pos x="323" y="306"/>
                  </a:cxn>
                  <a:cxn ang="0">
                    <a:pos x="352" y="281"/>
                  </a:cxn>
                  <a:cxn ang="0">
                    <a:pos x="379" y="256"/>
                  </a:cxn>
                  <a:cxn ang="0">
                    <a:pos x="405" y="230"/>
                  </a:cxn>
                  <a:cxn ang="0">
                    <a:pos x="430" y="205"/>
                  </a:cxn>
                  <a:cxn ang="0">
                    <a:pos x="451" y="184"/>
                  </a:cxn>
                  <a:cxn ang="0">
                    <a:pos x="475" y="156"/>
                  </a:cxn>
                  <a:cxn ang="0">
                    <a:pos x="483" y="148"/>
                  </a:cxn>
                </a:cxnLst>
                <a:rect l="0" t="0" r="r" b="b"/>
                <a:pathLst>
                  <a:path w="536" h="389">
                    <a:moveTo>
                      <a:pt x="483" y="148"/>
                    </a:moveTo>
                    <a:lnTo>
                      <a:pt x="485" y="146"/>
                    </a:lnTo>
                    <a:lnTo>
                      <a:pt x="489" y="140"/>
                    </a:lnTo>
                    <a:lnTo>
                      <a:pt x="491" y="136"/>
                    </a:lnTo>
                    <a:lnTo>
                      <a:pt x="494" y="133"/>
                    </a:lnTo>
                    <a:lnTo>
                      <a:pt x="498" y="129"/>
                    </a:lnTo>
                    <a:lnTo>
                      <a:pt x="502" y="123"/>
                    </a:lnTo>
                    <a:lnTo>
                      <a:pt x="506" y="117"/>
                    </a:lnTo>
                    <a:lnTo>
                      <a:pt x="510" y="112"/>
                    </a:lnTo>
                    <a:lnTo>
                      <a:pt x="513" y="106"/>
                    </a:lnTo>
                    <a:lnTo>
                      <a:pt x="519" y="100"/>
                    </a:lnTo>
                    <a:lnTo>
                      <a:pt x="523" y="93"/>
                    </a:lnTo>
                    <a:lnTo>
                      <a:pt x="525" y="87"/>
                    </a:lnTo>
                    <a:lnTo>
                      <a:pt x="529" y="81"/>
                    </a:lnTo>
                    <a:lnTo>
                      <a:pt x="532" y="76"/>
                    </a:lnTo>
                    <a:lnTo>
                      <a:pt x="534" y="68"/>
                    </a:lnTo>
                    <a:lnTo>
                      <a:pt x="536" y="62"/>
                    </a:lnTo>
                    <a:lnTo>
                      <a:pt x="536" y="55"/>
                    </a:lnTo>
                    <a:lnTo>
                      <a:pt x="536" y="49"/>
                    </a:lnTo>
                    <a:lnTo>
                      <a:pt x="534" y="43"/>
                    </a:lnTo>
                    <a:lnTo>
                      <a:pt x="532" y="38"/>
                    </a:lnTo>
                    <a:lnTo>
                      <a:pt x="532" y="32"/>
                    </a:lnTo>
                    <a:lnTo>
                      <a:pt x="531" y="28"/>
                    </a:lnTo>
                    <a:lnTo>
                      <a:pt x="525" y="19"/>
                    </a:lnTo>
                    <a:lnTo>
                      <a:pt x="517" y="11"/>
                    </a:lnTo>
                    <a:lnTo>
                      <a:pt x="510" y="5"/>
                    </a:lnTo>
                    <a:lnTo>
                      <a:pt x="500" y="1"/>
                    </a:lnTo>
                    <a:lnTo>
                      <a:pt x="494" y="0"/>
                    </a:lnTo>
                    <a:lnTo>
                      <a:pt x="487" y="0"/>
                    </a:lnTo>
                    <a:lnTo>
                      <a:pt x="481" y="0"/>
                    </a:lnTo>
                    <a:lnTo>
                      <a:pt x="475" y="0"/>
                    </a:lnTo>
                    <a:lnTo>
                      <a:pt x="468" y="0"/>
                    </a:lnTo>
                    <a:lnTo>
                      <a:pt x="462" y="0"/>
                    </a:lnTo>
                    <a:lnTo>
                      <a:pt x="455" y="1"/>
                    </a:lnTo>
                    <a:lnTo>
                      <a:pt x="449" y="3"/>
                    </a:lnTo>
                    <a:lnTo>
                      <a:pt x="441" y="3"/>
                    </a:lnTo>
                    <a:lnTo>
                      <a:pt x="436" y="7"/>
                    </a:lnTo>
                    <a:lnTo>
                      <a:pt x="428" y="9"/>
                    </a:lnTo>
                    <a:lnTo>
                      <a:pt x="422" y="13"/>
                    </a:lnTo>
                    <a:lnTo>
                      <a:pt x="415" y="15"/>
                    </a:lnTo>
                    <a:lnTo>
                      <a:pt x="409" y="19"/>
                    </a:lnTo>
                    <a:lnTo>
                      <a:pt x="403" y="24"/>
                    </a:lnTo>
                    <a:lnTo>
                      <a:pt x="398" y="28"/>
                    </a:lnTo>
                    <a:lnTo>
                      <a:pt x="392" y="32"/>
                    </a:lnTo>
                    <a:lnTo>
                      <a:pt x="386" y="38"/>
                    </a:lnTo>
                    <a:lnTo>
                      <a:pt x="380" y="43"/>
                    </a:lnTo>
                    <a:lnTo>
                      <a:pt x="377" y="47"/>
                    </a:lnTo>
                    <a:lnTo>
                      <a:pt x="371" y="53"/>
                    </a:lnTo>
                    <a:lnTo>
                      <a:pt x="367" y="59"/>
                    </a:lnTo>
                    <a:lnTo>
                      <a:pt x="363" y="64"/>
                    </a:lnTo>
                    <a:lnTo>
                      <a:pt x="359" y="72"/>
                    </a:lnTo>
                    <a:lnTo>
                      <a:pt x="356" y="78"/>
                    </a:lnTo>
                    <a:lnTo>
                      <a:pt x="352" y="83"/>
                    </a:lnTo>
                    <a:lnTo>
                      <a:pt x="348" y="91"/>
                    </a:lnTo>
                    <a:lnTo>
                      <a:pt x="346" y="97"/>
                    </a:lnTo>
                    <a:lnTo>
                      <a:pt x="342" y="102"/>
                    </a:lnTo>
                    <a:lnTo>
                      <a:pt x="340" y="110"/>
                    </a:lnTo>
                    <a:lnTo>
                      <a:pt x="337" y="116"/>
                    </a:lnTo>
                    <a:lnTo>
                      <a:pt x="335" y="121"/>
                    </a:lnTo>
                    <a:lnTo>
                      <a:pt x="331" y="127"/>
                    </a:lnTo>
                    <a:lnTo>
                      <a:pt x="329" y="133"/>
                    </a:lnTo>
                    <a:lnTo>
                      <a:pt x="325" y="138"/>
                    </a:lnTo>
                    <a:lnTo>
                      <a:pt x="323" y="142"/>
                    </a:lnTo>
                    <a:lnTo>
                      <a:pt x="318" y="150"/>
                    </a:lnTo>
                    <a:lnTo>
                      <a:pt x="312" y="157"/>
                    </a:lnTo>
                    <a:lnTo>
                      <a:pt x="304" y="163"/>
                    </a:lnTo>
                    <a:lnTo>
                      <a:pt x="297" y="165"/>
                    </a:lnTo>
                    <a:lnTo>
                      <a:pt x="289" y="165"/>
                    </a:lnTo>
                    <a:lnTo>
                      <a:pt x="282" y="165"/>
                    </a:lnTo>
                    <a:lnTo>
                      <a:pt x="276" y="163"/>
                    </a:lnTo>
                    <a:lnTo>
                      <a:pt x="270" y="161"/>
                    </a:lnTo>
                    <a:lnTo>
                      <a:pt x="266" y="159"/>
                    </a:lnTo>
                    <a:lnTo>
                      <a:pt x="261" y="156"/>
                    </a:lnTo>
                    <a:lnTo>
                      <a:pt x="255" y="152"/>
                    </a:lnTo>
                    <a:lnTo>
                      <a:pt x="251" y="148"/>
                    </a:lnTo>
                    <a:lnTo>
                      <a:pt x="245" y="146"/>
                    </a:lnTo>
                    <a:lnTo>
                      <a:pt x="240" y="142"/>
                    </a:lnTo>
                    <a:lnTo>
                      <a:pt x="234" y="136"/>
                    </a:lnTo>
                    <a:lnTo>
                      <a:pt x="228" y="133"/>
                    </a:lnTo>
                    <a:lnTo>
                      <a:pt x="223" y="129"/>
                    </a:lnTo>
                    <a:lnTo>
                      <a:pt x="217" y="125"/>
                    </a:lnTo>
                    <a:lnTo>
                      <a:pt x="209" y="119"/>
                    </a:lnTo>
                    <a:lnTo>
                      <a:pt x="204" y="116"/>
                    </a:lnTo>
                    <a:lnTo>
                      <a:pt x="198" y="114"/>
                    </a:lnTo>
                    <a:lnTo>
                      <a:pt x="190" y="112"/>
                    </a:lnTo>
                    <a:lnTo>
                      <a:pt x="183" y="108"/>
                    </a:lnTo>
                    <a:lnTo>
                      <a:pt x="177" y="108"/>
                    </a:lnTo>
                    <a:lnTo>
                      <a:pt x="169" y="106"/>
                    </a:lnTo>
                    <a:lnTo>
                      <a:pt x="162" y="108"/>
                    </a:lnTo>
                    <a:lnTo>
                      <a:pt x="154" y="108"/>
                    </a:lnTo>
                    <a:lnTo>
                      <a:pt x="147" y="110"/>
                    </a:lnTo>
                    <a:lnTo>
                      <a:pt x="139" y="112"/>
                    </a:lnTo>
                    <a:lnTo>
                      <a:pt x="133" y="114"/>
                    </a:lnTo>
                    <a:lnTo>
                      <a:pt x="126" y="117"/>
                    </a:lnTo>
                    <a:lnTo>
                      <a:pt x="116" y="119"/>
                    </a:lnTo>
                    <a:lnTo>
                      <a:pt x="111" y="123"/>
                    </a:lnTo>
                    <a:lnTo>
                      <a:pt x="103" y="129"/>
                    </a:lnTo>
                    <a:lnTo>
                      <a:pt x="95" y="135"/>
                    </a:lnTo>
                    <a:lnTo>
                      <a:pt x="90" y="138"/>
                    </a:lnTo>
                    <a:lnTo>
                      <a:pt x="82" y="144"/>
                    </a:lnTo>
                    <a:lnTo>
                      <a:pt x="78" y="152"/>
                    </a:lnTo>
                    <a:lnTo>
                      <a:pt x="71" y="156"/>
                    </a:lnTo>
                    <a:lnTo>
                      <a:pt x="63" y="163"/>
                    </a:lnTo>
                    <a:lnTo>
                      <a:pt x="57" y="171"/>
                    </a:lnTo>
                    <a:lnTo>
                      <a:pt x="52" y="178"/>
                    </a:lnTo>
                    <a:lnTo>
                      <a:pt x="44" y="186"/>
                    </a:lnTo>
                    <a:lnTo>
                      <a:pt x="38" y="194"/>
                    </a:lnTo>
                    <a:lnTo>
                      <a:pt x="33" y="203"/>
                    </a:lnTo>
                    <a:lnTo>
                      <a:pt x="27" y="211"/>
                    </a:lnTo>
                    <a:lnTo>
                      <a:pt x="21" y="220"/>
                    </a:lnTo>
                    <a:lnTo>
                      <a:pt x="17" y="228"/>
                    </a:lnTo>
                    <a:lnTo>
                      <a:pt x="12" y="235"/>
                    </a:lnTo>
                    <a:lnTo>
                      <a:pt x="10" y="243"/>
                    </a:lnTo>
                    <a:lnTo>
                      <a:pt x="6" y="251"/>
                    </a:lnTo>
                    <a:lnTo>
                      <a:pt x="4" y="258"/>
                    </a:lnTo>
                    <a:lnTo>
                      <a:pt x="0" y="266"/>
                    </a:lnTo>
                    <a:lnTo>
                      <a:pt x="0" y="271"/>
                    </a:lnTo>
                    <a:lnTo>
                      <a:pt x="0" y="277"/>
                    </a:lnTo>
                    <a:lnTo>
                      <a:pt x="0" y="283"/>
                    </a:lnTo>
                    <a:lnTo>
                      <a:pt x="2" y="289"/>
                    </a:lnTo>
                    <a:lnTo>
                      <a:pt x="4" y="292"/>
                    </a:lnTo>
                    <a:lnTo>
                      <a:pt x="8" y="298"/>
                    </a:lnTo>
                    <a:lnTo>
                      <a:pt x="10" y="302"/>
                    </a:lnTo>
                    <a:lnTo>
                      <a:pt x="14" y="306"/>
                    </a:lnTo>
                    <a:lnTo>
                      <a:pt x="19" y="310"/>
                    </a:lnTo>
                    <a:lnTo>
                      <a:pt x="23" y="311"/>
                    </a:lnTo>
                    <a:lnTo>
                      <a:pt x="27" y="315"/>
                    </a:lnTo>
                    <a:lnTo>
                      <a:pt x="33" y="317"/>
                    </a:lnTo>
                    <a:lnTo>
                      <a:pt x="38" y="319"/>
                    </a:lnTo>
                    <a:lnTo>
                      <a:pt x="44" y="321"/>
                    </a:lnTo>
                    <a:lnTo>
                      <a:pt x="50" y="323"/>
                    </a:lnTo>
                    <a:lnTo>
                      <a:pt x="55" y="325"/>
                    </a:lnTo>
                    <a:lnTo>
                      <a:pt x="63" y="327"/>
                    </a:lnTo>
                    <a:lnTo>
                      <a:pt x="69" y="327"/>
                    </a:lnTo>
                    <a:lnTo>
                      <a:pt x="74" y="329"/>
                    </a:lnTo>
                    <a:lnTo>
                      <a:pt x="80" y="329"/>
                    </a:lnTo>
                    <a:lnTo>
                      <a:pt x="86" y="329"/>
                    </a:lnTo>
                    <a:lnTo>
                      <a:pt x="92" y="329"/>
                    </a:lnTo>
                    <a:lnTo>
                      <a:pt x="97" y="330"/>
                    </a:lnTo>
                    <a:lnTo>
                      <a:pt x="103" y="330"/>
                    </a:lnTo>
                    <a:lnTo>
                      <a:pt x="109" y="332"/>
                    </a:lnTo>
                    <a:lnTo>
                      <a:pt x="112" y="332"/>
                    </a:lnTo>
                    <a:lnTo>
                      <a:pt x="118" y="334"/>
                    </a:lnTo>
                    <a:lnTo>
                      <a:pt x="124" y="334"/>
                    </a:lnTo>
                    <a:lnTo>
                      <a:pt x="128" y="336"/>
                    </a:lnTo>
                    <a:lnTo>
                      <a:pt x="135" y="340"/>
                    </a:lnTo>
                    <a:lnTo>
                      <a:pt x="145" y="346"/>
                    </a:lnTo>
                    <a:lnTo>
                      <a:pt x="152" y="349"/>
                    </a:lnTo>
                    <a:lnTo>
                      <a:pt x="158" y="357"/>
                    </a:lnTo>
                    <a:lnTo>
                      <a:pt x="164" y="365"/>
                    </a:lnTo>
                    <a:lnTo>
                      <a:pt x="171" y="372"/>
                    </a:lnTo>
                    <a:lnTo>
                      <a:pt x="175" y="378"/>
                    </a:lnTo>
                    <a:lnTo>
                      <a:pt x="179" y="384"/>
                    </a:lnTo>
                    <a:lnTo>
                      <a:pt x="181" y="387"/>
                    </a:lnTo>
                    <a:lnTo>
                      <a:pt x="183" y="389"/>
                    </a:lnTo>
                    <a:lnTo>
                      <a:pt x="183" y="387"/>
                    </a:lnTo>
                    <a:lnTo>
                      <a:pt x="185" y="387"/>
                    </a:lnTo>
                    <a:lnTo>
                      <a:pt x="188" y="384"/>
                    </a:lnTo>
                    <a:lnTo>
                      <a:pt x="194" y="384"/>
                    </a:lnTo>
                    <a:lnTo>
                      <a:pt x="200" y="380"/>
                    </a:lnTo>
                    <a:lnTo>
                      <a:pt x="207" y="376"/>
                    </a:lnTo>
                    <a:lnTo>
                      <a:pt x="213" y="374"/>
                    </a:lnTo>
                    <a:lnTo>
                      <a:pt x="217" y="372"/>
                    </a:lnTo>
                    <a:lnTo>
                      <a:pt x="223" y="368"/>
                    </a:lnTo>
                    <a:lnTo>
                      <a:pt x="228" y="367"/>
                    </a:lnTo>
                    <a:lnTo>
                      <a:pt x="234" y="365"/>
                    </a:lnTo>
                    <a:lnTo>
                      <a:pt x="238" y="361"/>
                    </a:lnTo>
                    <a:lnTo>
                      <a:pt x="244" y="357"/>
                    </a:lnTo>
                    <a:lnTo>
                      <a:pt x="251" y="355"/>
                    </a:lnTo>
                    <a:lnTo>
                      <a:pt x="255" y="349"/>
                    </a:lnTo>
                    <a:lnTo>
                      <a:pt x="263" y="348"/>
                    </a:lnTo>
                    <a:lnTo>
                      <a:pt x="268" y="344"/>
                    </a:lnTo>
                    <a:lnTo>
                      <a:pt x="276" y="340"/>
                    </a:lnTo>
                    <a:lnTo>
                      <a:pt x="282" y="334"/>
                    </a:lnTo>
                    <a:lnTo>
                      <a:pt x="287" y="330"/>
                    </a:lnTo>
                    <a:lnTo>
                      <a:pt x="295" y="327"/>
                    </a:lnTo>
                    <a:lnTo>
                      <a:pt x="302" y="321"/>
                    </a:lnTo>
                    <a:lnTo>
                      <a:pt x="310" y="317"/>
                    </a:lnTo>
                    <a:lnTo>
                      <a:pt x="316" y="311"/>
                    </a:lnTo>
                    <a:lnTo>
                      <a:pt x="323" y="306"/>
                    </a:lnTo>
                    <a:lnTo>
                      <a:pt x="331" y="302"/>
                    </a:lnTo>
                    <a:lnTo>
                      <a:pt x="339" y="294"/>
                    </a:lnTo>
                    <a:lnTo>
                      <a:pt x="344" y="289"/>
                    </a:lnTo>
                    <a:lnTo>
                      <a:pt x="352" y="281"/>
                    </a:lnTo>
                    <a:lnTo>
                      <a:pt x="359" y="275"/>
                    </a:lnTo>
                    <a:lnTo>
                      <a:pt x="365" y="268"/>
                    </a:lnTo>
                    <a:lnTo>
                      <a:pt x="373" y="262"/>
                    </a:lnTo>
                    <a:lnTo>
                      <a:pt x="379" y="256"/>
                    </a:lnTo>
                    <a:lnTo>
                      <a:pt x="386" y="249"/>
                    </a:lnTo>
                    <a:lnTo>
                      <a:pt x="392" y="243"/>
                    </a:lnTo>
                    <a:lnTo>
                      <a:pt x="399" y="237"/>
                    </a:lnTo>
                    <a:lnTo>
                      <a:pt x="405" y="230"/>
                    </a:lnTo>
                    <a:lnTo>
                      <a:pt x="413" y="224"/>
                    </a:lnTo>
                    <a:lnTo>
                      <a:pt x="417" y="216"/>
                    </a:lnTo>
                    <a:lnTo>
                      <a:pt x="422" y="211"/>
                    </a:lnTo>
                    <a:lnTo>
                      <a:pt x="430" y="205"/>
                    </a:lnTo>
                    <a:lnTo>
                      <a:pt x="436" y="201"/>
                    </a:lnTo>
                    <a:lnTo>
                      <a:pt x="439" y="194"/>
                    </a:lnTo>
                    <a:lnTo>
                      <a:pt x="445" y="188"/>
                    </a:lnTo>
                    <a:lnTo>
                      <a:pt x="451" y="184"/>
                    </a:lnTo>
                    <a:lnTo>
                      <a:pt x="455" y="178"/>
                    </a:lnTo>
                    <a:lnTo>
                      <a:pt x="462" y="169"/>
                    </a:lnTo>
                    <a:lnTo>
                      <a:pt x="470" y="163"/>
                    </a:lnTo>
                    <a:lnTo>
                      <a:pt x="475" y="156"/>
                    </a:lnTo>
                    <a:lnTo>
                      <a:pt x="479" y="152"/>
                    </a:lnTo>
                    <a:lnTo>
                      <a:pt x="481" y="148"/>
                    </a:lnTo>
                    <a:lnTo>
                      <a:pt x="483" y="148"/>
                    </a:lnTo>
                    <a:lnTo>
                      <a:pt x="483" y="148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14" name="Freeform 18"/>
              <p:cNvSpPr>
                <a:spLocks/>
              </p:cNvSpPr>
              <p:nvPr/>
            </p:nvSpPr>
            <p:spPr bwMode="auto">
              <a:xfrm>
                <a:off x="2437" y="3445"/>
                <a:ext cx="158" cy="91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224" y="0"/>
                  </a:cxn>
                  <a:cxn ang="0">
                    <a:pos x="213" y="0"/>
                  </a:cxn>
                  <a:cxn ang="0">
                    <a:pos x="195" y="2"/>
                  </a:cxn>
                  <a:cxn ang="0">
                    <a:pos x="180" y="4"/>
                  </a:cxn>
                  <a:cxn ang="0">
                    <a:pos x="171" y="6"/>
                  </a:cxn>
                  <a:cxn ang="0">
                    <a:pos x="159" y="8"/>
                  </a:cxn>
                  <a:cxn ang="0">
                    <a:pos x="148" y="10"/>
                  </a:cxn>
                  <a:cxn ang="0">
                    <a:pos x="137" y="10"/>
                  </a:cxn>
                  <a:cxn ang="0">
                    <a:pos x="125" y="13"/>
                  </a:cxn>
                  <a:cxn ang="0">
                    <a:pos x="116" y="15"/>
                  </a:cxn>
                  <a:cxn ang="0">
                    <a:pos x="106" y="19"/>
                  </a:cxn>
                  <a:cxn ang="0">
                    <a:pos x="97" y="21"/>
                  </a:cxn>
                  <a:cxn ang="0">
                    <a:pos x="87" y="23"/>
                  </a:cxn>
                  <a:cxn ang="0">
                    <a:pos x="76" y="27"/>
                  </a:cxn>
                  <a:cxn ang="0">
                    <a:pos x="60" y="29"/>
                  </a:cxn>
                  <a:cxn ang="0">
                    <a:pos x="47" y="32"/>
                  </a:cxn>
                  <a:cxn ang="0">
                    <a:pos x="36" y="34"/>
                  </a:cxn>
                  <a:cxn ang="0">
                    <a:pos x="26" y="36"/>
                  </a:cxn>
                  <a:cxn ang="0">
                    <a:pos x="15" y="40"/>
                  </a:cxn>
                  <a:cxn ang="0">
                    <a:pos x="3" y="48"/>
                  </a:cxn>
                  <a:cxn ang="0">
                    <a:pos x="0" y="61"/>
                  </a:cxn>
                  <a:cxn ang="0">
                    <a:pos x="3" y="72"/>
                  </a:cxn>
                  <a:cxn ang="0">
                    <a:pos x="9" y="86"/>
                  </a:cxn>
                  <a:cxn ang="0">
                    <a:pos x="19" y="99"/>
                  </a:cxn>
                  <a:cxn ang="0">
                    <a:pos x="30" y="109"/>
                  </a:cxn>
                  <a:cxn ang="0">
                    <a:pos x="40" y="116"/>
                  </a:cxn>
                  <a:cxn ang="0">
                    <a:pos x="49" y="122"/>
                  </a:cxn>
                  <a:cxn ang="0">
                    <a:pos x="60" y="128"/>
                  </a:cxn>
                  <a:cxn ang="0">
                    <a:pos x="72" y="133"/>
                  </a:cxn>
                  <a:cxn ang="0">
                    <a:pos x="85" y="139"/>
                  </a:cxn>
                  <a:cxn ang="0">
                    <a:pos x="99" y="143"/>
                  </a:cxn>
                  <a:cxn ang="0">
                    <a:pos x="116" y="147"/>
                  </a:cxn>
                  <a:cxn ang="0">
                    <a:pos x="131" y="152"/>
                  </a:cxn>
                  <a:cxn ang="0">
                    <a:pos x="146" y="156"/>
                  </a:cxn>
                  <a:cxn ang="0">
                    <a:pos x="161" y="160"/>
                  </a:cxn>
                  <a:cxn ang="0">
                    <a:pos x="176" y="164"/>
                  </a:cxn>
                  <a:cxn ang="0">
                    <a:pos x="192" y="167"/>
                  </a:cxn>
                  <a:cxn ang="0">
                    <a:pos x="207" y="171"/>
                  </a:cxn>
                  <a:cxn ang="0">
                    <a:pos x="218" y="173"/>
                  </a:cxn>
                  <a:cxn ang="0">
                    <a:pos x="230" y="175"/>
                  </a:cxn>
                  <a:cxn ang="0">
                    <a:pos x="243" y="179"/>
                  </a:cxn>
                  <a:cxn ang="0">
                    <a:pos x="254" y="181"/>
                  </a:cxn>
                  <a:cxn ang="0">
                    <a:pos x="258" y="179"/>
                  </a:cxn>
                  <a:cxn ang="0">
                    <a:pos x="262" y="169"/>
                  </a:cxn>
                  <a:cxn ang="0">
                    <a:pos x="270" y="160"/>
                  </a:cxn>
                  <a:cxn ang="0">
                    <a:pos x="275" y="148"/>
                  </a:cxn>
                  <a:cxn ang="0">
                    <a:pos x="283" y="137"/>
                  </a:cxn>
                  <a:cxn ang="0">
                    <a:pos x="290" y="124"/>
                  </a:cxn>
                  <a:cxn ang="0">
                    <a:pos x="296" y="112"/>
                  </a:cxn>
                  <a:cxn ang="0">
                    <a:pos x="306" y="101"/>
                  </a:cxn>
                  <a:cxn ang="0">
                    <a:pos x="309" y="88"/>
                  </a:cxn>
                  <a:cxn ang="0">
                    <a:pos x="315" y="78"/>
                  </a:cxn>
                  <a:cxn ang="0">
                    <a:pos x="313" y="69"/>
                  </a:cxn>
                  <a:cxn ang="0">
                    <a:pos x="309" y="59"/>
                  </a:cxn>
                  <a:cxn ang="0">
                    <a:pos x="306" y="48"/>
                  </a:cxn>
                  <a:cxn ang="0">
                    <a:pos x="294" y="36"/>
                  </a:cxn>
                  <a:cxn ang="0">
                    <a:pos x="281" y="25"/>
                  </a:cxn>
                  <a:cxn ang="0">
                    <a:pos x="262" y="13"/>
                  </a:cxn>
                  <a:cxn ang="0">
                    <a:pos x="245" y="4"/>
                  </a:cxn>
                  <a:cxn ang="0">
                    <a:pos x="233" y="0"/>
                  </a:cxn>
                  <a:cxn ang="0">
                    <a:pos x="233" y="0"/>
                  </a:cxn>
                </a:cxnLst>
                <a:rect l="0" t="0" r="r" b="b"/>
                <a:pathLst>
                  <a:path w="315" h="183">
                    <a:moveTo>
                      <a:pt x="233" y="0"/>
                    </a:moveTo>
                    <a:lnTo>
                      <a:pt x="232" y="0"/>
                    </a:lnTo>
                    <a:lnTo>
                      <a:pt x="230" y="0"/>
                    </a:lnTo>
                    <a:lnTo>
                      <a:pt x="224" y="0"/>
                    </a:lnTo>
                    <a:lnTo>
                      <a:pt x="220" y="0"/>
                    </a:lnTo>
                    <a:lnTo>
                      <a:pt x="213" y="0"/>
                    </a:lnTo>
                    <a:lnTo>
                      <a:pt x="205" y="2"/>
                    </a:lnTo>
                    <a:lnTo>
                      <a:pt x="195" y="2"/>
                    </a:lnTo>
                    <a:lnTo>
                      <a:pt x="186" y="4"/>
                    </a:lnTo>
                    <a:lnTo>
                      <a:pt x="180" y="4"/>
                    </a:lnTo>
                    <a:lnTo>
                      <a:pt x="175" y="6"/>
                    </a:lnTo>
                    <a:lnTo>
                      <a:pt x="171" y="6"/>
                    </a:lnTo>
                    <a:lnTo>
                      <a:pt x="165" y="8"/>
                    </a:lnTo>
                    <a:lnTo>
                      <a:pt x="159" y="8"/>
                    </a:lnTo>
                    <a:lnTo>
                      <a:pt x="154" y="8"/>
                    </a:lnTo>
                    <a:lnTo>
                      <a:pt x="148" y="10"/>
                    </a:lnTo>
                    <a:lnTo>
                      <a:pt x="142" y="10"/>
                    </a:lnTo>
                    <a:lnTo>
                      <a:pt x="137" y="10"/>
                    </a:lnTo>
                    <a:lnTo>
                      <a:pt x="133" y="12"/>
                    </a:lnTo>
                    <a:lnTo>
                      <a:pt x="125" y="13"/>
                    </a:lnTo>
                    <a:lnTo>
                      <a:pt x="121" y="15"/>
                    </a:lnTo>
                    <a:lnTo>
                      <a:pt x="116" y="15"/>
                    </a:lnTo>
                    <a:lnTo>
                      <a:pt x="110" y="17"/>
                    </a:lnTo>
                    <a:lnTo>
                      <a:pt x="106" y="19"/>
                    </a:lnTo>
                    <a:lnTo>
                      <a:pt x="102" y="21"/>
                    </a:lnTo>
                    <a:lnTo>
                      <a:pt x="97" y="21"/>
                    </a:lnTo>
                    <a:lnTo>
                      <a:pt x="91" y="23"/>
                    </a:lnTo>
                    <a:lnTo>
                      <a:pt x="87" y="23"/>
                    </a:lnTo>
                    <a:lnTo>
                      <a:pt x="83" y="25"/>
                    </a:lnTo>
                    <a:lnTo>
                      <a:pt x="76" y="27"/>
                    </a:lnTo>
                    <a:lnTo>
                      <a:pt x="68" y="29"/>
                    </a:lnTo>
                    <a:lnTo>
                      <a:pt x="60" y="29"/>
                    </a:lnTo>
                    <a:lnTo>
                      <a:pt x="55" y="31"/>
                    </a:lnTo>
                    <a:lnTo>
                      <a:pt x="47" y="32"/>
                    </a:lnTo>
                    <a:lnTo>
                      <a:pt x="43" y="34"/>
                    </a:lnTo>
                    <a:lnTo>
                      <a:pt x="36" y="34"/>
                    </a:lnTo>
                    <a:lnTo>
                      <a:pt x="32" y="36"/>
                    </a:lnTo>
                    <a:lnTo>
                      <a:pt x="26" y="36"/>
                    </a:lnTo>
                    <a:lnTo>
                      <a:pt x="22" y="38"/>
                    </a:lnTo>
                    <a:lnTo>
                      <a:pt x="15" y="40"/>
                    </a:lnTo>
                    <a:lnTo>
                      <a:pt x="9" y="44"/>
                    </a:lnTo>
                    <a:lnTo>
                      <a:pt x="3" y="48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2" y="67"/>
                    </a:lnTo>
                    <a:lnTo>
                      <a:pt x="3" y="72"/>
                    </a:lnTo>
                    <a:lnTo>
                      <a:pt x="7" y="80"/>
                    </a:lnTo>
                    <a:lnTo>
                      <a:pt x="9" y="86"/>
                    </a:lnTo>
                    <a:lnTo>
                      <a:pt x="15" y="93"/>
                    </a:lnTo>
                    <a:lnTo>
                      <a:pt x="19" y="99"/>
                    </a:lnTo>
                    <a:lnTo>
                      <a:pt x="26" y="107"/>
                    </a:lnTo>
                    <a:lnTo>
                      <a:pt x="30" y="109"/>
                    </a:lnTo>
                    <a:lnTo>
                      <a:pt x="36" y="112"/>
                    </a:lnTo>
                    <a:lnTo>
                      <a:pt x="40" y="116"/>
                    </a:lnTo>
                    <a:lnTo>
                      <a:pt x="45" y="118"/>
                    </a:lnTo>
                    <a:lnTo>
                      <a:pt x="49" y="122"/>
                    </a:lnTo>
                    <a:lnTo>
                      <a:pt x="55" y="126"/>
                    </a:lnTo>
                    <a:lnTo>
                      <a:pt x="60" y="128"/>
                    </a:lnTo>
                    <a:lnTo>
                      <a:pt x="66" y="131"/>
                    </a:lnTo>
                    <a:lnTo>
                      <a:pt x="72" y="133"/>
                    </a:lnTo>
                    <a:lnTo>
                      <a:pt x="79" y="137"/>
                    </a:lnTo>
                    <a:lnTo>
                      <a:pt x="85" y="139"/>
                    </a:lnTo>
                    <a:lnTo>
                      <a:pt x="93" y="141"/>
                    </a:lnTo>
                    <a:lnTo>
                      <a:pt x="99" y="143"/>
                    </a:lnTo>
                    <a:lnTo>
                      <a:pt x="106" y="145"/>
                    </a:lnTo>
                    <a:lnTo>
                      <a:pt x="116" y="147"/>
                    </a:lnTo>
                    <a:lnTo>
                      <a:pt x="123" y="150"/>
                    </a:lnTo>
                    <a:lnTo>
                      <a:pt x="131" y="152"/>
                    </a:lnTo>
                    <a:lnTo>
                      <a:pt x="138" y="154"/>
                    </a:lnTo>
                    <a:lnTo>
                      <a:pt x="146" y="156"/>
                    </a:lnTo>
                    <a:lnTo>
                      <a:pt x="154" y="158"/>
                    </a:lnTo>
                    <a:lnTo>
                      <a:pt x="161" y="160"/>
                    </a:lnTo>
                    <a:lnTo>
                      <a:pt x="169" y="162"/>
                    </a:lnTo>
                    <a:lnTo>
                      <a:pt x="176" y="164"/>
                    </a:lnTo>
                    <a:lnTo>
                      <a:pt x="186" y="166"/>
                    </a:lnTo>
                    <a:lnTo>
                      <a:pt x="192" y="167"/>
                    </a:lnTo>
                    <a:lnTo>
                      <a:pt x="199" y="169"/>
                    </a:lnTo>
                    <a:lnTo>
                      <a:pt x="207" y="171"/>
                    </a:lnTo>
                    <a:lnTo>
                      <a:pt x="213" y="173"/>
                    </a:lnTo>
                    <a:lnTo>
                      <a:pt x="218" y="173"/>
                    </a:lnTo>
                    <a:lnTo>
                      <a:pt x="224" y="175"/>
                    </a:lnTo>
                    <a:lnTo>
                      <a:pt x="230" y="175"/>
                    </a:lnTo>
                    <a:lnTo>
                      <a:pt x="235" y="177"/>
                    </a:lnTo>
                    <a:lnTo>
                      <a:pt x="243" y="179"/>
                    </a:lnTo>
                    <a:lnTo>
                      <a:pt x="251" y="181"/>
                    </a:lnTo>
                    <a:lnTo>
                      <a:pt x="254" y="181"/>
                    </a:lnTo>
                    <a:lnTo>
                      <a:pt x="256" y="183"/>
                    </a:lnTo>
                    <a:lnTo>
                      <a:pt x="258" y="179"/>
                    </a:lnTo>
                    <a:lnTo>
                      <a:pt x="260" y="173"/>
                    </a:lnTo>
                    <a:lnTo>
                      <a:pt x="262" y="169"/>
                    </a:lnTo>
                    <a:lnTo>
                      <a:pt x="266" y="166"/>
                    </a:lnTo>
                    <a:lnTo>
                      <a:pt x="270" y="160"/>
                    </a:lnTo>
                    <a:lnTo>
                      <a:pt x="273" y="154"/>
                    </a:lnTo>
                    <a:lnTo>
                      <a:pt x="275" y="148"/>
                    </a:lnTo>
                    <a:lnTo>
                      <a:pt x="279" y="143"/>
                    </a:lnTo>
                    <a:lnTo>
                      <a:pt x="283" y="137"/>
                    </a:lnTo>
                    <a:lnTo>
                      <a:pt x="287" y="129"/>
                    </a:lnTo>
                    <a:lnTo>
                      <a:pt x="290" y="124"/>
                    </a:lnTo>
                    <a:lnTo>
                      <a:pt x="294" y="118"/>
                    </a:lnTo>
                    <a:lnTo>
                      <a:pt x="296" y="112"/>
                    </a:lnTo>
                    <a:lnTo>
                      <a:pt x="300" y="109"/>
                    </a:lnTo>
                    <a:lnTo>
                      <a:pt x="306" y="101"/>
                    </a:lnTo>
                    <a:lnTo>
                      <a:pt x="308" y="93"/>
                    </a:lnTo>
                    <a:lnTo>
                      <a:pt x="309" y="88"/>
                    </a:lnTo>
                    <a:lnTo>
                      <a:pt x="313" y="86"/>
                    </a:lnTo>
                    <a:lnTo>
                      <a:pt x="315" y="78"/>
                    </a:lnTo>
                    <a:lnTo>
                      <a:pt x="315" y="72"/>
                    </a:lnTo>
                    <a:lnTo>
                      <a:pt x="313" y="69"/>
                    </a:lnTo>
                    <a:lnTo>
                      <a:pt x="311" y="65"/>
                    </a:lnTo>
                    <a:lnTo>
                      <a:pt x="309" y="59"/>
                    </a:lnTo>
                    <a:lnTo>
                      <a:pt x="308" y="55"/>
                    </a:lnTo>
                    <a:lnTo>
                      <a:pt x="306" y="48"/>
                    </a:lnTo>
                    <a:lnTo>
                      <a:pt x="300" y="44"/>
                    </a:lnTo>
                    <a:lnTo>
                      <a:pt x="294" y="36"/>
                    </a:lnTo>
                    <a:lnTo>
                      <a:pt x="289" y="32"/>
                    </a:lnTo>
                    <a:lnTo>
                      <a:pt x="281" y="25"/>
                    </a:lnTo>
                    <a:lnTo>
                      <a:pt x="271" y="19"/>
                    </a:lnTo>
                    <a:lnTo>
                      <a:pt x="262" y="13"/>
                    </a:lnTo>
                    <a:lnTo>
                      <a:pt x="254" y="10"/>
                    </a:lnTo>
                    <a:lnTo>
                      <a:pt x="245" y="4"/>
                    </a:lnTo>
                    <a:lnTo>
                      <a:pt x="239" y="2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15" name="Freeform 19"/>
              <p:cNvSpPr>
                <a:spLocks/>
              </p:cNvSpPr>
              <p:nvPr/>
            </p:nvSpPr>
            <p:spPr bwMode="auto">
              <a:xfrm>
                <a:off x="3105" y="3216"/>
                <a:ext cx="87" cy="83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57" y="0"/>
                  </a:cxn>
                  <a:cxn ang="0">
                    <a:pos x="148" y="2"/>
                  </a:cxn>
                  <a:cxn ang="0">
                    <a:pos x="133" y="6"/>
                  </a:cxn>
                  <a:cxn ang="0">
                    <a:pos x="118" y="8"/>
                  </a:cxn>
                  <a:cxn ang="0">
                    <a:pos x="102" y="11"/>
                  </a:cxn>
                  <a:cxn ang="0">
                    <a:pos x="87" y="13"/>
                  </a:cxn>
                  <a:cxn ang="0">
                    <a:pos x="72" y="19"/>
                  </a:cxn>
                  <a:cxn ang="0">
                    <a:pos x="59" y="21"/>
                  </a:cxn>
                  <a:cxn ang="0">
                    <a:pos x="45" y="27"/>
                  </a:cxn>
                  <a:cxn ang="0">
                    <a:pos x="36" y="30"/>
                  </a:cxn>
                  <a:cxn ang="0">
                    <a:pos x="26" y="34"/>
                  </a:cxn>
                  <a:cxn ang="0">
                    <a:pos x="17" y="38"/>
                  </a:cxn>
                  <a:cxn ang="0">
                    <a:pos x="9" y="47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82"/>
                  </a:cxn>
                  <a:cxn ang="0">
                    <a:pos x="0" y="91"/>
                  </a:cxn>
                  <a:cxn ang="0">
                    <a:pos x="0" y="103"/>
                  </a:cxn>
                  <a:cxn ang="0">
                    <a:pos x="2" y="112"/>
                  </a:cxn>
                  <a:cxn ang="0">
                    <a:pos x="4" y="122"/>
                  </a:cxn>
                  <a:cxn ang="0">
                    <a:pos x="5" y="131"/>
                  </a:cxn>
                  <a:cxn ang="0">
                    <a:pos x="9" y="143"/>
                  </a:cxn>
                  <a:cxn ang="0">
                    <a:pos x="15" y="156"/>
                  </a:cxn>
                  <a:cxn ang="0">
                    <a:pos x="23" y="163"/>
                  </a:cxn>
                  <a:cxn ang="0">
                    <a:pos x="32" y="165"/>
                  </a:cxn>
                  <a:cxn ang="0">
                    <a:pos x="42" y="165"/>
                  </a:cxn>
                  <a:cxn ang="0">
                    <a:pos x="53" y="163"/>
                  </a:cxn>
                  <a:cxn ang="0">
                    <a:pos x="66" y="162"/>
                  </a:cxn>
                  <a:cxn ang="0">
                    <a:pos x="80" y="160"/>
                  </a:cxn>
                  <a:cxn ang="0">
                    <a:pos x="93" y="158"/>
                  </a:cxn>
                  <a:cxn ang="0">
                    <a:pos x="104" y="158"/>
                  </a:cxn>
                  <a:cxn ang="0">
                    <a:pos x="116" y="156"/>
                  </a:cxn>
                  <a:cxn ang="0">
                    <a:pos x="127" y="154"/>
                  </a:cxn>
                  <a:cxn ang="0">
                    <a:pos x="131" y="152"/>
                  </a:cxn>
                  <a:cxn ang="0">
                    <a:pos x="133" y="141"/>
                  </a:cxn>
                  <a:cxn ang="0">
                    <a:pos x="137" y="129"/>
                  </a:cxn>
                  <a:cxn ang="0">
                    <a:pos x="140" y="118"/>
                  </a:cxn>
                  <a:cxn ang="0">
                    <a:pos x="146" y="103"/>
                  </a:cxn>
                  <a:cxn ang="0">
                    <a:pos x="152" y="89"/>
                  </a:cxn>
                  <a:cxn ang="0">
                    <a:pos x="157" y="74"/>
                  </a:cxn>
                  <a:cxn ang="0">
                    <a:pos x="159" y="59"/>
                  </a:cxn>
                  <a:cxn ang="0">
                    <a:pos x="163" y="46"/>
                  </a:cxn>
                  <a:cxn ang="0">
                    <a:pos x="165" y="32"/>
                  </a:cxn>
                  <a:cxn ang="0">
                    <a:pos x="167" y="23"/>
                  </a:cxn>
                  <a:cxn ang="0">
                    <a:pos x="171" y="9"/>
                  </a:cxn>
                  <a:cxn ang="0">
                    <a:pos x="173" y="0"/>
                  </a:cxn>
                  <a:cxn ang="0">
                    <a:pos x="175" y="0"/>
                  </a:cxn>
                </a:cxnLst>
                <a:rect l="0" t="0" r="r" b="b"/>
                <a:pathLst>
                  <a:path w="175" h="165">
                    <a:moveTo>
                      <a:pt x="175" y="0"/>
                    </a:moveTo>
                    <a:lnTo>
                      <a:pt x="171" y="0"/>
                    </a:lnTo>
                    <a:lnTo>
                      <a:pt x="163" y="0"/>
                    </a:lnTo>
                    <a:lnTo>
                      <a:pt x="157" y="0"/>
                    </a:lnTo>
                    <a:lnTo>
                      <a:pt x="154" y="2"/>
                    </a:lnTo>
                    <a:lnTo>
                      <a:pt x="148" y="2"/>
                    </a:lnTo>
                    <a:lnTo>
                      <a:pt x="140" y="4"/>
                    </a:lnTo>
                    <a:lnTo>
                      <a:pt x="133" y="6"/>
                    </a:lnTo>
                    <a:lnTo>
                      <a:pt x="125" y="8"/>
                    </a:lnTo>
                    <a:lnTo>
                      <a:pt x="118" y="8"/>
                    </a:lnTo>
                    <a:lnTo>
                      <a:pt x="110" y="9"/>
                    </a:lnTo>
                    <a:lnTo>
                      <a:pt x="102" y="11"/>
                    </a:lnTo>
                    <a:lnTo>
                      <a:pt x="95" y="13"/>
                    </a:lnTo>
                    <a:lnTo>
                      <a:pt x="87" y="13"/>
                    </a:lnTo>
                    <a:lnTo>
                      <a:pt x="80" y="17"/>
                    </a:lnTo>
                    <a:lnTo>
                      <a:pt x="72" y="19"/>
                    </a:lnTo>
                    <a:lnTo>
                      <a:pt x="64" y="21"/>
                    </a:lnTo>
                    <a:lnTo>
                      <a:pt x="59" y="21"/>
                    </a:lnTo>
                    <a:lnTo>
                      <a:pt x="51" y="25"/>
                    </a:lnTo>
                    <a:lnTo>
                      <a:pt x="45" y="27"/>
                    </a:lnTo>
                    <a:lnTo>
                      <a:pt x="40" y="28"/>
                    </a:lnTo>
                    <a:lnTo>
                      <a:pt x="36" y="30"/>
                    </a:lnTo>
                    <a:lnTo>
                      <a:pt x="32" y="32"/>
                    </a:lnTo>
                    <a:lnTo>
                      <a:pt x="26" y="34"/>
                    </a:lnTo>
                    <a:lnTo>
                      <a:pt x="23" y="36"/>
                    </a:lnTo>
                    <a:lnTo>
                      <a:pt x="17" y="38"/>
                    </a:lnTo>
                    <a:lnTo>
                      <a:pt x="15" y="42"/>
                    </a:lnTo>
                    <a:lnTo>
                      <a:pt x="9" y="47"/>
                    </a:lnTo>
                    <a:lnTo>
                      <a:pt x="5" y="57"/>
                    </a:lnTo>
                    <a:lnTo>
                      <a:pt x="2" y="61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7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4" y="118"/>
                    </a:lnTo>
                    <a:lnTo>
                      <a:pt x="4" y="122"/>
                    </a:lnTo>
                    <a:lnTo>
                      <a:pt x="5" y="127"/>
                    </a:lnTo>
                    <a:lnTo>
                      <a:pt x="5" y="131"/>
                    </a:lnTo>
                    <a:lnTo>
                      <a:pt x="7" y="137"/>
                    </a:lnTo>
                    <a:lnTo>
                      <a:pt x="9" y="143"/>
                    </a:lnTo>
                    <a:lnTo>
                      <a:pt x="11" y="150"/>
                    </a:lnTo>
                    <a:lnTo>
                      <a:pt x="15" y="156"/>
                    </a:lnTo>
                    <a:lnTo>
                      <a:pt x="19" y="160"/>
                    </a:lnTo>
                    <a:lnTo>
                      <a:pt x="23" y="163"/>
                    </a:lnTo>
                    <a:lnTo>
                      <a:pt x="30" y="165"/>
                    </a:lnTo>
                    <a:lnTo>
                      <a:pt x="32" y="165"/>
                    </a:lnTo>
                    <a:lnTo>
                      <a:pt x="38" y="165"/>
                    </a:lnTo>
                    <a:lnTo>
                      <a:pt x="42" y="165"/>
                    </a:lnTo>
                    <a:lnTo>
                      <a:pt x="49" y="165"/>
                    </a:lnTo>
                    <a:lnTo>
                      <a:pt x="53" y="163"/>
                    </a:lnTo>
                    <a:lnTo>
                      <a:pt x="59" y="163"/>
                    </a:lnTo>
                    <a:lnTo>
                      <a:pt x="66" y="162"/>
                    </a:lnTo>
                    <a:lnTo>
                      <a:pt x="72" y="162"/>
                    </a:lnTo>
                    <a:lnTo>
                      <a:pt x="80" y="160"/>
                    </a:lnTo>
                    <a:lnTo>
                      <a:pt x="85" y="160"/>
                    </a:lnTo>
                    <a:lnTo>
                      <a:pt x="93" y="158"/>
                    </a:lnTo>
                    <a:lnTo>
                      <a:pt x="100" y="158"/>
                    </a:lnTo>
                    <a:lnTo>
                      <a:pt x="104" y="158"/>
                    </a:lnTo>
                    <a:lnTo>
                      <a:pt x="112" y="156"/>
                    </a:lnTo>
                    <a:lnTo>
                      <a:pt x="116" y="156"/>
                    </a:lnTo>
                    <a:lnTo>
                      <a:pt x="121" y="156"/>
                    </a:lnTo>
                    <a:lnTo>
                      <a:pt x="127" y="154"/>
                    </a:lnTo>
                    <a:lnTo>
                      <a:pt x="131" y="154"/>
                    </a:lnTo>
                    <a:lnTo>
                      <a:pt x="131" y="152"/>
                    </a:lnTo>
                    <a:lnTo>
                      <a:pt x="133" y="146"/>
                    </a:lnTo>
                    <a:lnTo>
                      <a:pt x="133" y="141"/>
                    </a:lnTo>
                    <a:lnTo>
                      <a:pt x="135" y="137"/>
                    </a:lnTo>
                    <a:lnTo>
                      <a:pt x="137" y="129"/>
                    </a:lnTo>
                    <a:lnTo>
                      <a:pt x="140" y="125"/>
                    </a:lnTo>
                    <a:lnTo>
                      <a:pt x="140" y="118"/>
                    </a:lnTo>
                    <a:lnTo>
                      <a:pt x="144" y="112"/>
                    </a:lnTo>
                    <a:lnTo>
                      <a:pt x="146" y="103"/>
                    </a:lnTo>
                    <a:lnTo>
                      <a:pt x="148" y="97"/>
                    </a:lnTo>
                    <a:lnTo>
                      <a:pt x="152" y="89"/>
                    </a:lnTo>
                    <a:lnTo>
                      <a:pt x="154" y="82"/>
                    </a:lnTo>
                    <a:lnTo>
                      <a:pt x="157" y="74"/>
                    </a:lnTo>
                    <a:lnTo>
                      <a:pt x="159" y="66"/>
                    </a:lnTo>
                    <a:lnTo>
                      <a:pt x="159" y="59"/>
                    </a:lnTo>
                    <a:lnTo>
                      <a:pt x="161" y="51"/>
                    </a:lnTo>
                    <a:lnTo>
                      <a:pt x="163" y="46"/>
                    </a:lnTo>
                    <a:lnTo>
                      <a:pt x="165" y="40"/>
                    </a:lnTo>
                    <a:lnTo>
                      <a:pt x="165" y="32"/>
                    </a:lnTo>
                    <a:lnTo>
                      <a:pt x="167" y="28"/>
                    </a:lnTo>
                    <a:lnTo>
                      <a:pt x="167" y="23"/>
                    </a:lnTo>
                    <a:lnTo>
                      <a:pt x="169" y="19"/>
                    </a:lnTo>
                    <a:lnTo>
                      <a:pt x="171" y="9"/>
                    </a:lnTo>
                    <a:lnTo>
                      <a:pt x="173" y="4"/>
                    </a:lnTo>
                    <a:lnTo>
                      <a:pt x="173" y="0"/>
                    </a:lnTo>
                    <a:lnTo>
                      <a:pt x="175" y="0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516" name="Oval 20"/>
            <p:cNvSpPr>
              <a:spLocks noChangeArrowheads="1"/>
            </p:cNvSpPr>
            <p:nvPr/>
          </p:nvSpPr>
          <p:spPr bwMode="auto">
            <a:xfrm>
              <a:off x="1882" y="2250"/>
              <a:ext cx="1724" cy="17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17" name="Rectangle 21"/>
            <p:cNvSpPr>
              <a:spLocks noChangeArrowheads="1"/>
            </p:cNvSpPr>
            <p:nvPr/>
          </p:nvSpPr>
          <p:spPr bwMode="auto">
            <a:xfrm>
              <a:off x="1746" y="2886"/>
              <a:ext cx="2268" cy="1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18" name="Rectangle 22"/>
            <p:cNvSpPr>
              <a:spLocks noChangeArrowheads="1"/>
            </p:cNvSpPr>
            <p:nvPr/>
          </p:nvSpPr>
          <p:spPr bwMode="auto">
            <a:xfrm>
              <a:off x="3379" y="2614"/>
              <a:ext cx="227" cy="10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19" name="Rectangle 23"/>
            <p:cNvSpPr>
              <a:spLocks noChangeArrowheads="1"/>
            </p:cNvSpPr>
            <p:nvPr/>
          </p:nvSpPr>
          <p:spPr bwMode="auto">
            <a:xfrm>
              <a:off x="1882" y="2614"/>
              <a:ext cx="227" cy="10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30520" name="Picture 24" descr="j022355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8220368" flipH="1">
              <a:off x="2015" y="2481"/>
              <a:ext cx="274" cy="358"/>
            </a:xfrm>
            <a:prstGeom prst="rect">
              <a:avLst/>
            </a:prstGeom>
            <a:noFill/>
          </p:spPr>
        </p:pic>
        <p:sp>
          <p:nvSpPr>
            <p:cNvPr id="1130521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154" y="2387"/>
              <a:ext cx="1299" cy="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30522" name="Picture 26" descr="j022355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379632">
              <a:off x="3199" y="2479"/>
              <a:ext cx="274" cy="358"/>
            </a:xfrm>
            <a:prstGeom prst="rect">
              <a:avLst/>
            </a:prstGeom>
            <a:noFill/>
          </p:spPr>
        </p:pic>
      </p:grpSp>
      <p:sp>
        <p:nvSpPr>
          <p:cNvPr id="113052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Layer: Wireless Frequencies</a:t>
            </a:r>
          </a:p>
        </p:txBody>
      </p:sp>
      <p:sp>
        <p:nvSpPr>
          <p:cNvPr id="1130524" name="Text Box 28"/>
          <p:cNvSpPr txBox="1">
            <a:spLocks noChangeArrowheads="1"/>
          </p:cNvSpPr>
          <p:nvPr/>
        </p:nvSpPr>
        <p:spPr bwMode="auto">
          <a:xfrm>
            <a:off x="228600" y="2925763"/>
            <a:ext cx="76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1 Mm</a:t>
            </a:r>
          </a:p>
          <a:p>
            <a:pPr algn="ctr"/>
            <a:r>
              <a:rPr lang="en-US" sz="1400"/>
              <a:t>300 Hz</a:t>
            </a:r>
          </a:p>
        </p:txBody>
      </p:sp>
      <p:sp>
        <p:nvSpPr>
          <p:cNvPr id="1130525" name="Line 29"/>
          <p:cNvSpPr>
            <a:spLocks noChangeShapeType="1"/>
          </p:cNvSpPr>
          <p:nvPr/>
        </p:nvSpPr>
        <p:spPr bwMode="auto">
          <a:xfrm>
            <a:off x="609600" y="2744788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26" name="Line 30"/>
          <p:cNvSpPr>
            <a:spLocks noChangeShapeType="1"/>
          </p:cNvSpPr>
          <p:nvPr/>
        </p:nvSpPr>
        <p:spPr bwMode="auto">
          <a:xfrm>
            <a:off x="4548188" y="25288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27" name="Line 31"/>
          <p:cNvSpPr>
            <a:spLocks noChangeShapeType="1"/>
          </p:cNvSpPr>
          <p:nvPr/>
        </p:nvSpPr>
        <p:spPr bwMode="auto">
          <a:xfrm>
            <a:off x="2297113" y="25288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28" name="Line 32"/>
          <p:cNvSpPr>
            <a:spLocks noChangeShapeType="1"/>
          </p:cNvSpPr>
          <p:nvPr/>
        </p:nvSpPr>
        <p:spPr bwMode="auto">
          <a:xfrm>
            <a:off x="3422650" y="25288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29" name="Line 33"/>
          <p:cNvSpPr>
            <a:spLocks noChangeShapeType="1"/>
          </p:cNvSpPr>
          <p:nvPr/>
        </p:nvSpPr>
        <p:spPr bwMode="auto">
          <a:xfrm>
            <a:off x="5673725" y="25288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0" name="Line 34"/>
          <p:cNvSpPr>
            <a:spLocks noChangeShapeType="1"/>
          </p:cNvSpPr>
          <p:nvPr/>
        </p:nvSpPr>
        <p:spPr bwMode="auto">
          <a:xfrm>
            <a:off x="6799263" y="25288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1" name="Line 35"/>
          <p:cNvSpPr>
            <a:spLocks noChangeShapeType="1"/>
          </p:cNvSpPr>
          <p:nvPr/>
        </p:nvSpPr>
        <p:spPr bwMode="auto">
          <a:xfrm>
            <a:off x="7924800" y="25288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2" name="Line 36"/>
          <p:cNvSpPr>
            <a:spLocks noChangeShapeType="1"/>
          </p:cNvSpPr>
          <p:nvPr/>
        </p:nvSpPr>
        <p:spPr bwMode="auto">
          <a:xfrm>
            <a:off x="1171575" y="25288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3" name="Line 37"/>
          <p:cNvSpPr>
            <a:spLocks noChangeShapeType="1"/>
          </p:cNvSpPr>
          <p:nvPr/>
        </p:nvSpPr>
        <p:spPr bwMode="auto">
          <a:xfrm>
            <a:off x="5110163" y="25288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4" name="Line 38"/>
          <p:cNvSpPr>
            <a:spLocks noChangeShapeType="1"/>
          </p:cNvSpPr>
          <p:nvPr/>
        </p:nvSpPr>
        <p:spPr bwMode="auto">
          <a:xfrm>
            <a:off x="609600" y="25288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5" name="Line 39"/>
          <p:cNvSpPr>
            <a:spLocks noChangeShapeType="1"/>
          </p:cNvSpPr>
          <p:nvPr/>
        </p:nvSpPr>
        <p:spPr bwMode="auto">
          <a:xfrm>
            <a:off x="7361238" y="25288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6" name="Line 40"/>
          <p:cNvSpPr>
            <a:spLocks noChangeShapeType="1"/>
          </p:cNvSpPr>
          <p:nvPr/>
        </p:nvSpPr>
        <p:spPr bwMode="auto">
          <a:xfrm>
            <a:off x="1733550" y="25288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7" name="Line 41"/>
          <p:cNvSpPr>
            <a:spLocks noChangeShapeType="1"/>
          </p:cNvSpPr>
          <p:nvPr/>
        </p:nvSpPr>
        <p:spPr bwMode="auto">
          <a:xfrm>
            <a:off x="2859088" y="25288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8" name="Line 42"/>
          <p:cNvSpPr>
            <a:spLocks noChangeShapeType="1"/>
          </p:cNvSpPr>
          <p:nvPr/>
        </p:nvSpPr>
        <p:spPr bwMode="auto">
          <a:xfrm>
            <a:off x="3984625" y="25288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39" name="Line 43"/>
          <p:cNvSpPr>
            <a:spLocks noChangeShapeType="1"/>
          </p:cNvSpPr>
          <p:nvPr/>
        </p:nvSpPr>
        <p:spPr bwMode="auto">
          <a:xfrm>
            <a:off x="6235700" y="25288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40" name="Text Box 44"/>
          <p:cNvSpPr txBox="1">
            <a:spLocks noChangeArrowheads="1"/>
          </p:cNvSpPr>
          <p:nvPr/>
        </p:nvSpPr>
        <p:spPr bwMode="auto">
          <a:xfrm>
            <a:off x="1304925" y="2925763"/>
            <a:ext cx="838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10 km</a:t>
            </a:r>
          </a:p>
          <a:p>
            <a:pPr algn="ctr"/>
            <a:r>
              <a:rPr lang="en-US" sz="1400"/>
              <a:t>30 kHz</a:t>
            </a:r>
          </a:p>
        </p:txBody>
      </p:sp>
      <p:sp>
        <p:nvSpPr>
          <p:cNvPr id="1130541" name="Text Box 45"/>
          <p:cNvSpPr txBox="1">
            <a:spLocks noChangeArrowheads="1"/>
          </p:cNvSpPr>
          <p:nvPr/>
        </p:nvSpPr>
        <p:spPr bwMode="auto">
          <a:xfrm>
            <a:off x="2466975" y="2925763"/>
            <a:ext cx="76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100 m</a:t>
            </a:r>
          </a:p>
          <a:p>
            <a:pPr algn="ctr"/>
            <a:r>
              <a:rPr lang="en-US" sz="1400"/>
              <a:t>3 MHz</a:t>
            </a:r>
          </a:p>
        </p:txBody>
      </p:sp>
      <p:sp>
        <p:nvSpPr>
          <p:cNvPr id="1130542" name="Text Box 46"/>
          <p:cNvSpPr txBox="1">
            <a:spLocks noChangeArrowheads="1"/>
          </p:cNvSpPr>
          <p:nvPr/>
        </p:nvSpPr>
        <p:spPr bwMode="auto">
          <a:xfrm>
            <a:off x="3525838" y="2925763"/>
            <a:ext cx="893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1 m</a:t>
            </a:r>
          </a:p>
          <a:p>
            <a:pPr algn="ctr"/>
            <a:r>
              <a:rPr lang="en-US" sz="1400"/>
              <a:t>300 MHz</a:t>
            </a:r>
          </a:p>
        </p:txBody>
      </p:sp>
      <p:sp>
        <p:nvSpPr>
          <p:cNvPr id="1130543" name="Text Box 47"/>
          <p:cNvSpPr txBox="1">
            <a:spLocks noChangeArrowheads="1"/>
          </p:cNvSpPr>
          <p:nvPr/>
        </p:nvSpPr>
        <p:spPr bwMode="auto">
          <a:xfrm>
            <a:off x="4638675" y="2925763"/>
            <a:ext cx="91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10 mm</a:t>
            </a:r>
          </a:p>
          <a:p>
            <a:pPr algn="ctr"/>
            <a:r>
              <a:rPr lang="en-US" sz="1400"/>
              <a:t>30 GHz</a:t>
            </a:r>
          </a:p>
        </p:txBody>
      </p:sp>
      <p:sp>
        <p:nvSpPr>
          <p:cNvPr id="1130544" name="Text Box 48"/>
          <p:cNvSpPr txBox="1">
            <a:spLocks noChangeArrowheads="1"/>
          </p:cNvSpPr>
          <p:nvPr/>
        </p:nvSpPr>
        <p:spPr bwMode="auto">
          <a:xfrm>
            <a:off x="5800725" y="2925763"/>
            <a:ext cx="838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100 </a:t>
            </a:r>
            <a:r>
              <a:rPr lang="en-US" sz="1400">
                <a:sym typeface="Symbol" pitchFamily="18" charset="2"/>
              </a:rPr>
              <a:t>m</a:t>
            </a:r>
          </a:p>
          <a:p>
            <a:pPr algn="ctr"/>
            <a:r>
              <a:rPr lang="en-US" sz="1400">
                <a:sym typeface="Symbol" pitchFamily="18" charset="2"/>
              </a:rPr>
              <a:t>3 THz</a:t>
            </a:r>
            <a:endParaRPr lang="en-US" sz="1400"/>
          </a:p>
        </p:txBody>
      </p:sp>
      <p:sp>
        <p:nvSpPr>
          <p:cNvPr id="1130545" name="Text Box 49"/>
          <p:cNvSpPr txBox="1">
            <a:spLocks noChangeArrowheads="1"/>
          </p:cNvSpPr>
          <p:nvPr/>
        </p:nvSpPr>
        <p:spPr bwMode="auto">
          <a:xfrm>
            <a:off x="6881813" y="2925763"/>
            <a:ext cx="91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1 </a:t>
            </a:r>
            <a:r>
              <a:rPr lang="en-US" sz="1400">
                <a:sym typeface="Symbol" pitchFamily="18" charset="2"/>
              </a:rPr>
              <a:t>m</a:t>
            </a:r>
          </a:p>
          <a:p>
            <a:pPr algn="ctr"/>
            <a:r>
              <a:rPr lang="en-US" sz="1400">
                <a:sym typeface="Symbol" pitchFamily="18" charset="2"/>
              </a:rPr>
              <a:t>300 THz</a:t>
            </a:r>
            <a:endParaRPr lang="en-US" sz="1400"/>
          </a:p>
        </p:txBody>
      </p:sp>
      <p:sp>
        <p:nvSpPr>
          <p:cNvPr id="1130546" name="Text Box 50"/>
          <p:cNvSpPr txBox="1">
            <a:spLocks noChangeArrowheads="1"/>
          </p:cNvSpPr>
          <p:nvPr/>
        </p:nvSpPr>
        <p:spPr bwMode="auto">
          <a:xfrm>
            <a:off x="7019925" y="3844925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/>
              <a:t>visible light</a:t>
            </a:r>
          </a:p>
        </p:txBody>
      </p:sp>
      <p:sp>
        <p:nvSpPr>
          <p:cNvPr id="1130547" name="Line 51"/>
          <p:cNvSpPr>
            <a:spLocks noChangeShapeType="1"/>
          </p:cNvSpPr>
          <p:nvPr/>
        </p:nvSpPr>
        <p:spPr bwMode="auto">
          <a:xfrm>
            <a:off x="4548188" y="33670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48" name="Line 52"/>
          <p:cNvSpPr>
            <a:spLocks noChangeShapeType="1"/>
          </p:cNvSpPr>
          <p:nvPr/>
        </p:nvSpPr>
        <p:spPr bwMode="auto">
          <a:xfrm>
            <a:off x="2297113" y="33670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49" name="Line 53"/>
          <p:cNvSpPr>
            <a:spLocks noChangeShapeType="1"/>
          </p:cNvSpPr>
          <p:nvPr/>
        </p:nvSpPr>
        <p:spPr bwMode="auto">
          <a:xfrm>
            <a:off x="3422650" y="33670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50" name="Line 54"/>
          <p:cNvSpPr>
            <a:spLocks noChangeShapeType="1"/>
          </p:cNvSpPr>
          <p:nvPr/>
        </p:nvSpPr>
        <p:spPr bwMode="auto">
          <a:xfrm>
            <a:off x="5673725" y="33670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51" name="Line 55"/>
          <p:cNvSpPr>
            <a:spLocks noChangeShapeType="1"/>
          </p:cNvSpPr>
          <p:nvPr/>
        </p:nvSpPr>
        <p:spPr bwMode="auto">
          <a:xfrm>
            <a:off x="6799263" y="33670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52" name="Line 56"/>
          <p:cNvSpPr>
            <a:spLocks noChangeShapeType="1"/>
          </p:cNvSpPr>
          <p:nvPr/>
        </p:nvSpPr>
        <p:spPr bwMode="auto">
          <a:xfrm>
            <a:off x="7924800" y="33670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53" name="Line 57"/>
          <p:cNvSpPr>
            <a:spLocks noChangeShapeType="1"/>
          </p:cNvSpPr>
          <p:nvPr/>
        </p:nvSpPr>
        <p:spPr bwMode="auto">
          <a:xfrm>
            <a:off x="1171575" y="33670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54" name="Line 58"/>
          <p:cNvSpPr>
            <a:spLocks noChangeShapeType="1"/>
          </p:cNvSpPr>
          <p:nvPr/>
        </p:nvSpPr>
        <p:spPr bwMode="auto">
          <a:xfrm>
            <a:off x="5110163" y="33670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55" name="Line 59"/>
          <p:cNvSpPr>
            <a:spLocks noChangeShapeType="1"/>
          </p:cNvSpPr>
          <p:nvPr/>
        </p:nvSpPr>
        <p:spPr bwMode="auto">
          <a:xfrm>
            <a:off x="609600" y="33670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56" name="Line 60"/>
          <p:cNvSpPr>
            <a:spLocks noChangeShapeType="1"/>
          </p:cNvSpPr>
          <p:nvPr/>
        </p:nvSpPr>
        <p:spPr bwMode="auto">
          <a:xfrm>
            <a:off x="7361238" y="33670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57" name="Line 61"/>
          <p:cNvSpPr>
            <a:spLocks noChangeShapeType="1"/>
          </p:cNvSpPr>
          <p:nvPr/>
        </p:nvSpPr>
        <p:spPr bwMode="auto">
          <a:xfrm>
            <a:off x="1733550" y="33670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58" name="Line 62"/>
          <p:cNvSpPr>
            <a:spLocks noChangeShapeType="1"/>
          </p:cNvSpPr>
          <p:nvPr/>
        </p:nvSpPr>
        <p:spPr bwMode="auto">
          <a:xfrm>
            <a:off x="2859088" y="33670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59" name="Line 63"/>
          <p:cNvSpPr>
            <a:spLocks noChangeShapeType="1"/>
          </p:cNvSpPr>
          <p:nvPr/>
        </p:nvSpPr>
        <p:spPr bwMode="auto">
          <a:xfrm>
            <a:off x="3984625" y="33670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60" name="Line 64"/>
          <p:cNvSpPr>
            <a:spLocks noChangeShapeType="1"/>
          </p:cNvSpPr>
          <p:nvPr/>
        </p:nvSpPr>
        <p:spPr bwMode="auto">
          <a:xfrm>
            <a:off x="6235700" y="33670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561" name="Text Box 65"/>
          <p:cNvSpPr txBox="1">
            <a:spLocks noChangeArrowheads="1"/>
          </p:cNvSpPr>
          <p:nvPr/>
        </p:nvSpPr>
        <p:spPr bwMode="auto">
          <a:xfrm>
            <a:off x="942975" y="3824288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VLF</a:t>
            </a:r>
          </a:p>
        </p:txBody>
      </p:sp>
      <p:sp>
        <p:nvSpPr>
          <p:cNvPr id="1130562" name="Text Box 66"/>
          <p:cNvSpPr txBox="1">
            <a:spLocks noChangeArrowheads="1"/>
          </p:cNvSpPr>
          <p:nvPr/>
        </p:nvSpPr>
        <p:spPr bwMode="auto">
          <a:xfrm>
            <a:off x="1866900" y="3824288"/>
            <a:ext cx="46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LF</a:t>
            </a:r>
          </a:p>
        </p:txBody>
      </p:sp>
      <p:sp>
        <p:nvSpPr>
          <p:cNvPr id="1130563" name="Text Box 67"/>
          <p:cNvSpPr txBox="1">
            <a:spLocks noChangeArrowheads="1"/>
          </p:cNvSpPr>
          <p:nvPr/>
        </p:nvSpPr>
        <p:spPr bwMode="auto">
          <a:xfrm>
            <a:off x="2405063" y="3824288"/>
            <a:ext cx="442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MF</a:t>
            </a:r>
          </a:p>
        </p:txBody>
      </p:sp>
      <p:sp>
        <p:nvSpPr>
          <p:cNvPr id="1130564" name="Text Box 68"/>
          <p:cNvSpPr txBox="1">
            <a:spLocks noChangeArrowheads="1"/>
          </p:cNvSpPr>
          <p:nvPr/>
        </p:nvSpPr>
        <p:spPr bwMode="auto">
          <a:xfrm>
            <a:off x="2927350" y="3824288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HF</a:t>
            </a:r>
          </a:p>
        </p:txBody>
      </p:sp>
      <p:sp>
        <p:nvSpPr>
          <p:cNvPr id="1130565" name="Text Box 69"/>
          <p:cNvSpPr txBox="1">
            <a:spLocks noChangeArrowheads="1"/>
          </p:cNvSpPr>
          <p:nvPr/>
        </p:nvSpPr>
        <p:spPr bwMode="auto">
          <a:xfrm>
            <a:off x="3475038" y="3824288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VHF</a:t>
            </a:r>
          </a:p>
        </p:txBody>
      </p:sp>
      <p:sp>
        <p:nvSpPr>
          <p:cNvPr id="1130566" name="Text Box 70"/>
          <p:cNvSpPr txBox="1">
            <a:spLocks noChangeArrowheads="1"/>
          </p:cNvSpPr>
          <p:nvPr/>
        </p:nvSpPr>
        <p:spPr bwMode="auto">
          <a:xfrm>
            <a:off x="4019550" y="3824288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UHF</a:t>
            </a:r>
          </a:p>
        </p:txBody>
      </p:sp>
      <p:sp>
        <p:nvSpPr>
          <p:cNvPr id="1130567" name="Text Box 71"/>
          <p:cNvSpPr txBox="1">
            <a:spLocks noChangeArrowheads="1"/>
          </p:cNvSpPr>
          <p:nvPr/>
        </p:nvSpPr>
        <p:spPr bwMode="auto">
          <a:xfrm>
            <a:off x="4625975" y="3824288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SHF</a:t>
            </a:r>
          </a:p>
        </p:txBody>
      </p:sp>
      <p:sp>
        <p:nvSpPr>
          <p:cNvPr id="1130568" name="Text Box 72"/>
          <p:cNvSpPr txBox="1">
            <a:spLocks noChangeArrowheads="1"/>
          </p:cNvSpPr>
          <p:nvPr/>
        </p:nvSpPr>
        <p:spPr bwMode="auto">
          <a:xfrm>
            <a:off x="5173663" y="3824288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EHF</a:t>
            </a:r>
          </a:p>
        </p:txBody>
      </p:sp>
      <p:sp>
        <p:nvSpPr>
          <p:cNvPr id="1130569" name="Text Box 73"/>
          <p:cNvSpPr txBox="1">
            <a:spLocks noChangeArrowheads="1"/>
          </p:cNvSpPr>
          <p:nvPr/>
        </p:nvSpPr>
        <p:spPr bwMode="auto">
          <a:xfrm>
            <a:off x="6037263" y="3824288"/>
            <a:ext cx="784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infrared</a:t>
            </a:r>
          </a:p>
        </p:txBody>
      </p:sp>
      <p:sp>
        <p:nvSpPr>
          <p:cNvPr id="1130570" name="Text Box 74"/>
          <p:cNvSpPr txBox="1">
            <a:spLocks noChangeArrowheads="1"/>
          </p:cNvSpPr>
          <p:nvPr/>
        </p:nvSpPr>
        <p:spPr bwMode="auto">
          <a:xfrm>
            <a:off x="8018463" y="3824288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UV</a:t>
            </a:r>
          </a:p>
        </p:txBody>
      </p:sp>
      <p:cxnSp>
        <p:nvCxnSpPr>
          <p:cNvPr id="1130571" name="AutoShape 75"/>
          <p:cNvCxnSpPr>
            <a:cxnSpLocks noChangeShapeType="1"/>
            <a:stCxn id="1130555" idx="1"/>
            <a:endCxn id="1130557" idx="1"/>
          </p:cNvCxnSpPr>
          <p:nvPr/>
        </p:nvCxnSpPr>
        <p:spPr bwMode="auto">
          <a:xfrm>
            <a:off x="609600" y="38004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30572" name="AutoShape 76"/>
          <p:cNvCxnSpPr>
            <a:cxnSpLocks noChangeShapeType="1"/>
            <a:stCxn id="1130557" idx="1"/>
            <a:endCxn id="1130548" idx="1"/>
          </p:cNvCxnSpPr>
          <p:nvPr/>
        </p:nvCxnSpPr>
        <p:spPr bwMode="auto">
          <a:xfrm>
            <a:off x="1733550" y="3800475"/>
            <a:ext cx="5635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30573" name="AutoShape 77"/>
          <p:cNvCxnSpPr>
            <a:cxnSpLocks noChangeShapeType="1"/>
            <a:stCxn id="1130548" idx="1"/>
            <a:endCxn id="1130558" idx="1"/>
          </p:cNvCxnSpPr>
          <p:nvPr/>
        </p:nvCxnSpPr>
        <p:spPr bwMode="auto">
          <a:xfrm>
            <a:off x="2297113" y="3800475"/>
            <a:ext cx="561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30574" name="AutoShape 78"/>
          <p:cNvCxnSpPr>
            <a:cxnSpLocks noChangeShapeType="1"/>
            <a:stCxn id="1130558" idx="1"/>
            <a:endCxn id="1130549" idx="1"/>
          </p:cNvCxnSpPr>
          <p:nvPr/>
        </p:nvCxnSpPr>
        <p:spPr bwMode="auto">
          <a:xfrm>
            <a:off x="2859088" y="3800475"/>
            <a:ext cx="563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30575" name="AutoShape 79"/>
          <p:cNvCxnSpPr>
            <a:cxnSpLocks noChangeShapeType="1"/>
            <a:stCxn id="1130549" idx="1"/>
            <a:endCxn id="1130559" idx="1"/>
          </p:cNvCxnSpPr>
          <p:nvPr/>
        </p:nvCxnSpPr>
        <p:spPr bwMode="auto">
          <a:xfrm>
            <a:off x="3422650" y="3800475"/>
            <a:ext cx="561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30576" name="AutoShape 80"/>
          <p:cNvCxnSpPr>
            <a:cxnSpLocks noChangeShapeType="1"/>
            <a:stCxn id="1130559" idx="1"/>
            <a:endCxn id="1130547" idx="1"/>
          </p:cNvCxnSpPr>
          <p:nvPr/>
        </p:nvCxnSpPr>
        <p:spPr bwMode="auto">
          <a:xfrm>
            <a:off x="3984625" y="3800475"/>
            <a:ext cx="5635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30577" name="AutoShape 81"/>
          <p:cNvCxnSpPr>
            <a:cxnSpLocks noChangeShapeType="1"/>
            <a:stCxn id="1130547" idx="1"/>
            <a:endCxn id="1130554" idx="1"/>
          </p:cNvCxnSpPr>
          <p:nvPr/>
        </p:nvCxnSpPr>
        <p:spPr bwMode="auto">
          <a:xfrm>
            <a:off x="4548188" y="3800475"/>
            <a:ext cx="561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30578" name="AutoShape 82"/>
          <p:cNvCxnSpPr>
            <a:cxnSpLocks noChangeShapeType="1"/>
            <a:stCxn id="1130554" idx="1"/>
            <a:endCxn id="1130550" idx="1"/>
          </p:cNvCxnSpPr>
          <p:nvPr/>
        </p:nvCxnSpPr>
        <p:spPr bwMode="auto">
          <a:xfrm>
            <a:off x="5110163" y="3800475"/>
            <a:ext cx="563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30579" name="AutoShape 83"/>
          <p:cNvCxnSpPr>
            <a:cxnSpLocks noChangeShapeType="1"/>
            <a:stCxn id="1130550" idx="1"/>
          </p:cNvCxnSpPr>
          <p:nvPr/>
        </p:nvCxnSpPr>
        <p:spPr bwMode="auto">
          <a:xfrm>
            <a:off x="5673725" y="3800475"/>
            <a:ext cx="17256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30580" name="AutoShape 84"/>
          <p:cNvCxnSpPr>
            <a:cxnSpLocks noChangeShapeType="1"/>
          </p:cNvCxnSpPr>
          <p:nvPr/>
        </p:nvCxnSpPr>
        <p:spPr bwMode="auto">
          <a:xfrm>
            <a:off x="7399338" y="3802063"/>
            <a:ext cx="311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30581" name="AutoShape 85"/>
          <p:cNvCxnSpPr>
            <a:cxnSpLocks noChangeShapeType="1"/>
          </p:cNvCxnSpPr>
          <p:nvPr/>
        </p:nvCxnSpPr>
        <p:spPr bwMode="auto">
          <a:xfrm flipH="1" flipV="1">
            <a:off x="7710488" y="3802063"/>
            <a:ext cx="69373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30582" name="Text Box 86"/>
          <p:cNvSpPr txBox="1">
            <a:spLocks noChangeArrowheads="1"/>
          </p:cNvSpPr>
          <p:nvPr/>
        </p:nvSpPr>
        <p:spPr bwMode="auto">
          <a:xfrm>
            <a:off x="707701" y="4276725"/>
            <a:ext cx="2520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/>
              <a:t>twisted pair               coax</a:t>
            </a:r>
          </a:p>
        </p:txBody>
      </p:sp>
      <p:sp>
        <p:nvSpPr>
          <p:cNvPr id="1130583" name="Line 87"/>
          <p:cNvSpPr>
            <a:spLocks noChangeShapeType="1"/>
          </p:cNvSpPr>
          <p:nvPr/>
        </p:nvSpPr>
        <p:spPr bwMode="auto">
          <a:xfrm>
            <a:off x="611188" y="4581525"/>
            <a:ext cx="35290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30584" name="Picture 88" descr="j02617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6588" y="4149725"/>
            <a:ext cx="673100" cy="690563"/>
          </a:xfrm>
          <a:prstGeom prst="rect">
            <a:avLst/>
          </a:prstGeom>
          <a:noFill/>
        </p:spPr>
      </p:pic>
      <p:pic>
        <p:nvPicPr>
          <p:cNvPr id="1130585" name="Picture 89" descr="j02151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2963" y="4251325"/>
            <a:ext cx="619125" cy="546100"/>
          </a:xfrm>
          <a:prstGeom prst="rect">
            <a:avLst/>
          </a:prstGeom>
          <a:noFill/>
        </p:spPr>
      </p:pic>
      <p:pic>
        <p:nvPicPr>
          <p:cNvPr id="1130586" name="Picture 90" descr="BD07465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4521200"/>
            <a:ext cx="744537" cy="563563"/>
          </a:xfrm>
          <a:prstGeom prst="rect">
            <a:avLst/>
          </a:prstGeom>
          <a:noFill/>
        </p:spPr>
      </p:pic>
      <p:pic>
        <p:nvPicPr>
          <p:cNvPr id="1130587" name="Picture 91" descr="j01394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4722813"/>
            <a:ext cx="1138238" cy="577850"/>
          </a:xfrm>
          <a:prstGeom prst="rect">
            <a:avLst/>
          </a:prstGeom>
          <a:noFill/>
        </p:spPr>
      </p:pic>
      <p:pic>
        <p:nvPicPr>
          <p:cNvPr id="1130588" name="Picture 92" descr="j023064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513" y="4899025"/>
            <a:ext cx="1584325" cy="762000"/>
          </a:xfrm>
          <a:prstGeom prst="rect">
            <a:avLst/>
          </a:prstGeom>
          <a:noFill/>
        </p:spPr>
      </p:pic>
      <p:pic>
        <p:nvPicPr>
          <p:cNvPr id="1130589" name="Picture 93" descr="HH00715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90925" y="4292600"/>
            <a:ext cx="693738" cy="935038"/>
          </a:xfrm>
          <a:prstGeom prst="rect">
            <a:avLst/>
          </a:prstGeom>
          <a:noFill/>
        </p:spPr>
      </p:pic>
      <p:pic>
        <p:nvPicPr>
          <p:cNvPr id="1130590" name="Picture 94" descr="j008239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950" y="4868863"/>
            <a:ext cx="503238" cy="503237"/>
          </a:xfrm>
          <a:prstGeom prst="rect">
            <a:avLst/>
          </a:prstGeom>
          <a:noFill/>
        </p:spPr>
      </p:pic>
      <p:sp>
        <p:nvSpPr>
          <p:cNvPr id="1130591" name="Text Box 95"/>
          <p:cNvSpPr txBox="1">
            <a:spLocks noChangeArrowheads="1"/>
          </p:cNvSpPr>
          <p:nvPr/>
        </p:nvSpPr>
        <p:spPr bwMode="auto">
          <a:xfrm>
            <a:off x="2103438" y="5684838"/>
            <a:ext cx="1624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   AM   SW   FM</a:t>
            </a:r>
            <a:endParaRPr lang="de-CH" sz="1600"/>
          </a:p>
        </p:txBody>
      </p: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2914650" y="1917700"/>
            <a:ext cx="504825" cy="441325"/>
            <a:chOff x="2608" y="845"/>
            <a:chExt cx="800" cy="668"/>
          </a:xfrm>
        </p:grpSpPr>
        <p:graphicFrame>
          <p:nvGraphicFramePr>
            <p:cNvPr id="1130593" name="Object 97"/>
            <p:cNvGraphicFramePr>
              <a:graphicFrameLocks noChangeAspect="1"/>
            </p:cNvGraphicFramePr>
            <p:nvPr/>
          </p:nvGraphicFramePr>
          <p:xfrm>
            <a:off x="2608" y="845"/>
            <a:ext cx="800" cy="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520" name="Photo Editor Photo" r:id="rId12" imgW="1676634" imgH="1400000" progId="">
                    <p:embed/>
                  </p:oleObj>
                </mc:Choice>
                <mc:Fallback>
                  <p:oleObj name="Photo Editor Photo" r:id="rId12" imgW="1676634" imgH="14000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845"/>
                          <a:ext cx="800" cy="6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594" name="Line 98"/>
            <p:cNvSpPr>
              <a:spLocks noChangeShapeType="1"/>
            </p:cNvSpPr>
            <p:nvPr/>
          </p:nvSpPr>
          <p:spPr bwMode="auto">
            <a:xfrm flipV="1">
              <a:off x="2789" y="935"/>
              <a:ext cx="22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595" name="Line 99"/>
            <p:cNvSpPr>
              <a:spLocks noChangeShapeType="1"/>
            </p:cNvSpPr>
            <p:nvPr/>
          </p:nvSpPr>
          <p:spPr bwMode="auto">
            <a:xfrm>
              <a:off x="3016" y="935"/>
              <a:ext cx="22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30596" name="Picture 100" descr="BS00948_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1950391">
            <a:off x="3900488" y="5084763"/>
            <a:ext cx="600075" cy="682625"/>
          </a:xfrm>
          <a:prstGeom prst="rect">
            <a:avLst/>
          </a:prstGeom>
          <a:noFill/>
        </p:spPr>
      </p:pic>
      <p:pic>
        <p:nvPicPr>
          <p:cNvPr id="1130597" name="Picture 101" descr="BS00948_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1950391">
            <a:off x="3995738" y="5122863"/>
            <a:ext cx="600075" cy="682625"/>
          </a:xfrm>
          <a:prstGeom prst="rect">
            <a:avLst/>
          </a:prstGeom>
          <a:noFill/>
        </p:spPr>
      </p:pic>
      <p:pic>
        <p:nvPicPr>
          <p:cNvPr id="1130598" name="Picture 102" descr="j011480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00563" y="5084763"/>
            <a:ext cx="576262" cy="566737"/>
          </a:xfrm>
          <a:prstGeom prst="rect">
            <a:avLst/>
          </a:prstGeom>
          <a:noFill/>
        </p:spPr>
      </p:pic>
      <p:sp>
        <p:nvSpPr>
          <p:cNvPr id="1130599" name="Line 103"/>
          <p:cNvSpPr>
            <a:spLocks noChangeShapeType="1"/>
          </p:cNvSpPr>
          <p:nvPr/>
        </p:nvSpPr>
        <p:spPr bwMode="auto">
          <a:xfrm>
            <a:off x="1116013" y="1555750"/>
            <a:ext cx="43926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600" name="Text Box 104"/>
          <p:cNvSpPr txBox="1">
            <a:spLocks noChangeArrowheads="1"/>
          </p:cNvSpPr>
          <p:nvPr/>
        </p:nvSpPr>
        <p:spPr bwMode="auto">
          <a:xfrm>
            <a:off x="2786063" y="1268413"/>
            <a:ext cx="93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regulated</a:t>
            </a:r>
          </a:p>
        </p:txBody>
      </p:sp>
      <p:pic>
        <p:nvPicPr>
          <p:cNvPr id="1130601" name="Picture 105" descr="j02580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59563" y="4564063"/>
            <a:ext cx="720725" cy="377825"/>
          </a:xfrm>
          <a:prstGeom prst="rect">
            <a:avLst/>
          </a:prstGeom>
          <a:noFill/>
        </p:spPr>
      </p:pic>
      <p:pic>
        <p:nvPicPr>
          <p:cNvPr id="1130602" name="Picture 106" descr="NA00269_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87900" y="2009775"/>
            <a:ext cx="647700" cy="542925"/>
          </a:xfrm>
          <a:prstGeom prst="rect">
            <a:avLst/>
          </a:prstGeom>
          <a:noFill/>
        </p:spPr>
      </p:pic>
      <p:pic>
        <p:nvPicPr>
          <p:cNvPr id="1130603" name="Picture 107" descr="j02235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37432" flipH="1">
            <a:off x="3733800" y="1628775"/>
            <a:ext cx="333375" cy="434975"/>
          </a:xfrm>
          <a:prstGeom prst="rect">
            <a:avLst/>
          </a:prstGeom>
          <a:noFill/>
        </p:spPr>
      </p:pic>
      <p:sp>
        <p:nvSpPr>
          <p:cNvPr id="1130604" name="Line 108"/>
          <p:cNvSpPr>
            <a:spLocks noChangeShapeType="1"/>
          </p:cNvSpPr>
          <p:nvPr/>
        </p:nvSpPr>
        <p:spPr bwMode="auto">
          <a:xfrm flipV="1">
            <a:off x="4140200" y="1844675"/>
            <a:ext cx="42481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130605" name="Object 109"/>
          <p:cNvGraphicFramePr>
            <a:graphicFrameLocks noChangeAspect="1"/>
          </p:cNvGraphicFramePr>
          <p:nvPr/>
        </p:nvGraphicFramePr>
        <p:xfrm flipH="1">
          <a:off x="4491038" y="1916113"/>
          <a:ext cx="1714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21" name="Clip" r:id="rId18" imgW="3031560" imgH="4533480" progId="">
                  <p:embed/>
                </p:oleObj>
              </mc:Choice>
              <mc:Fallback>
                <p:oleObj name="Clip" r:id="rId18" imgW="3031560" imgH="453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491038" y="1916113"/>
                        <a:ext cx="17145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606" name="Text Box 110"/>
          <p:cNvSpPr txBox="1">
            <a:spLocks noChangeArrowheads="1"/>
          </p:cNvSpPr>
          <p:nvPr/>
        </p:nvSpPr>
        <p:spPr bwMode="auto">
          <a:xfrm>
            <a:off x="4170363" y="4316413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ISM</a:t>
            </a:r>
            <a:endParaRPr lang="de-CH" sz="1600"/>
          </a:p>
        </p:txBody>
      </p:sp>
      <p:sp>
        <p:nvSpPr>
          <p:cNvPr id="1130607" name="Line 111"/>
          <p:cNvSpPr>
            <a:spLocks noChangeShapeType="1"/>
          </p:cNvSpPr>
          <p:nvPr/>
        </p:nvSpPr>
        <p:spPr bwMode="auto">
          <a:xfrm flipH="1" flipV="1">
            <a:off x="4643438" y="2060575"/>
            <a:ext cx="37449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608" name="Line 112"/>
          <p:cNvSpPr>
            <a:spLocks noChangeShapeType="1"/>
          </p:cNvSpPr>
          <p:nvPr/>
        </p:nvSpPr>
        <p:spPr bwMode="auto">
          <a:xfrm flipH="1" flipV="1">
            <a:off x="5148263" y="2276475"/>
            <a:ext cx="32400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30609" name="Picture 113" descr="j022761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1188" y="1843088"/>
            <a:ext cx="792162" cy="525462"/>
          </a:xfrm>
          <a:prstGeom prst="rect">
            <a:avLst/>
          </a:prstGeom>
          <a:noFill/>
        </p:spPr>
      </p:pic>
      <p:sp>
        <p:nvSpPr>
          <p:cNvPr id="1130610" name="Oval 114"/>
          <p:cNvSpPr>
            <a:spLocks noChangeArrowheads="1"/>
          </p:cNvSpPr>
          <p:nvPr/>
        </p:nvSpPr>
        <p:spPr bwMode="auto">
          <a:xfrm>
            <a:off x="971550" y="2060575"/>
            <a:ext cx="71438" cy="714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611" name="Oval 115"/>
          <p:cNvSpPr>
            <a:spLocks noChangeArrowheads="1"/>
          </p:cNvSpPr>
          <p:nvPr/>
        </p:nvSpPr>
        <p:spPr bwMode="auto">
          <a:xfrm>
            <a:off x="900113" y="1985963"/>
            <a:ext cx="215900" cy="2174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612" name="Oval 116"/>
          <p:cNvSpPr>
            <a:spLocks noChangeArrowheads="1"/>
          </p:cNvSpPr>
          <p:nvPr/>
        </p:nvSpPr>
        <p:spPr bwMode="auto">
          <a:xfrm>
            <a:off x="827088" y="1916113"/>
            <a:ext cx="360362" cy="3587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613" name="Oval 117"/>
          <p:cNvSpPr>
            <a:spLocks noChangeArrowheads="1"/>
          </p:cNvSpPr>
          <p:nvPr/>
        </p:nvSpPr>
        <p:spPr bwMode="auto">
          <a:xfrm>
            <a:off x="755650" y="1844675"/>
            <a:ext cx="503238" cy="501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Frequencies and </a:t>
            </a:r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ITU-R holds auctions for new frequencies, manages frequency bands worldwide (WRC, World Radio Conferences)</a:t>
            </a:r>
          </a:p>
        </p:txBody>
      </p:sp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609600" y="1905000"/>
          <a:ext cx="75946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09" name="Document" r:id="rId4" imgW="7682050" imgH="4272044" progId="Word.Document.8">
                  <p:embed/>
                </p:oleObj>
              </mc:Choice>
              <mc:Fallback>
                <p:oleObj name="Document" r:id="rId4" imgW="7682050" imgH="427204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75946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F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Overview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47040" y="1056640"/>
          <a:ext cx="8239760" cy="468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1991360" y="5201920"/>
            <a:ext cx="1330960" cy="4267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 Basics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991360" y="1156936"/>
            <a:ext cx="1879600" cy="4267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1 Applications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052865" y="2660295"/>
            <a:ext cx="1879600" cy="4267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2 Geo-Routing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829672" y="4460240"/>
            <a:ext cx="2377440" cy="4267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3 Topology Control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492807" y="2670456"/>
            <a:ext cx="1479427" cy="4267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13 Mobility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095999" y="2667179"/>
            <a:ext cx="2245360" cy="4267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4 Data Gathering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575898" y="4460240"/>
            <a:ext cx="1765462" cy="4267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10 Clustering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614810" y="1168400"/>
            <a:ext cx="1726550" cy="4267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9 Positioning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805096" y="1165136"/>
            <a:ext cx="1712124" cy="4267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Clock Sync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91360" y="3958808"/>
            <a:ext cx="2020201" cy="4267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MAC Practice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991360" y="3168624"/>
            <a:ext cx="1481414" cy="4267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Routing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991360" y="1897640"/>
            <a:ext cx="1778000" cy="4267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14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Transport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624320" y="5201920"/>
            <a:ext cx="1717040" cy="4267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Capacity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Left-Right Arrow 20"/>
          <p:cNvSpPr/>
          <p:nvPr/>
        </p:nvSpPr>
        <p:spPr bwMode="auto">
          <a:xfrm>
            <a:off x="1493520" y="5831840"/>
            <a:ext cx="5943600" cy="883920"/>
          </a:xfrm>
          <a:prstGeom prst="left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RelaxedModerately"/>
            <a:lightRig rig="threePt" dir="t"/>
          </a:scene3d>
          <a:sp3d extrusionH="76200" prstMaterial="matte">
            <a:extrusionClr>
              <a:srgbClr val="0033CC"/>
            </a:extrusion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chemeClr val="bg1"/>
                </a:solidFill>
              </a:rPr>
              <a:t>Practice			Theory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Picture 9" descr="j01989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948" y="5826910"/>
            <a:ext cx="1248092" cy="899009"/>
          </a:xfrm>
          <a:prstGeom prst="rect">
            <a:avLst/>
          </a:prstGeom>
          <a:noFill/>
        </p:spPr>
      </p:pic>
      <p:pic>
        <p:nvPicPr>
          <p:cNvPr id="23" name="Picture 8" descr="ED00267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5869465"/>
            <a:ext cx="1552892" cy="825658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 bwMode="auto">
          <a:xfrm>
            <a:off x="4685069" y="3163707"/>
            <a:ext cx="2245360" cy="4267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5 Network Coding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810866" y="3944056"/>
            <a:ext cx="1882804" cy="4267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MAC Theory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</a:t>
            </a:r>
            <a:r>
              <a:rPr lang="en-US" dirty="0" smtClean="0"/>
              <a:t>Overview: Lecture and Exercises</a:t>
            </a:r>
            <a:endParaRPr lang="de-CH" dirty="0"/>
          </a:p>
        </p:txBody>
      </p:sp>
      <p:sp>
        <p:nvSpPr>
          <p:cNvPr id="224259" name="AutoShape 3"/>
          <p:cNvSpPr>
            <a:spLocks noChangeAspect="1" noChangeArrowheads="1" noTextEdit="1"/>
          </p:cNvSpPr>
          <p:nvPr/>
        </p:nvSpPr>
        <p:spPr bwMode="auto">
          <a:xfrm>
            <a:off x="3657600" y="2608263"/>
            <a:ext cx="18288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1455738" y="16002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CH"/>
          </a:p>
        </p:txBody>
      </p:sp>
      <p:sp>
        <p:nvSpPr>
          <p:cNvPr id="224296" name="Rectangle 4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endParaRPr lang="en-US" dirty="0"/>
          </a:p>
          <a:p>
            <a:pPr marL="381000" indent="-381000"/>
            <a:r>
              <a:rPr lang="en-US" dirty="0"/>
              <a:t>Maximum possible spectrum of </a:t>
            </a:r>
            <a:r>
              <a:rPr lang="en-US" dirty="0" smtClean="0"/>
              <a:t>theory and practice</a:t>
            </a:r>
            <a:endParaRPr lang="en-US" dirty="0"/>
          </a:p>
          <a:p>
            <a:pPr marL="381000" indent="-381000"/>
            <a:r>
              <a:rPr lang="en-US" dirty="0">
                <a:solidFill>
                  <a:srgbClr val="FF0000"/>
                </a:solidFill>
              </a:rPr>
              <a:t>New area</a:t>
            </a:r>
            <a:r>
              <a:rPr lang="en-US" dirty="0"/>
              <a:t>, more open than closed </a:t>
            </a:r>
            <a:r>
              <a:rPr lang="en-US" dirty="0" smtClean="0"/>
              <a:t>questions</a:t>
            </a:r>
          </a:p>
          <a:p>
            <a:pPr marL="381000" indent="-381000"/>
            <a:r>
              <a:rPr lang="en-US" dirty="0" smtClean="0"/>
              <a:t>Each week, exactly one topic (chapter)</a:t>
            </a:r>
          </a:p>
          <a:p>
            <a:pPr marL="381000" indent="-381000"/>
            <a:endParaRPr lang="en-GB" dirty="0" smtClean="0"/>
          </a:p>
          <a:p>
            <a:pPr marL="381000" indent="-381000"/>
            <a:r>
              <a:rPr lang="en-GB" dirty="0" smtClean="0"/>
              <a:t>General ideas, concepts, algorithms, impossibility results, etc.</a:t>
            </a:r>
          </a:p>
          <a:p>
            <a:pPr marL="781050" lvl="1" indent="-381000"/>
            <a:r>
              <a:rPr lang="en-GB" dirty="0" smtClean="0"/>
              <a:t>Most of these are </a:t>
            </a:r>
            <a:r>
              <a:rPr lang="en-GB" dirty="0" smtClean="0">
                <a:solidFill>
                  <a:srgbClr val="FF0000"/>
                </a:solidFill>
              </a:rPr>
              <a:t>applicable in other contexts</a:t>
            </a:r>
          </a:p>
          <a:p>
            <a:pPr marL="781050" lvl="1" indent="-381000"/>
            <a:r>
              <a:rPr lang="en-GB" dirty="0" smtClean="0"/>
              <a:t>In other words, almost </a:t>
            </a:r>
            <a:r>
              <a:rPr lang="en-GB" dirty="0" smtClean="0">
                <a:solidFill>
                  <a:srgbClr val="FF0000"/>
                </a:solidFill>
              </a:rPr>
              <a:t>no protocols</a:t>
            </a:r>
            <a:endParaRPr lang="en-US" dirty="0" smtClean="0">
              <a:solidFill>
                <a:srgbClr val="FF0000"/>
              </a:solidFill>
            </a:endParaRPr>
          </a:p>
          <a:p>
            <a:pPr marL="381000" indent="-381000"/>
            <a:endParaRPr lang="en-US" dirty="0"/>
          </a:p>
          <a:p>
            <a:pPr marL="381000" indent="-381000"/>
            <a:r>
              <a:rPr lang="en-GB" dirty="0" smtClean="0"/>
              <a:t>Two </a:t>
            </a:r>
            <a:r>
              <a:rPr lang="en-GB" dirty="0" smtClean="0">
                <a:solidFill>
                  <a:srgbClr val="FF0000"/>
                </a:solidFill>
              </a:rPr>
              <a:t>types of exercises</a:t>
            </a:r>
            <a:r>
              <a:rPr lang="en-GB" dirty="0" smtClean="0"/>
              <a:t>: theory/paper, practice/lab</a:t>
            </a:r>
          </a:p>
          <a:p>
            <a:pPr marL="381000" indent="-381000"/>
            <a:r>
              <a:rPr lang="en-GB" dirty="0" smtClean="0"/>
              <a:t>Assistants: Philipp Sommer, Johannes Schneider</a:t>
            </a:r>
            <a:endParaRPr lang="en-US" dirty="0"/>
          </a:p>
          <a:p>
            <a:pPr marL="381000" indent="-381000">
              <a:buNone/>
            </a:pPr>
            <a:endParaRPr lang="en-US" dirty="0"/>
          </a:p>
          <a:p>
            <a:pPr marL="381000" indent="-381000"/>
            <a:r>
              <a:rPr lang="en-US" dirty="0" smtClean="0"/>
              <a:t>www.disco.ethz.ch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courses</a:t>
            </a:r>
          </a:p>
        </p:txBody>
      </p:sp>
    </p:spTree>
    <p:extLst>
      <p:ext uri="{BB962C8B-B14F-4D97-AF65-F5344CB8AC3E}">
        <p14:creationId xmlns:p14="http://schemas.microsoft.com/office/powerpoint/2010/main" val="21701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Literature</a:t>
            </a:r>
            <a:endParaRPr lang="de-CH" i="1"/>
          </a:p>
        </p:txBody>
      </p:sp>
      <p:sp>
        <p:nvSpPr>
          <p:cNvPr id="228355" name="AutoShape 3"/>
          <p:cNvSpPr>
            <a:spLocks noChangeAspect="1" noChangeArrowheads="1" noTextEdit="1"/>
          </p:cNvSpPr>
          <p:nvPr/>
        </p:nvSpPr>
        <p:spPr bwMode="auto">
          <a:xfrm>
            <a:off x="3657600" y="2608263"/>
            <a:ext cx="18288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5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677" y="1"/>
            <a:ext cx="6847104" cy="684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95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Literature</a:t>
            </a:r>
            <a:endParaRPr lang="de-CH" i="1" dirty="0"/>
          </a:p>
        </p:txBody>
      </p:sp>
      <p:sp>
        <p:nvSpPr>
          <p:cNvPr id="22835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000" indent="-381000"/>
            <a:endParaRPr lang="en-US" dirty="0"/>
          </a:p>
          <a:p>
            <a:pPr marL="381000" indent="-381000"/>
            <a:r>
              <a:rPr lang="de-CH" dirty="0" err="1" smtClean="0"/>
              <a:t>Bhaskar</a:t>
            </a:r>
            <a:r>
              <a:rPr lang="de-CH" dirty="0" smtClean="0"/>
              <a:t> </a:t>
            </a:r>
            <a:r>
              <a:rPr lang="de-CH" dirty="0" err="1" smtClean="0"/>
              <a:t>Krishnamachari</a:t>
            </a:r>
            <a:r>
              <a:rPr lang="de-CH" dirty="0" smtClean="0"/>
              <a:t> – </a:t>
            </a:r>
            <a:r>
              <a:rPr lang="de-CH" i="1" dirty="0" smtClean="0"/>
              <a:t>Networking Wireless Sensors</a:t>
            </a:r>
          </a:p>
          <a:p>
            <a:pPr marL="381000" indent="-381000"/>
            <a:r>
              <a:rPr lang="de-CH" dirty="0" smtClean="0"/>
              <a:t>Paolo Santi – </a:t>
            </a:r>
            <a:r>
              <a:rPr lang="de-CH" i="1" dirty="0" err="1" smtClean="0"/>
              <a:t>Topology</a:t>
            </a:r>
            <a:r>
              <a:rPr lang="de-CH" i="1" dirty="0" smtClean="0"/>
              <a:t> </a:t>
            </a:r>
            <a:r>
              <a:rPr lang="de-CH" i="1" dirty="0" err="1" smtClean="0"/>
              <a:t>Control</a:t>
            </a:r>
            <a:r>
              <a:rPr lang="de-CH" i="1" dirty="0" smtClean="0"/>
              <a:t> in Wireless Ad Hoc and Sensor Networks</a:t>
            </a:r>
          </a:p>
          <a:p>
            <a:pPr marL="381000" indent="-381000"/>
            <a:r>
              <a:rPr lang="en-US" dirty="0" smtClean="0"/>
              <a:t>F. Zhao and L. Guibas – </a:t>
            </a:r>
            <a:r>
              <a:rPr lang="en-US" i="1" dirty="0" smtClean="0"/>
              <a:t>Wireless Sensor Networks: An Information Processing Approach</a:t>
            </a:r>
            <a:endParaRPr lang="de-CH" i="1" dirty="0"/>
          </a:p>
          <a:p>
            <a:pPr marL="381000" indent="-381000"/>
            <a:r>
              <a:rPr lang="en-US" dirty="0" smtClean="0"/>
              <a:t>Ivan </a:t>
            </a:r>
            <a:r>
              <a:rPr lang="en-US" dirty="0" err="1"/>
              <a:t>Stojmeniovic</a:t>
            </a:r>
            <a:r>
              <a:rPr lang="en-US" dirty="0"/>
              <a:t> – </a:t>
            </a:r>
            <a:r>
              <a:rPr lang="en-US" i="1" dirty="0"/>
              <a:t>Handbook of Wireless Networks and Mobile Computing</a:t>
            </a:r>
            <a:r>
              <a:rPr lang="en-US" dirty="0"/>
              <a:t> </a:t>
            </a:r>
          </a:p>
          <a:p>
            <a:pPr marL="381000" indent="-381000"/>
            <a:r>
              <a:rPr lang="de-CH" dirty="0"/>
              <a:t>C. </a:t>
            </a:r>
            <a:r>
              <a:rPr lang="de-CH" dirty="0" err="1"/>
              <a:t>Siva</a:t>
            </a:r>
            <a:r>
              <a:rPr lang="de-CH" dirty="0"/>
              <a:t> </a:t>
            </a:r>
            <a:r>
              <a:rPr lang="de-CH" dirty="0" err="1"/>
              <a:t>Murthy</a:t>
            </a:r>
            <a:r>
              <a:rPr lang="de-CH" dirty="0"/>
              <a:t> and B. S. </a:t>
            </a:r>
            <a:r>
              <a:rPr lang="de-CH" dirty="0" err="1"/>
              <a:t>Manoj</a:t>
            </a:r>
            <a:r>
              <a:rPr lang="de-CH" i="1" dirty="0"/>
              <a:t> – Ad Hoc Wireless </a:t>
            </a:r>
            <a:r>
              <a:rPr lang="de-CH" i="1" dirty="0" smtClean="0"/>
              <a:t>Networks</a:t>
            </a:r>
          </a:p>
          <a:p>
            <a:pPr marL="381000" indent="-381000"/>
            <a:r>
              <a:rPr lang="en-US" dirty="0" smtClean="0"/>
              <a:t>Jochen Schiller – </a:t>
            </a:r>
            <a:r>
              <a:rPr lang="en-US" i="1" dirty="0" smtClean="0"/>
              <a:t>Mobile Communications</a:t>
            </a:r>
          </a:p>
          <a:p>
            <a:pPr marL="381000" indent="-381000"/>
            <a:r>
              <a:rPr lang="de-CH" dirty="0" smtClean="0"/>
              <a:t>Charles E. Perkins</a:t>
            </a:r>
            <a:r>
              <a:rPr lang="de-CH" i="1" dirty="0" smtClean="0"/>
              <a:t> – </a:t>
            </a:r>
            <a:r>
              <a:rPr lang="de-CH" i="1" dirty="0" err="1" smtClean="0"/>
              <a:t>Ad-hoc</a:t>
            </a:r>
            <a:r>
              <a:rPr lang="de-CH" i="1" dirty="0" smtClean="0"/>
              <a:t> Networking</a:t>
            </a:r>
          </a:p>
          <a:p>
            <a:pPr marL="381000" indent="-381000"/>
            <a:r>
              <a:rPr lang="en-US" dirty="0" smtClean="0"/>
              <a:t>Andrew </a:t>
            </a:r>
            <a:r>
              <a:rPr lang="en-US" dirty="0" err="1" smtClean="0"/>
              <a:t>Tanenbaum</a:t>
            </a:r>
            <a:r>
              <a:rPr lang="en-US" dirty="0" smtClean="0"/>
              <a:t> – </a:t>
            </a:r>
            <a:r>
              <a:rPr lang="en-US" i="1" dirty="0" smtClean="0"/>
              <a:t>Computer Networks</a:t>
            </a:r>
            <a:endParaRPr lang="de-CH" dirty="0" smtClean="0"/>
          </a:p>
          <a:p>
            <a:pPr marL="381000" indent="-381000">
              <a:buNone/>
            </a:pPr>
            <a:endParaRPr lang="en-US" i="1" dirty="0"/>
          </a:p>
          <a:p>
            <a:pPr marL="381000" indent="-381000"/>
            <a:r>
              <a:rPr lang="en-US" i="1" dirty="0"/>
              <a:t>Plus tons of other </a:t>
            </a:r>
            <a:r>
              <a:rPr lang="en-US" i="1" dirty="0" smtClean="0"/>
              <a:t>books/articles</a:t>
            </a:r>
            <a:endParaRPr lang="en-US" i="1" dirty="0"/>
          </a:p>
          <a:p>
            <a:pPr marL="381000" indent="-381000"/>
            <a:r>
              <a:rPr lang="en-US" i="1" dirty="0"/>
              <a:t>Papers, papers, papers, …</a:t>
            </a:r>
            <a:endParaRPr lang="de-CH" i="1" dirty="0"/>
          </a:p>
        </p:txBody>
      </p:sp>
      <p:sp>
        <p:nvSpPr>
          <p:cNvPr id="228355" name="AutoShape 3"/>
          <p:cNvSpPr>
            <a:spLocks noChangeAspect="1" noChangeArrowheads="1" noTextEdit="1"/>
          </p:cNvSpPr>
          <p:nvPr/>
        </p:nvSpPr>
        <p:spPr bwMode="auto">
          <a:xfrm>
            <a:off x="3657600" y="2608263"/>
            <a:ext cx="18288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1455738" y="16002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51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(of Applications)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Area maturity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Practical importance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Theory appeal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89907" y="1657357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First steps                       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Text book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89907" y="3132373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 apps                                                     Mission critical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89907" y="4607389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Boooooooring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					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Exciting</a:t>
            </a:r>
          </a:p>
        </p:txBody>
      </p:sp>
      <p:sp>
        <p:nvSpPr>
          <p:cNvPr id="7" name="Isosceles Triangle 6"/>
          <p:cNvSpPr/>
          <p:nvPr/>
        </p:nvSpPr>
        <p:spPr bwMode="auto">
          <a:xfrm>
            <a:off x="3553327" y="1926771"/>
            <a:ext cx="293915" cy="39188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8457586" y="3385456"/>
            <a:ext cx="293915" cy="39188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796455" y="4876798"/>
            <a:ext cx="293915" cy="39188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>
            <a:off x="8469795" y="4864606"/>
            <a:ext cx="293915" cy="39188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Well, the open problem for this chapter is obvious: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Find the killer application! </a:t>
            </a:r>
            <a:r>
              <a:rPr lang="en-US" dirty="0" smtClean="0"/>
              <a:t>Get rich and famous!!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 bwMode="auto">
          <a:xfrm>
            <a:off x="1178559" y="2976879"/>
            <a:ext cx="6207761" cy="2377441"/>
          </a:xfrm>
          <a:prstGeom prst="cloudCallout">
            <a:avLst>
              <a:gd name="adj1" fmla="val 53039"/>
              <a:gd name="adj2" fmla="val 67310"/>
            </a:avLst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…this lecture is only superficially about ad hoc and sensor networks. In reality it is about new (and hopefully exciting) networking paradigms!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For</a:t>
            </a:r>
            <a:r>
              <a:rPr lang="de-CH" dirty="0" smtClean="0"/>
              <a:t> CS </a:t>
            </a:r>
            <a:r>
              <a:rPr lang="de-CH" dirty="0" err="1" smtClean="0"/>
              <a:t>Students</a:t>
            </a:r>
            <a:r>
              <a:rPr lang="de-CH" dirty="0" smtClean="0"/>
              <a:t>: Wireless Communication Basics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en-US" dirty="0" smtClean="0"/>
              <a:t>Brief history of communication</a:t>
            </a:r>
          </a:p>
          <a:p>
            <a:r>
              <a:rPr lang="en-US" dirty="0" smtClean="0"/>
              <a:t>Frequencies</a:t>
            </a:r>
            <a:endParaRPr lang="en-US" dirty="0"/>
          </a:p>
          <a:p>
            <a:r>
              <a:rPr lang="en-US" dirty="0"/>
              <a:t>Signals</a:t>
            </a:r>
          </a:p>
          <a:p>
            <a:r>
              <a:rPr lang="en-US" dirty="0"/>
              <a:t>Antennas</a:t>
            </a:r>
          </a:p>
          <a:p>
            <a:r>
              <a:rPr lang="en-US" dirty="0"/>
              <a:t>Signal Propagation</a:t>
            </a:r>
          </a:p>
          <a:p>
            <a:r>
              <a:rPr lang="en-US" dirty="0"/>
              <a:t>Modulation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1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Typical Sensor Node: </a:t>
            </a:r>
            <a:r>
              <a:rPr lang="en-GB" dirty="0" err="1" smtClean="0"/>
              <a:t>TinyNode</a:t>
            </a:r>
            <a:r>
              <a:rPr lang="en-GB" dirty="0" smtClean="0"/>
              <a:t> 584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9275" y="870857"/>
            <a:ext cx="5949496" cy="338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800" kern="0" dirty="0" smtClean="0">
              <a:solidFill>
                <a:srgbClr val="000000"/>
              </a:solidFill>
              <a:latin typeface="+mn-lt"/>
            </a:endParaRPr>
          </a:p>
          <a:p>
            <a:pPr marL="342900" lvl="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TI MSP430F1611 microcontroller @ 8 MHz</a:t>
            </a:r>
          </a:p>
          <a:p>
            <a:pPr marL="342900" lvl="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10k SRAM, 48k flash (code), 512k serial storage</a:t>
            </a:r>
          </a:p>
          <a:p>
            <a:pPr marL="342900" lvl="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868 MHz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</a:rPr>
              <a:t>Xemics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 XE1205 multi channel radio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 to 115 kbps data rate,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200m outdoor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 range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0009" y="776281"/>
            <a:ext cx="486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[</a:t>
            </a:r>
            <a:r>
              <a:rPr lang="en-GB" sz="1800" dirty="0" err="1" smtClean="0"/>
              <a:t>Shockfish</a:t>
            </a:r>
            <a:r>
              <a:rPr lang="en-GB" sz="1800" dirty="0" smtClean="0"/>
              <a:t> SA, The Sensor Network Museum]</a:t>
            </a:r>
            <a:endParaRPr lang="en-US" sz="1800" dirty="0"/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024" y="4418422"/>
            <a:ext cx="3460976" cy="211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69016" y="3512084"/>
          <a:ext cx="4576561" cy="2472855"/>
        </p:xfrm>
        <a:graphic>
          <a:graphicData uri="http://schemas.openxmlformats.org/drawingml/2006/table">
            <a:tbl>
              <a:tblPr/>
              <a:tblGrid>
                <a:gridCol w="2617133"/>
                <a:gridCol w="767443"/>
                <a:gridCol w="1191985"/>
              </a:tblGrid>
              <a:tr h="441739">
                <a:tc>
                  <a:txBody>
                    <a:bodyPr/>
                    <a:lstStyle/>
                    <a:p>
                      <a:r>
                        <a:rPr lang="en-US" sz="1400" dirty="0"/>
                        <a:t> 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Current </a:t>
                      </a:r>
                      <a:r>
                        <a:rPr lang="en-US" sz="1400" dirty="0" smtClean="0"/>
                        <a:t>Draw</a:t>
                      </a:r>
                      <a:endParaRPr lang="en-US" sz="1400" dirty="0"/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Power Consumption 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21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uC</a:t>
                      </a:r>
                      <a:r>
                        <a:rPr lang="en-US" sz="1400" dirty="0"/>
                        <a:t> sleep with timer on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6.5 </a:t>
                      </a:r>
                      <a:r>
                        <a:rPr lang="en-US" sz="1400" dirty="0" err="1" smtClean="0"/>
                        <a:t>uA</a:t>
                      </a:r>
                      <a:endParaRPr lang="en-US" sz="1400" dirty="0"/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0.0195 </a:t>
                      </a:r>
                      <a:r>
                        <a:rPr lang="en-US" sz="1400" dirty="0" err="1" smtClean="0"/>
                        <a:t>mW</a:t>
                      </a:r>
                      <a:endParaRPr lang="en-US" sz="1400" dirty="0"/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21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uC</a:t>
                      </a:r>
                      <a:r>
                        <a:rPr lang="en-US" sz="1400" dirty="0"/>
                        <a:t> active, radio off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2.1 </a:t>
                      </a:r>
                      <a:r>
                        <a:rPr lang="en-US" sz="1400" dirty="0" err="1"/>
                        <a:t>mA</a:t>
                      </a:r>
                      <a:endParaRPr lang="en-US" sz="1400" dirty="0"/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6.3 mW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7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uC</a:t>
                      </a:r>
                      <a:r>
                        <a:rPr lang="en-US" sz="1400" dirty="0"/>
                        <a:t> active, radio idle listening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 </a:t>
                      </a:r>
                      <a:r>
                        <a:rPr lang="en-US" sz="1400" dirty="0" err="1"/>
                        <a:t>mA</a:t>
                      </a:r>
                      <a:endParaRPr lang="en-US" sz="1400" dirty="0"/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48 mW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739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uC active, radio TX/RX at +12dBm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 </a:t>
                      </a:r>
                      <a:r>
                        <a:rPr lang="en-US" sz="1400" dirty="0" err="1"/>
                        <a:t>mA</a:t>
                      </a:r>
                      <a:endParaRPr lang="en-US" sz="1400" dirty="0"/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186 </a:t>
                      </a:r>
                      <a:r>
                        <a:rPr lang="en-US" sz="1400" dirty="0" err="1"/>
                        <a:t>mW</a:t>
                      </a:r>
                      <a:endParaRPr lang="en-US" sz="1400" dirty="0"/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514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Max. Power (</a:t>
                      </a:r>
                      <a:r>
                        <a:rPr lang="en-US" sz="1400" dirty="0" err="1"/>
                        <a:t>uC</a:t>
                      </a:r>
                      <a:r>
                        <a:rPr lang="en-US" sz="1400" dirty="0"/>
                        <a:t> active, radio TX/RX at +12dBm + flash write)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76.9 </a:t>
                      </a:r>
                      <a:r>
                        <a:rPr lang="en-US" sz="1400" dirty="0" err="1"/>
                        <a:t>mA</a:t>
                      </a:r>
                      <a:endParaRPr lang="en-US" sz="1400" dirty="0"/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230.7mW</a:t>
                      </a:r>
                    </a:p>
                  </a:txBody>
                  <a:tcPr marL="44174" marR="44174" marT="22087" marB="220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7756071" y="3575957"/>
            <a:ext cx="1387929" cy="857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 brief history of communication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Electric telegraph invented in 1837 by Samuel Morse</a:t>
            </a:r>
          </a:p>
          <a:p>
            <a:r>
              <a:rPr lang="de-CH" dirty="0" smtClean="0"/>
              <a:t>First long distance transmission between Washington,</a:t>
            </a:r>
            <a:br>
              <a:rPr lang="de-CH" dirty="0" smtClean="0"/>
            </a:br>
            <a:r>
              <a:rPr lang="de-CH" dirty="0" smtClean="0"/>
              <a:t>D.C. and Baltimore, Maryland in 1844: </a:t>
            </a:r>
            <a:br>
              <a:rPr lang="de-CH" dirty="0" smtClean="0"/>
            </a:br>
            <a:r>
              <a:rPr lang="de-CH" dirty="0" smtClean="0"/>
              <a:t>«What hath God wrought»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Invention of the telephone by Alexander Graham Bell in 1875</a:t>
            </a:r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8673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76" y="951104"/>
            <a:ext cx="1344552" cy="204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52228"/>
            <a:ext cx="2551948" cy="209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73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35" y="3727966"/>
            <a:ext cx="1591530" cy="221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6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Going Wireless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Guglielmo Marconi demonstrates first wireless </a:t>
            </a:r>
            <a:br>
              <a:rPr lang="de-CH" dirty="0" smtClean="0"/>
            </a:br>
            <a:r>
              <a:rPr lang="de-CH" dirty="0" smtClean="0"/>
              <a:t>telegraph in 1896.</a:t>
            </a:r>
          </a:p>
          <a:p>
            <a:r>
              <a:rPr lang="de-CH" dirty="0" smtClean="0"/>
              <a:t>A wireless telegraph service </a:t>
            </a:r>
            <a:r>
              <a:rPr lang="de-CH" dirty="0"/>
              <a:t>is established </a:t>
            </a:r>
            <a:r>
              <a:rPr lang="de-CH" dirty="0" smtClean="0"/>
              <a:t>between</a:t>
            </a:r>
            <a:br>
              <a:rPr lang="de-CH" dirty="0" smtClean="0"/>
            </a:br>
            <a:r>
              <a:rPr lang="de-CH" dirty="0" smtClean="0"/>
              <a:t>France and England in 1898.</a:t>
            </a:r>
          </a:p>
          <a:p>
            <a:r>
              <a:rPr lang="de-CH" dirty="0" smtClean="0"/>
              <a:t>1901 first wireless communication accross the atlantic</a:t>
            </a:r>
          </a:p>
          <a:p>
            <a:endParaRPr lang="de-CH" dirty="0" smtClean="0"/>
          </a:p>
          <a:p>
            <a:endParaRPr lang="de-CH" dirty="0"/>
          </a:p>
          <a:p>
            <a:r>
              <a:rPr lang="de-CH" dirty="0" smtClean="0"/>
              <a:t>First amplitude modulation (AM) radio transmission</a:t>
            </a:r>
            <a:br>
              <a:rPr lang="de-CH" dirty="0" smtClean="0"/>
            </a:br>
            <a:r>
              <a:rPr lang="de-CH" dirty="0" smtClean="0"/>
              <a:t>in 1906</a:t>
            </a:r>
          </a:p>
          <a:p>
            <a:r>
              <a:rPr lang="de-CH" dirty="0"/>
              <a:t>Edwin Howard </a:t>
            </a:r>
            <a:r>
              <a:rPr lang="de-CH" dirty="0" smtClean="0"/>
              <a:t>Armstrong invents</a:t>
            </a:r>
            <a:br>
              <a:rPr lang="de-CH" dirty="0" smtClean="0"/>
            </a:br>
            <a:r>
              <a:rPr lang="de-CH" dirty="0" smtClean="0"/>
              <a:t>frequency modulation (FM) radio in 1935</a:t>
            </a:r>
          </a:p>
          <a:p>
            <a:endParaRPr lang="de-CH" dirty="0" smtClean="0"/>
          </a:p>
          <a:p>
            <a:r>
              <a:rPr lang="de-CH" dirty="0" smtClean="0"/>
              <a:t>Digital Audio Broadcasting (DAB) since late 90’s</a:t>
            </a:r>
            <a:endParaRPr lang="de-CH" dirty="0"/>
          </a:p>
        </p:txBody>
      </p:sp>
      <p:pic>
        <p:nvPicPr>
          <p:cNvPr id="868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48926"/>
            <a:ext cx="1554480" cy="219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83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25" y="4099560"/>
            <a:ext cx="1948630" cy="219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3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Wireless Telephony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First experiments with mobile phone systems in 1950s</a:t>
            </a:r>
          </a:p>
          <a:p>
            <a:endParaRPr lang="de-CH" dirty="0"/>
          </a:p>
          <a:p>
            <a:r>
              <a:rPr lang="de-CH" dirty="0" smtClean="0"/>
              <a:t>Fully automated mobile phone system for vehicles</a:t>
            </a:r>
            <a:br>
              <a:rPr lang="de-CH" dirty="0" smtClean="0"/>
            </a:br>
            <a:r>
              <a:rPr lang="de-CH" dirty="0" smtClean="0"/>
              <a:t>launched in Sweden around 1960</a:t>
            </a:r>
          </a:p>
          <a:p>
            <a:endParaRPr lang="de-CH" dirty="0"/>
          </a:p>
          <a:p>
            <a:r>
              <a:rPr lang="de-CH" dirty="0" smtClean="0"/>
              <a:t>First generation (1G): cellular networks in Japan (1979)</a:t>
            </a:r>
          </a:p>
          <a:p>
            <a:endParaRPr lang="de-CH" dirty="0"/>
          </a:p>
          <a:p>
            <a:r>
              <a:rPr lang="de-CH" dirty="0" smtClean="0"/>
              <a:t>Second generation (2G): GSM introduced in 1990s</a:t>
            </a:r>
            <a:br>
              <a:rPr lang="de-CH" dirty="0" smtClean="0"/>
            </a:br>
            <a:r>
              <a:rPr lang="de-CH" dirty="0" smtClean="0"/>
              <a:t>Digital network, SMS, roaming</a:t>
            </a:r>
          </a:p>
          <a:p>
            <a:endParaRPr lang="de-CH" dirty="0"/>
          </a:p>
          <a:p>
            <a:r>
              <a:rPr lang="de-CH" dirty="0" smtClean="0"/>
              <a:t>Third generation (3G): high-speed data networks (UMTS)</a:t>
            </a:r>
            <a:br>
              <a:rPr lang="de-CH" dirty="0" smtClean="0"/>
            </a:br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869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1052179"/>
            <a:ext cx="1219202" cy="298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4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2744143" y="4529128"/>
            <a:ext cx="5412105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Receiver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760336" y="2257436"/>
            <a:ext cx="5412105" cy="11287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Transmitter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Block Diagram of a Wireless Communication System</a:t>
            </a:r>
            <a:endParaRPr lang="de-CH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Modulation is required to transfer data over a wireless channel</a:t>
            </a:r>
            <a:endParaRPr lang="de-CH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5296" y="2689880"/>
            <a:ext cx="184404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 In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35296" y="4941584"/>
            <a:ext cx="184404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 Out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41336" y="2689880"/>
            <a:ext cx="208788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Modulator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32136" y="2689880"/>
            <a:ext cx="208788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Antenna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732136" y="4984448"/>
            <a:ext cx="208788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Antenna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141336" y="4984448"/>
            <a:ext cx="208788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Demodulator</a:t>
            </a:r>
          </a:p>
        </p:txBody>
      </p:sp>
      <p:cxnSp>
        <p:nvCxnSpPr>
          <p:cNvPr id="14" name="Straight Arrow Connector 13"/>
          <p:cNvCxnSpPr>
            <a:stCxn id="4" idx="3"/>
            <a:endCxn id="6" idx="1"/>
          </p:cNvCxnSpPr>
          <p:nvPr/>
        </p:nvCxnSpPr>
        <p:spPr bwMode="auto">
          <a:xfrm>
            <a:off x="2379336" y="2918480"/>
            <a:ext cx="76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 bwMode="auto">
          <a:xfrm>
            <a:off x="5229216" y="2918480"/>
            <a:ext cx="5029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1"/>
          </p:cNvCxnSpPr>
          <p:nvPr/>
        </p:nvCxnSpPr>
        <p:spPr bwMode="auto">
          <a:xfrm flipH="1">
            <a:off x="5229216" y="5213048"/>
            <a:ext cx="5029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1"/>
          </p:cNvCxnSpPr>
          <p:nvPr/>
        </p:nvCxnSpPr>
        <p:spPr bwMode="auto">
          <a:xfrm flipH="1">
            <a:off x="2379336" y="5213048"/>
            <a:ext cx="762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7" idx="2"/>
            <a:endCxn id="8" idx="0"/>
          </p:cNvCxnSpPr>
          <p:nvPr/>
        </p:nvCxnSpPr>
        <p:spPr bwMode="auto">
          <a:xfrm>
            <a:off x="6776076" y="3147080"/>
            <a:ext cx="0" cy="1837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150000" y="3756347"/>
            <a:ext cx="260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Wireless Channel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77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Modulation and demodulation</a:t>
            </a:r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 flipH="1">
            <a:off x="3810000" y="3702679"/>
            <a:ext cx="1447800" cy="609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synchronization</a:t>
            </a:r>
          </a:p>
          <a:p>
            <a:pPr algn="ctr"/>
            <a:r>
              <a:rPr lang="en-US" sz="1400"/>
              <a:t>decision</a:t>
            </a:r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 flipH="1">
            <a:off x="5676900" y="3474079"/>
            <a:ext cx="647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digital</a:t>
            </a:r>
          </a:p>
          <a:p>
            <a:r>
              <a:rPr lang="en-US" sz="1400"/>
              <a:t>data</a:t>
            </a:r>
          </a:p>
        </p:txBody>
      </p:sp>
      <p:cxnSp>
        <p:nvCxnSpPr>
          <p:cNvPr id="388101" name="AutoShape 5"/>
          <p:cNvCxnSpPr>
            <a:cxnSpLocks noChangeShapeType="1"/>
            <a:endCxn id="388099" idx="1"/>
          </p:cNvCxnSpPr>
          <p:nvPr/>
        </p:nvCxnSpPr>
        <p:spPr bwMode="auto">
          <a:xfrm flipH="1">
            <a:off x="5257800" y="4005892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88102" name="Rectangle 6"/>
          <p:cNvSpPr>
            <a:spLocks noChangeArrowheads="1"/>
          </p:cNvSpPr>
          <p:nvPr/>
        </p:nvSpPr>
        <p:spPr bwMode="auto">
          <a:xfrm flipH="1">
            <a:off x="1600200" y="3702679"/>
            <a:ext cx="1371600" cy="609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analog</a:t>
            </a:r>
          </a:p>
          <a:p>
            <a:pPr algn="ctr"/>
            <a:r>
              <a:rPr lang="en-US" sz="1400"/>
              <a:t>demodulation</a:t>
            </a:r>
          </a:p>
        </p:txBody>
      </p:sp>
      <p:cxnSp>
        <p:nvCxnSpPr>
          <p:cNvPr id="388103" name="AutoShape 7"/>
          <p:cNvCxnSpPr>
            <a:cxnSpLocks noChangeShapeType="1"/>
            <a:endCxn id="388102" idx="2"/>
          </p:cNvCxnSpPr>
          <p:nvPr/>
        </p:nvCxnSpPr>
        <p:spPr bwMode="auto">
          <a:xfrm flipH="1" flipV="1">
            <a:off x="2286000" y="4310692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8104" name="Text Box 8"/>
          <p:cNvSpPr txBox="1">
            <a:spLocks noChangeArrowheads="1"/>
          </p:cNvSpPr>
          <p:nvPr/>
        </p:nvSpPr>
        <p:spPr bwMode="auto">
          <a:xfrm flipH="1">
            <a:off x="2362200" y="4388479"/>
            <a:ext cx="685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radio</a:t>
            </a:r>
          </a:p>
          <a:p>
            <a:r>
              <a:rPr lang="en-US" sz="1400"/>
              <a:t>carrier</a:t>
            </a:r>
          </a:p>
        </p:txBody>
      </p:sp>
      <p:cxnSp>
        <p:nvCxnSpPr>
          <p:cNvPr id="388105" name="AutoShape 9"/>
          <p:cNvCxnSpPr>
            <a:cxnSpLocks noChangeShapeType="1"/>
            <a:stCxn id="388099" idx="3"/>
            <a:endCxn id="388102" idx="1"/>
          </p:cNvCxnSpPr>
          <p:nvPr/>
        </p:nvCxnSpPr>
        <p:spPr bwMode="auto">
          <a:xfrm flipH="1">
            <a:off x="2971800" y="4005892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88106" name="Text Box 10"/>
          <p:cNvSpPr txBox="1">
            <a:spLocks noChangeArrowheads="1"/>
          </p:cNvSpPr>
          <p:nvPr/>
        </p:nvSpPr>
        <p:spPr bwMode="auto">
          <a:xfrm flipH="1">
            <a:off x="2971800" y="3169279"/>
            <a:ext cx="9620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analog</a:t>
            </a:r>
          </a:p>
          <a:p>
            <a:r>
              <a:rPr lang="en-US" sz="1400"/>
              <a:t>baseband</a:t>
            </a:r>
          </a:p>
          <a:p>
            <a:r>
              <a:rPr lang="en-US" sz="1400"/>
              <a:t>signal</a:t>
            </a:r>
          </a:p>
        </p:txBody>
      </p:sp>
      <p:sp>
        <p:nvSpPr>
          <p:cNvPr id="388107" name="Text Box 11"/>
          <p:cNvSpPr txBox="1">
            <a:spLocks noChangeArrowheads="1"/>
          </p:cNvSpPr>
          <p:nvPr/>
        </p:nvSpPr>
        <p:spPr bwMode="auto">
          <a:xfrm flipH="1">
            <a:off x="5330825" y="4007479"/>
            <a:ext cx="106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101101001</a:t>
            </a:r>
          </a:p>
        </p:txBody>
      </p:sp>
      <p:sp>
        <p:nvSpPr>
          <p:cNvPr id="388108" name="Freeform 12"/>
          <p:cNvSpPr>
            <a:spLocks/>
          </p:cNvSpPr>
          <p:nvPr/>
        </p:nvSpPr>
        <p:spPr bwMode="auto">
          <a:xfrm>
            <a:off x="3048000" y="4083679"/>
            <a:ext cx="685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96" y="0"/>
              </a:cxn>
              <a:cxn ang="0">
                <a:pos x="192" y="144"/>
              </a:cxn>
              <a:cxn ang="0">
                <a:pos x="288" y="0"/>
              </a:cxn>
              <a:cxn ang="0">
                <a:pos x="384" y="144"/>
              </a:cxn>
              <a:cxn ang="0">
                <a:pos x="480" y="0"/>
              </a:cxn>
            </a:cxnLst>
            <a:rect l="0" t="0" r="r" b="b"/>
            <a:pathLst>
              <a:path w="480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144"/>
                  <a:pt x="192" y="144"/>
                </a:cubicBezTo>
                <a:cubicBezTo>
                  <a:pt x="224" y="144"/>
                  <a:pt x="256" y="0"/>
                  <a:pt x="288" y="0"/>
                </a:cubicBezTo>
                <a:cubicBezTo>
                  <a:pt x="320" y="0"/>
                  <a:pt x="352" y="144"/>
                  <a:pt x="384" y="144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09" name="Freeform 13"/>
          <p:cNvSpPr>
            <a:spLocks/>
          </p:cNvSpPr>
          <p:nvPr/>
        </p:nvSpPr>
        <p:spPr bwMode="auto">
          <a:xfrm>
            <a:off x="1676400" y="4540879"/>
            <a:ext cx="533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8" y="0"/>
              </a:cxn>
              <a:cxn ang="0">
                <a:pos x="96" y="144"/>
              </a:cxn>
              <a:cxn ang="0">
                <a:pos x="144" y="0"/>
              </a:cxn>
              <a:cxn ang="0">
                <a:pos x="192" y="144"/>
              </a:cxn>
              <a:cxn ang="0">
                <a:pos x="240" y="0"/>
              </a:cxn>
              <a:cxn ang="0">
                <a:pos x="288" y="144"/>
              </a:cxn>
              <a:cxn ang="0">
                <a:pos x="336" y="0"/>
              </a:cxn>
            </a:cxnLst>
            <a:rect l="0" t="0" r="r" b="b"/>
            <a:pathLst>
              <a:path w="336" h="144">
                <a:moveTo>
                  <a:pt x="0" y="144"/>
                </a:moveTo>
                <a:cubicBezTo>
                  <a:pt x="16" y="72"/>
                  <a:pt x="32" y="0"/>
                  <a:pt x="48" y="0"/>
                </a:cubicBezTo>
                <a:cubicBezTo>
                  <a:pt x="64" y="0"/>
                  <a:pt x="80" y="144"/>
                  <a:pt x="96" y="144"/>
                </a:cubicBezTo>
                <a:cubicBezTo>
                  <a:pt x="112" y="144"/>
                  <a:pt x="128" y="0"/>
                  <a:pt x="144" y="0"/>
                </a:cubicBezTo>
                <a:cubicBezTo>
                  <a:pt x="160" y="0"/>
                  <a:pt x="176" y="144"/>
                  <a:pt x="192" y="144"/>
                </a:cubicBezTo>
                <a:cubicBezTo>
                  <a:pt x="208" y="144"/>
                  <a:pt x="224" y="0"/>
                  <a:pt x="240" y="0"/>
                </a:cubicBezTo>
                <a:cubicBezTo>
                  <a:pt x="256" y="0"/>
                  <a:pt x="272" y="144"/>
                  <a:pt x="288" y="144"/>
                </a:cubicBezTo>
                <a:cubicBezTo>
                  <a:pt x="304" y="144"/>
                  <a:pt x="320" y="72"/>
                  <a:pt x="33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10" name="Freeform 14"/>
          <p:cNvSpPr>
            <a:spLocks/>
          </p:cNvSpPr>
          <p:nvPr/>
        </p:nvSpPr>
        <p:spPr bwMode="auto">
          <a:xfrm>
            <a:off x="533400" y="3474079"/>
            <a:ext cx="533400" cy="573088"/>
          </a:xfrm>
          <a:custGeom>
            <a:avLst/>
            <a:gdLst/>
            <a:ahLst/>
            <a:cxnLst>
              <a:cxn ang="0">
                <a:pos x="0" y="247"/>
              </a:cxn>
              <a:cxn ang="0">
                <a:pos x="48" y="103"/>
              </a:cxn>
              <a:cxn ang="0">
                <a:pos x="96" y="247"/>
              </a:cxn>
              <a:cxn ang="0">
                <a:pos x="141" y="16"/>
              </a:cxn>
              <a:cxn ang="0">
                <a:pos x="195" y="346"/>
              </a:cxn>
              <a:cxn ang="0">
                <a:pos x="240" y="103"/>
              </a:cxn>
              <a:cxn ang="0">
                <a:pos x="288" y="247"/>
              </a:cxn>
              <a:cxn ang="0">
                <a:pos x="336" y="103"/>
              </a:cxn>
            </a:cxnLst>
            <a:rect l="0" t="0" r="r" b="b"/>
            <a:pathLst>
              <a:path w="336" h="361">
                <a:moveTo>
                  <a:pt x="0" y="247"/>
                </a:moveTo>
                <a:cubicBezTo>
                  <a:pt x="16" y="175"/>
                  <a:pt x="32" y="103"/>
                  <a:pt x="48" y="103"/>
                </a:cubicBezTo>
                <a:cubicBezTo>
                  <a:pt x="64" y="103"/>
                  <a:pt x="80" y="261"/>
                  <a:pt x="96" y="247"/>
                </a:cubicBezTo>
                <a:cubicBezTo>
                  <a:pt x="112" y="233"/>
                  <a:pt x="125" y="0"/>
                  <a:pt x="141" y="16"/>
                </a:cubicBezTo>
                <a:cubicBezTo>
                  <a:pt x="157" y="32"/>
                  <a:pt x="178" y="331"/>
                  <a:pt x="195" y="346"/>
                </a:cubicBezTo>
                <a:cubicBezTo>
                  <a:pt x="212" y="361"/>
                  <a:pt x="225" y="119"/>
                  <a:pt x="240" y="103"/>
                </a:cubicBezTo>
                <a:cubicBezTo>
                  <a:pt x="255" y="87"/>
                  <a:pt x="272" y="247"/>
                  <a:pt x="288" y="247"/>
                </a:cubicBezTo>
                <a:cubicBezTo>
                  <a:pt x="304" y="247"/>
                  <a:pt x="320" y="175"/>
                  <a:pt x="336" y="10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8111" name="AutoShape 15"/>
          <p:cNvCxnSpPr>
            <a:cxnSpLocks noChangeShapeType="1"/>
            <a:stCxn id="388102" idx="3"/>
          </p:cNvCxnSpPr>
          <p:nvPr/>
        </p:nvCxnSpPr>
        <p:spPr bwMode="auto">
          <a:xfrm flipH="1" flipV="1">
            <a:off x="1219200" y="3548692"/>
            <a:ext cx="381000" cy="457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sp>
        <p:nvSpPr>
          <p:cNvPr id="388112" name="Text Box 16"/>
          <p:cNvSpPr txBox="1">
            <a:spLocks noChangeArrowheads="1"/>
          </p:cNvSpPr>
          <p:nvPr/>
        </p:nvSpPr>
        <p:spPr bwMode="auto">
          <a:xfrm>
            <a:off x="6934200" y="3931279"/>
            <a:ext cx="134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radio receiver</a:t>
            </a:r>
          </a:p>
        </p:txBody>
      </p:sp>
      <p:sp>
        <p:nvSpPr>
          <p:cNvPr id="388113" name="Rectangle 17"/>
          <p:cNvSpPr>
            <a:spLocks noChangeArrowheads="1"/>
          </p:cNvSpPr>
          <p:nvPr/>
        </p:nvSpPr>
        <p:spPr bwMode="auto">
          <a:xfrm>
            <a:off x="1752600" y="1753931"/>
            <a:ext cx="1447800" cy="609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digital</a:t>
            </a:r>
          </a:p>
          <a:p>
            <a:pPr algn="ctr"/>
            <a:r>
              <a:rPr lang="en-US" sz="1400"/>
              <a:t>modulation</a:t>
            </a:r>
          </a:p>
        </p:txBody>
      </p:sp>
      <p:sp>
        <p:nvSpPr>
          <p:cNvPr id="388114" name="Text Box 18"/>
          <p:cNvSpPr txBox="1">
            <a:spLocks noChangeArrowheads="1"/>
          </p:cNvSpPr>
          <p:nvPr/>
        </p:nvSpPr>
        <p:spPr bwMode="auto">
          <a:xfrm>
            <a:off x="685800" y="1525331"/>
            <a:ext cx="647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digital</a:t>
            </a:r>
          </a:p>
          <a:p>
            <a:r>
              <a:rPr lang="en-US" sz="1400"/>
              <a:t>data</a:t>
            </a:r>
          </a:p>
        </p:txBody>
      </p:sp>
      <p:cxnSp>
        <p:nvCxnSpPr>
          <p:cNvPr id="388115" name="AutoShape 19"/>
          <p:cNvCxnSpPr>
            <a:cxnSpLocks noChangeShapeType="1"/>
            <a:endCxn id="388113" idx="1"/>
          </p:cNvCxnSpPr>
          <p:nvPr/>
        </p:nvCxnSpPr>
        <p:spPr bwMode="auto">
          <a:xfrm>
            <a:off x="609600" y="2058731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8116" name="Rectangle 20"/>
          <p:cNvSpPr>
            <a:spLocks noChangeArrowheads="1"/>
          </p:cNvSpPr>
          <p:nvPr/>
        </p:nvSpPr>
        <p:spPr bwMode="auto">
          <a:xfrm>
            <a:off x="4038600" y="1753931"/>
            <a:ext cx="1371600" cy="609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analog</a:t>
            </a:r>
          </a:p>
          <a:p>
            <a:pPr algn="ctr"/>
            <a:r>
              <a:rPr lang="en-US" sz="1400"/>
              <a:t>modulation</a:t>
            </a:r>
          </a:p>
        </p:txBody>
      </p:sp>
      <p:cxnSp>
        <p:nvCxnSpPr>
          <p:cNvPr id="388117" name="AutoShape 21"/>
          <p:cNvCxnSpPr>
            <a:cxnSpLocks noChangeShapeType="1"/>
            <a:endCxn id="388116" idx="2"/>
          </p:cNvCxnSpPr>
          <p:nvPr/>
        </p:nvCxnSpPr>
        <p:spPr bwMode="auto">
          <a:xfrm flipV="1">
            <a:off x="4724400" y="2363531"/>
            <a:ext cx="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8118" name="Text Box 22"/>
          <p:cNvSpPr txBox="1">
            <a:spLocks noChangeArrowheads="1"/>
          </p:cNvSpPr>
          <p:nvPr/>
        </p:nvSpPr>
        <p:spPr bwMode="auto">
          <a:xfrm>
            <a:off x="3962400" y="2439731"/>
            <a:ext cx="685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radio</a:t>
            </a:r>
          </a:p>
          <a:p>
            <a:r>
              <a:rPr lang="en-US" sz="1400"/>
              <a:t>carrier</a:t>
            </a:r>
          </a:p>
        </p:txBody>
      </p:sp>
      <p:cxnSp>
        <p:nvCxnSpPr>
          <p:cNvPr id="388119" name="AutoShape 23"/>
          <p:cNvCxnSpPr>
            <a:cxnSpLocks noChangeShapeType="1"/>
            <a:stCxn id="388113" idx="3"/>
            <a:endCxn id="388116" idx="1"/>
          </p:cNvCxnSpPr>
          <p:nvPr/>
        </p:nvCxnSpPr>
        <p:spPr bwMode="auto">
          <a:xfrm>
            <a:off x="3200400" y="2058731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8120" name="Text Box 24"/>
          <p:cNvSpPr txBox="1">
            <a:spLocks noChangeArrowheads="1"/>
          </p:cNvSpPr>
          <p:nvPr/>
        </p:nvSpPr>
        <p:spPr bwMode="auto">
          <a:xfrm>
            <a:off x="3200400" y="1220531"/>
            <a:ext cx="9620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analog</a:t>
            </a:r>
          </a:p>
          <a:p>
            <a:r>
              <a:rPr lang="en-US" sz="1400"/>
              <a:t>baseband</a:t>
            </a:r>
          </a:p>
          <a:p>
            <a:r>
              <a:rPr lang="en-US" sz="1400"/>
              <a:t>signal</a:t>
            </a:r>
          </a:p>
        </p:txBody>
      </p:sp>
      <p:sp>
        <p:nvSpPr>
          <p:cNvPr id="388121" name="Text Box 25"/>
          <p:cNvSpPr txBox="1">
            <a:spLocks noChangeArrowheads="1"/>
          </p:cNvSpPr>
          <p:nvPr/>
        </p:nvSpPr>
        <p:spPr bwMode="auto">
          <a:xfrm>
            <a:off x="609600" y="2058731"/>
            <a:ext cx="106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101101001</a:t>
            </a:r>
          </a:p>
        </p:txBody>
      </p:sp>
      <p:sp>
        <p:nvSpPr>
          <p:cNvPr id="388122" name="Freeform 26"/>
          <p:cNvSpPr>
            <a:spLocks/>
          </p:cNvSpPr>
          <p:nvPr/>
        </p:nvSpPr>
        <p:spPr bwMode="auto">
          <a:xfrm>
            <a:off x="3276600" y="2134931"/>
            <a:ext cx="685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96" y="0"/>
              </a:cxn>
              <a:cxn ang="0">
                <a:pos x="192" y="144"/>
              </a:cxn>
              <a:cxn ang="0">
                <a:pos x="288" y="0"/>
              </a:cxn>
              <a:cxn ang="0">
                <a:pos x="384" y="144"/>
              </a:cxn>
              <a:cxn ang="0">
                <a:pos x="480" y="0"/>
              </a:cxn>
            </a:cxnLst>
            <a:rect l="0" t="0" r="r" b="b"/>
            <a:pathLst>
              <a:path w="480" h="144">
                <a:moveTo>
                  <a:pt x="0" y="144"/>
                </a:moveTo>
                <a:cubicBezTo>
                  <a:pt x="32" y="72"/>
                  <a:pt x="64" y="0"/>
                  <a:pt x="96" y="0"/>
                </a:cubicBezTo>
                <a:cubicBezTo>
                  <a:pt x="128" y="0"/>
                  <a:pt x="160" y="144"/>
                  <a:pt x="192" y="144"/>
                </a:cubicBezTo>
                <a:cubicBezTo>
                  <a:pt x="224" y="144"/>
                  <a:pt x="256" y="0"/>
                  <a:pt x="288" y="0"/>
                </a:cubicBezTo>
                <a:cubicBezTo>
                  <a:pt x="320" y="0"/>
                  <a:pt x="352" y="144"/>
                  <a:pt x="384" y="144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23" name="Freeform 27"/>
          <p:cNvSpPr>
            <a:spLocks/>
          </p:cNvSpPr>
          <p:nvPr/>
        </p:nvSpPr>
        <p:spPr bwMode="auto">
          <a:xfrm>
            <a:off x="4800600" y="2592131"/>
            <a:ext cx="533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8" y="0"/>
              </a:cxn>
              <a:cxn ang="0">
                <a:pos x="96" y="144"/>
              </a:cxn>
              <a:cxn ang="0">
                <a:pos x="144" y="0"/>
              </a:cxn>
              <a:cxn ang="0">
                <a:pos x="192" y="144"/>
              </a:cxn>
              <a:cxn ang="0">
                <a:pos x="240" y="0"/>
              </a:cxn>
              <a:cxn ang="0">
                <a:pos x="288" y="144"/>
              </a:cxn>
              <a:cxn ang="0">
                <a:pos x="336" y="0"/>
              </a:cxn>
            </a:cxnLst>
            <a:rect l="0" t="0" r="r" b="b"/>
            <a:pathLst>
              <a:path w="336" h="144">
                <a:moveTo>
                  <a:pt x="0" y="144"/>
                </a:moveTo>
                <a:cubicBezTo>
                  <a:pt x="16" y="72"/>
                  <a:pt x="32" y="0"/>
                  <a:pt x="48" y="0"/>
                </a:cubicBezTo>
                <a:cubicBezTo>
                  <a:pt x="64" y="0"/>
                  <a:pt x="80" y="144"/>
                  <a:pt x="96" y="144"/>
                </a:cubicBezTo>
                <a:cubicBezTo>
                  <a:pt x="112" y="144"/>
                  <a:pt x="128" y="0"/>
                  <a:pt x="144" y="0"/>
                </a:cubicBezTo>
                <a:cubicBezTo>
                  <a:pt x="160" y="0"/>
                  <a:pt x="176" y="144"/>
                  <a:pt x="192" y="144"/>
                </a:cubicBezTo>
                <a:cubicBezTo>
                  <a:pt x="208" y="144"/>
                  <a:pt x="224" y="0"/>
                  <a:pt x="240" y="0"/>
                </a:cubicBezTo>
                <a:cubicBezTo>
                  <a:pt x="256" y="0"/>
                  <a:pt x="272" y="144"/>
                  <a:pt x="288" y="144"/>
                </a:cubicBezTo>
                <a:cubicBezTo>
                  <a:pt x="304" y="144"/>
                  <a:pt x="320" y="72"/>
                  <a:pt x="33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8124" name="Freeform 28"/>
          <p:cNvSpPr>
            <a:spLocks/>
          </p:cNvSpPr>
          <p:nvPr/>
        </p:nvSpPr>
        <p:spPr bwMode="auto">
          <a:xfrm>
            <a:off x="5943600" y="1525331"/>
            <a:ext cx="533400" cy="573088"/>
          </a:xfrm>
          <a:custGeom>
            <a:avLst/>
            <a:gdLst/>
            <a:ahLst/>
            <a:cxnLst>
              <a:cxn ang="0">
                <a:pos x="0" y="247"/>
              </a:cxn>
              <a:cxn ang="0">
                <a:pos x="48" y="103"/>
              </a:cxn>
              <a:cxn ang="0">
                <a:pos x="96" y="247"/>
              </a:cxn>
              <a:cxn ang="0">
                <a:pos x="141" y="16"/>
              </a:cxn>
              <a:cxn ang="0">
                <a:pos x="195" y="346"/>
              </a:cxn>
              <a:cxn ang="0">
                <a:pos x="240" y="103"/>
              </a:cxn>
              <a:cxn ang="0">
                <a:pos x="288" y="247"/>
              </a:cxn>
              <a:cxn ang="0">
                <a:pos x="336" y="103"/>
              </a:cxn>
            </a:cxnLst>
            <a:rect l="0" t="0" r="r" b="b"/>
            <a:pathLst>
              <a:path w="336" h="361">
                <a:moveTo>
                  <a:pt x="0" y="247"/>
                </a:moveTo>
                <a:cubicBezTo>
                  <a:pt x="16" y="175"/>
                  <a:pt x="32" y="103"/>
                  <a:pt x="48" y="103"/>
                </a:cubicBezTo>
                <a:cubicBezTo>
                  <a:pt x="64" y="103"/>
                  <a:pt x="80" y="261"/>
                  <a:pt x="96" y="247"/>
                </a:cubicBezTo>
                <a:cubicBezTo>
                  <a:pt x="112" y="233"/>
                  <a:pt x="125" y="0"/>
                  <a:pt x="141" y="16"/>
                </a:cubicBezTo>
                <a:cubicBezTo>
                  <a:pt x="157" y="32"/>
                  <a:pt x="178" y="331"/>
                  <a:pt x="195" y="346"/>
                </a:cubicBezTo>
                <a:cubicBezTo>
                  <a:pt x="212" y="361"/>
                  <a:pt x="225" y="119"/>
                  <a:pt x="240" y="103"/>
                </a:cubicBezTo>
                <a:cubicBezTo>
                  <a:pt x="255" y="87"/>
                  <a:pt x="272" y="247"/>
                  <a:pt x="288" y="247"/>
                </a:cubicBezTo>
                <a:cubicBezTo>
                  <a:pt x="304" y="247"/>
                  <a:pt x="320" y="175"/>
                  <a:pt x="336" y="10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8125" name="AutoShape 29"/>
          <p:cNvCxnSpPr>
            <a:cxnSpLocks noChangeShapeType="1"/>
            <a:stCxn id="388116" idx="3"/>
          </p:cNvCxnSpPr>
          <p:nvPr/>
        </p:nvCxnSpPr>
        <p:spPr bwMode="auto">
          <a:xfrm flipV="1">
            <a:off x="5410200" y="1601531"/>
            <a:ext cx="381000" cy="457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sp>
        <p:nvSpPr>
          <p:cNvPr id="388126" name="Text Box 30"/>
          <p:cNvSpPr txBox="1">
            <a:spLocks noChangeArrowheads="1"/>
          </p:cNvSpPr>
          <p:nvPr/>
        </p:nvSpPr>
        <p:spPr bwMode="auto">
          <a:xfrm>
            <a:off x="6994525" y="1993644"/>
            <a:ext cx="159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radio transmitter</a:t>
            </a:r>
          </a:p>
        </p:txBody>
      </p:sp>
      <p:pic>
        <p:nvPicPr>
          <p:cNvPr id="33" name="Picture 32" descr="Amfm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795" y="5282482"/>
            <a:ext cx="1905000" cy="9525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04304" y="5581812"/>
            <a:ext cx="2837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Modulation in action: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Periodic Signals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g(t) = A</a:t>
            </a:r>
            <a:r>
              <a:rPr lang="en-US" baseline="-25000" dirty="0"/>
              <a:t>t</a:t>
            </a:r>
            <a:r>
              <a:rPr lang="en-US" dirty="0"/>
              <a:t> sin(2</a:t>
            </a:r>
            <a:r>
              <a:rPr lang="el-GR" dirty="0">
                <a:cs typeface="Arial" charset="0"/>
                <a:sym typeface="Symbol" pitchFamily="18" charset="2"/>
              </a:rPr>
              <a:t>π</a:t>
            </a:r>
            <a:r>
              <a:rPr lang="en-US" dirty="0">
                <a:cs typeface="Arial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f</a:t>
            </a:r>
            <a:r>
              <a:rPr lang="en-US" baseline="-25000" dirty="0">
                <a:sym typeface="Symbol" pitchFamily="18" charset="2"/>
              </a:rPr>
              <a:t>t </a:t>
            </a:r>
            <a:r>
              <a:rPr lang="en-US" dirty="0">
                <a:sym typeface="Symbol" pitchFamily="18" charset="2"/>
              </a:rPr>
              <a:t>t + </a:t>
            </a:r>
            <a:r>
              <a:rPr lang="el-GR" dirty="0">
                <a:cs typeface="Arial" charset="0"/>
                <a:sym typeface="Symbol" pitchFamily="18" charset="2"/>
              </a:rPr>
              <a:t>φ</a:t>
            </a:r>
            <a:r>
              <a:rPr lang="en-US" baseline="-25000" dirty="0">
                <a:sym typeface="Symbol" pitchFamily="18" charset="2"/>
              </a:rPr>
              <a:t>t</a:t>
            </a:r>
            <a:r>
              <a:rPr lang="en-US" dirty="0">
                <a:sym typeface="Symbol" pitchFamily="18" charset="2"/>
              </a:rPr>
              <a:t>)</a:t>
            </a:r>
          </a:p>
          <a:p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Amplitude A</a:t>
            </a:r>
          </a:p>
          <a:p>
            <a:r>
              <a:rPr lang="en-US" dirty="0">
                <a:sym typeface="Symbol" pitchFamily="18" charset="2"/>
              </a:rPr>
              <a:t>frequency f [Hz = 1/s]</a:t>
            </a:r>
          </a:p>
          <a:p>
            <a:r>
              <a:rPr lang="en-US" dirty="0">
                <a:sym typeface="Symbol" pitchFamily="18" charset="2"/>
              </a:rPr>
              <a:t>period </a:t>
            </a:r>
            <a:r>
              <a:rPr lang="en-US" dirty="0">
                <a:cs typeface="Arial" charset="0"/>
                <a:sym typeface="Symbol" pitchFamily="18" charset="2"/>
              </a:rPr>
              <a:t>T = 1/f</a:t>
            </a:r>
          </a:p>
          <a:p>
            <a:r>
              <a:rPr lang="en-US" dirty="0">
                <a:cs typeface="Arial" charset="0"/>
                <a:sym typeface="Symbol" pitchFamily="18" charset="2"/>
              </a:rPr>
              <a:t>wavelength </a:t>
            </a:r>
            <a:r>
              <a:rPr lang="el-GR" dirty="0">
                <a:cs typeface="Arial" charset="0"/>
                <a:sym typeface="Symbol" pitchFamily="18" charset="2"/>
              </a:rPr>
              <a:t>λ</a:t>
            </a:r>
            <a:r>
              <a:rPr lang="en-US" dirty="0">
                <a:cs typeface="Arial" charset="0"/>
                <a:sym typeface="Symbol" pitchFamily="18" charset="2"/>
              </a:rPr>
              <a:t/>
            </a:r>
            <a:br>
              <a:rPr lang="en-US" dirty="0">
                <a:cs typeface="Arial" charset="0"/>
                <a:sym typeface="Symbol" pitchFamily="18" charset="2"/>
              </a:rPr>
            </a:br>
            <a:r>
              <a:rPr lang="en-US" dirty="0">
                <a:cs typeface="Arial" charset="0"/>
                <a:sym typeface="Symbol" pitchFamily="18" charset="2"/>
              </a:rPr>
              <a:t>with </a:t>
            </a:r>
            <a:r>
              <a:rPr lang="el-GR" dirty="0">
                <a:cs typeface="Arial" charset="0"/>
                <a:sym typeface="Symbol" pitchFamily="18" charset="2"/>
              </a:rPr>
              <a:t>λ</a:t>
            </a:r>
            <a:r>
              <a:rPr lang="en-US" dirty="0">
                <a:cs typeface="Arial" charset="0"/>
                <a:sym typeface="Symbol" pitchFamily="18" charset="2"/>
              </a:rPr>
              <a:t>f = c </a:t>
            </a:r>
            <a:br>
              <a:rPr lang="en-US" dirty="0">
                <a:cs typeface="Arial" charset="0"/>
                <a:sym typeface="Symbol" pitchFamily="18" charset="2"/>
              </a:rPr>
            </a:br>
            <a:r>
              <a:rPr lang="en-US" dirty="0">
                <a:cs typeface="Arial" charset="0"/>
                <a:sym typeface="Symbol" pitchFamily="18" charset="2"/>
              </a:rPr>
              <a:t>(c=3∙10</a:t>
            </a:r>
            <a:r>
              <a:rPr lang="en-US" baseline="30000" dirty="0">
                <a:cs typeface="Arial" charset="0"/>
                <a:sym typeface="Symbol" pitchFamily="18" charset="2"/>
              </a:rPr>
              <a:t>8</a:t>
            </a:r>
            <a:r>
              <a:rPr lang="en-US" dirty="0">
                <a:cs typeface="Arial" charset="0"/>
                <a:sym typeface="Symbol" pitchFamily="18" charset="2"/>
              </a:rPr>
              <a:t> m/s)</a:t>
            </a:r>
          </a:p>
          <a:p>
            <a:r>
              <a:rPr lang="en-US" dirty="0">
                <a:sym typeface="Symbol" pitchFamily="18" charset="2"/>
              </a:rPr>
              <a:t>phase </a:t>
            </a:r>
            <a:r>
              <a:rPr lang="el-GR" dirty="0">
                <a:cs typeface="Arial" charset="0"/>
                <a:sym typeface="Symbol" pitchFamily="18" charset="2"/>
              </a:rPr>
              <a:t>φ</a:t>
            </a:r>
            <a:endParaRPr lang="en-US" dirty="0">
              <a:cs typeface="Arial" charset="0"/>
              <a:sym typeface="Symbol" pitchFamily="18" charset="2"/>
            </a:endParaRPr>
          </a:p>
          <a:p>
            <a:endParaRPr lang="en-US" dirty="0">
              <a:cs typeface="Arial" charset="0"/>
              <a:sym typeface="Symbol" pitchFamily="18" charset="2"/>
            </a:endParaRPr>
          </a:p>
          <a:p>
            <a:r>
              <a:rPr lang="el-GR" dirty="0">
                <a:cs typeface="Arial" charset="0"/>
                <a:sym typeface="Symbol" pitchFamily="18" charset="2"/>
              </a:rPr>
              <a:t>φ</a:t>
            </a:r>
            <a:r>
              <a:rPr lang="en-US" dirty="0">
                <a:cs typeface="Arial" charset="0"/>
                <a:sym typeface="Symbol" pitchFamily="18" charset="2"/>
              </a:rPr>
              <a:t>* = -</a:t>
            </a:r>
            <a:r>
              <a:rPr lang="el-GR" dirty="0">
                <a:cs typeface="Arial" charset="0"/>
                <a:sym typeface="Symbol" pitchFamily="18" charset="2"/>
              </a:rPr>
              <a:t>φ</a:t>
            </a:r>
            <a:r>
              <a:rPr lang="en-US" dirty="0" smtClean="0">
                <a:cs typeface="Arial" charset="0"/>
                <a:sym typeface="Symbol" pitchFamily="18" charset="2"/>
              </a:rPr>
              <a:t>T/</a:t>
            </a:r>
            <a:r>
              <a:rPr lang="en-US" dirty="0" smtClean="0"/>
              <a:t>2</a:t>
            </a:r>
            <a:r>
              <a:rPr lang="el-GR" dirty="0" smtClean="0">
                <a:cs typeface="Arial" charset="0"/>
                <a:sym typeface="Symbol" pitchFamily="18" charset="2"/>
              </a:rPr>
              <a:t>π</a:t>
            </a:r>
            <a:r>
              <a:rPr lang="en-US" dirty="0" smtClean="0">
                <a:cs typeface="Arial" charset="0"/>
                <a:sym typeface="Symbol" pitchFamily="18" charset="2"/>
              </a:rPr>
              <a:t> </a:t>
            </a:r>
            <a:r>
              <a:rPr lang="en-US" dirty="0">
                <a:cs typeface="Arial" charset="0"/>
                <a:sym typeface="Symbol" pitchFamily="18" charset="2"/>
              </a:rPr>
              <a:t>[+T]</a:t>
            </a:r>
            <a:endParaRPr lang="el-GR" dirty="0"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endParaRPr lang="en-US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337645" y="918259"/>
            <a:ext cx="3960812" cy="3600450"/>
            <a:chOff x="2517" y="1480"/>
            <a:chExt cx="2495" cy="2268"/>
          </a:xfrm>
        </p:grpSpPr>
        <p:pic>
          <p:nvPicPr>
            <p:cNvPr id="233480" name="Picture 8" descr="dehavilland-845-amplifier-sine-wav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2" y="1570"/>
              <a:ext cx="2359" cy="1882"/>
            </a:xfrm>
            <a:prstGeom prst="rect">
              <a:avLst/>
            </a:prstGeom>
            <a:noFill/>
          </p:spPr>
        </p:pic>
        <p:sp>
          <p:nvSpPr>
            <p:cNvPr id="233481" name="Rectangle 9"/>
            <p:cNvSpPr>
              <a:spLocks noChangeArrowheads="1"/>
            </p:cNvSpPr>
            <p:nvPr/>
          </p:nvSpPr>
          <p:spPr bwMode="auto">
            <a:xfrm>
              <a:off x="2517" y="3158"/>
              <a:ext cx="2450" cy="5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2" name="Rectangle 10"/>
            <p:cNvSpPr>
              <a:spLocks noChangeArrowheads="1"/>
            </p:cNvSpPr>
            <p:nvPr/>
          </p:nvSpPr>
          <p:spPr bwMode="auto">
            <a:xfrm>
              <a:off x="2517" y="1480"/>
              <a:ext cx="2495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3483" name="Line 11"/>
          <p:cNvSpPr>
            <a:spLocks noChangeShapeType="1"/>
          </p:cNvSpPr>
          <p:nvPr/>
        </p:nvSpPr>
        <p:spPr bwMode="auto">
          <a:xfrm>
            <a:off x="4409082" y="2574022"/>
            <a:ext cx="37449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484" name="Line 12"/>
          <p:cNvSpPr>
            <a:spLocks noChangeShapeType="1"/>
          </p:cNvSpPr>
          <p:nvPr/>
        </p:nvSpPr>
        <p:spPr bwMode="auto">
          <a:xfrm>
            <a:off x="5418732" y="3366184"/>
            <a:ext cx="18002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6137870" y="3005822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sym typeface="Symbol" pitchFamily="18" charset="2"/>
              </a:rPr>
              <a:t>T</a:t>
            </a:r>
            <a:endParaRPr lang="de-CH" sz="2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33486" name="Line 14"/>
          <p:cNvSpPr>
            <a:spLocks noChangeShapeType="1"/>
          </p:cNvSpPr>
          <p:nvPr/>
        </p:nvSpPr>
        <p:spPr bwMode="auto">
          <a:xfrm rot="5400000" flipH="1">
            <a:off x="5993407" y="2213660"/>
            <a:ext cx="7207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487" name="Text Box 15"/>
          <p:cNvSpPr txBox="1">
            <a:spLocks noChangeArrowheads="1"/>
          </p:cNvSpPr>
          <p:nvPr/>
        </p:nvSpPr>
        <p:spPr bwMode="auto">
          <a:xfrm>
            <a:off x="6072782" y="2032684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sym typeface="Symbol" pitchFamily="18" charset="2"/>
              </a:rPr>
              <a:t>A</a:t>
            </a:r>
            <a:endParaRPr lang="de-CH" sz="2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33488" name="Text Box 16"/>
          <p:cNvSpPr txBox="1">
            <a:spLocks noChangeArrowheads="1"/>
          </p:cNvSpPr>
          <p:nvPr/>
        </p:nvSpPr>
        <p:spPr bwMode="auto">
          <a:xfrm>
            <a:off x="4151907" y="2370822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sym typeface="Symbol" pitchFamily="18" charset="2"/>
              </a:rPr>
              <a:t>0</a:t>
            </a:r>
            <a:endParaRPr lang="de-CH" sz="2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33489" name="Text Box 17"/>
          <p:cNvSpPr txBox="1">
            <a:spLocks noChangeArrowheads="1"/>
          </p:cNvSpPr>
          <p:nvPr/>
        </p:nvSpPr>
        <p:spPr bwMode="auto">
          <a:xfrm>
            <a:off x="8115895" y="2358122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sym typeface="Symbol" pitchFamily="18" charset="2"/>
              </a:rPr>
              <a:t>t</a:t>
            </a:r>
            <a:endParaRPr lang="de-CH" sz="2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33490" name="Line 18"/>
          <p:cNvSpPr>
            <a:spLocks noChangeShapeType="1"/>
          </p:cNvSpPr>
          <p:nvPr/>
        </p:nvSpPr>
        <p:spPr bwMode="auto">
          <a:xfrm>
            <a:off x="4409082" y="2574022"/>
            <a:ext cx="14414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491" name="Text Box 19"/>
          <p:cNvSpPr txBox="1">
            <a:spLocks noChangeArrowheads="1"/>
          </p:cNvSpPr>
          <p:nvPr/>
        </p:nvSpPr>
        <p:spPr bwMode="auto">
          <a:xfrm>
            <a:off x="5128220" y="2213659"/>
            <a:ext cx="447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000000"/>
                </a:solidFill>
                <a:sym typeface="Symbol" pitchFamily="18" charset="2"/>
              </a:rPr>
              <a:t>φ</a:t>
            </a:r>
            <a:r>
              <a:rPr lang="en-US" sz="2000">
                <a:solidFill>
                  <a:srgbClr val="000000"/>
                </a:solidFill>
                <a:sym typeface="Symbol" pitchFamily="18" charset="2"/>
              </a:rPr>
              <a:t>*</a:t>
            </a:r>
            <a:endParaRPr lang="de-CH" sz="2000">
              <a:solidFill>
                <a:srgbClr val="00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077200" cy="5105400"/>
          </a:xfrm>
          <a:noFill/>
          <a:ln/>
        </p:spPr>
        <p:txBody>
          <a:bodyPr/>
          <a:lstStyle/>
          <a:p>
            <a:endParaRPr lang="en-US"/>
          </a:p>
          <a:p>
            <a:r>
              <a:rPr lang="en-US"/>
              <a:t>For many modulation schemes not all parameters matter.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representations of signals </a:t>
            </a:r>
          </a:p>
        </p:txBody>
      </p:sp>
      <p:sp>
        <p:nvSpPr>
          <p:cNvPr id="380932" name="Line 4"/>
          <p:cNvSpPr>
            <a:spLocks noChangeShapeType="1"/>
          </p:cNvSpPr>
          <p:nvPr/>
        </p:nvSpPr>
        <p:spPr bwMode="auto">
          <a:xfrm flipV="1">
            <a:off x="3886200" y="30861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33" name="Line 5"/>
          <p:cNvSpPr>
            <a:spLocks noChangeShapeType="1"/>
          </p:cNvSpPr>
          <p:nvPr/>
        </p:nvSpPr>
        <p:spPr bwMode="auto">
          <a:xfrm>
            <a:off x="3886200" y="42291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34" name="Line 6"/>
          <p:cNvSpPr>
            <a:spLocks noChangeShapeType="1"/>
          </p:cNvSpPr>
          <p:nvPr/>
        </p:nvSpPr>
        <p:spPr bwMode="auto">
          <a:xfrm flipV="1">
            <a:off x="4419600" y="3467100"/>
            <a:ext cx="0" cy="762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35" name="Text Box 7"/>
          <p:cNvSpPr txBox="1">
            <a:spLocks noChangeArrowheads="1"/>
          </p:cNvSpPr>
          <p:nvPr/>
        </p:nvSpPr>
        <p:spPr bwMode="auto">
          <a:xfrm>
            <a:off x="5622925" y="4240213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f [Hz]</a:t>
            </a:r>
          </a:p>
        </p:txBody>
      </p:sp>
      <p:sp>
        <p:nvSpPr>
          <p:cNvPr id="380936" name="Text Box 8"/>
          <p:cNvSpPr txBox="1">
            <a:spLocks noChangeArrowheads="1"/>
          </p:cNvSpPr>
          <p:nvPr/>
        </p:nvSpPr>
        <p:spPr bwMode="auto">
          <a:xfrm>
            <a:off x="3581400" y="2781300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A [V]</a:t>
            </a:r>
          </a:p>
        </p:txBody>
      </p:sp>
      <p:sp>
        <p:nvSpPr>
          <p:cNvPr id="380937" name="Line 9"/>
          <p:cNvSpPr>
            <a:spLocks noChangeShapeType="1"/>
          </p:cNvSpPr>
          <p:nvPr/>
        </p:nvSpPr>
        <p:spPr bwMode="auto">
          <a:xfrm flipV="1">
            <a:off x="7172325" y="3257550"/>
            <a:ext cx="304800" cy="457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38" name="Freeform 10"/>
          <p:cNvSpPr>
            <a:spLocks/>
          </p:cNvSpPr>
          <p:nvPr/>
        </p:nvSpPr>
        <p:spPr bwMode="auto">
          <a:xfrm>
            <a:off x="7324725" y="3486150"/>
            <a:ext cx="152400" cy="228600"/>
          </a:xfrm>
          <a:custGeom>
            <a:avLst/>
            <a:gdLst/>
            <a:ahLst/>
            <a:cxnLst>
              <a:cxn ang="0">
                <a:pos x="96" y="144"/>
              </a:cxn>
              <a:cxn ang="0">
                <a:pos x="78" y="78"/>
              </a:cxn>
              <a:cxn ang="0">
                <a:pos x="42" y="24"/>
              </a:cxn>
              <a:cxn ang="0">
                <a:pos x="0" y="0"/>
              </a:cxn>
            </a:cxnLst>
            <a:rect l="0" t="0" r="r" b="b"/>
            <a:pathLst>
              <a:path w="96" h="144">
                <a:moveTo>
                  <a:pt x="96" y="144"/>
                </a:moveTo>
                <a:cubicBezTo>
                  <a:pt x="93" y="133"/>
                  <a:pt x="87" y="98"/>
                  <a:pt x="78" y="78"/>
                </a:cubicBezTo>
                <a:cubicBezTo>
                  <a:pt x="69" y="58"/>
                  <a:pt x="55" y="37"/>
                  <a:pt x="42" y="24"/>
                </a:cubicBezTo>
                <a:cubicBezTo>
                  <a:pt x="29" y="11"/>
                  <a:pt x="9" y="5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39" name="Rectangle 11"/>
          <p:cNvSpPr>
            <a:spLocks noChangeArrowheads="1"/>
          </p:cNvSpPr>
          <p:nvPr/>
        </p:nvSpPr>
        <p:spPr bwMode="auto">
          <a:xfrm>
            <a:off x="7162800" y="3467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ym typeface="Symbol" pitchFamily="18" charset="2"/>
              </a:rPr>
              <a:t></a:t>
            </a:r>
          </a:p>
        </p:txBody>
      </p:sp>
      <p:sp>
        <p:nvSpPr>
          <p:cNvPr id="380940" name="Oval 12"/>
          <p:cNvSpPr>
            <a:spLocks noChangeArrowheads="1"/>
          </p:cNvSpPr>
          <p:nvPr/>
        </p:nvSpPr>
        <p:spPr bwMode="auto">
          <a:xfrm flipH="1">
            <a:off x="7448550" y="3190875"/>
            <a:ext cx="76200" cy="76200"/>
          </a:xfrm>
          <a:prstGeom prst="ellipse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41" name="Text Box 13"/>
          <p:cNvSpPr txBox="1">
            <a:spLocks noChangeArrowheads="1"/>
          </p:cNvSpPr>
          <p:nvPr/>
        </p:nvSpPr>
        <p:spPr bwMode="auto">
          <a:xfrm>
            <a:off x="7620000" y="3771900"/>
            <a:ext cx="1116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 = A cos </a:t>
            </a:r>
            <a:r>
              <a:rPr lang="en-US" sz="1400">
                <a:sym typeface="Symbol" pitchFamily="18" charset="2"/>
              </a:rPr>
              <a:t></a:t>
            </a:r>
          </a:p>
        </p:txBody>
      </p:sp>
      <p:sp>
        <p:nvSpPr>
          <p:cNvPr id="380942" name="Text Box 14"/>
          <p:cNvSpPr txBox="1">
            <a:spLocks noChangeArrowheads="1"/>
          </p:cNvSpPr>
          <p:nvPr/>
        </p:nvSpPr>
        <p:spPr bwMode="auto">
          <a:xfrm>
            <a:off x="6705600" y="2781300"/>
            <a:ext cx="987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I = A sin </a:t>
            </a:r>
            <a:r>
              <a:rPr lang="en-US" sz="1400">
                <a:sym typeface="Symbol" pitchFamily="18" charset="2"/>
              </a:rPr>
              <a:t></a:t>
            </a:r>
          </a:p>
        </p:txBody>
      </p:sp>
      <p:sp>
        <p:nvSpPr>
          <p:cNvPr id="380943" name="Text Box 15"/>
          <p:cNvSpPr txBox="1">
            <a:spLocks noChangeArrowheads="1"/>
          </p:cNvSpPr>
          <p:nvPr/>
        </p:nvSpPr>
        <p:spPr bwMode="auto">
          <a:xfrm>
            <a:off x="600075" y="4210050"/>
            <a:ext cx="449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ym typeface="Symbol" pitchFamily="18" charset="2"/>
              </a:rPr>
              <a:t>*</a:t>
            </a:r>
            <a:endParaRPr lang="en-US" sz="1400"/>
          </a:p>
        </p:txBody>
      </p:sp>
      <p:sp>
        <p:nvSpPr>
          <p:cNvPr id="380944" name="Line 16"/>
          <p:cNvSpPr>
            <a:spLocks noChangeShapeType="1"/>
          </p:cNvSpPr>
          <p:nvPr/>
        </p:nvSpPr>
        <p:spPr bwMode="auto">
          <a:xfrm flipV="1">
            <a:off x="647700" y="310515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45" name="Line 17"/>
          <p:cNvSpPr>
            <a:spLocks noChangeShapeType="1"/>
          </p:cNvSpPr>
          <p:nvPr/>
        </p:nvSpPr>
        <p:spPr bwMode="auto">
          <a:xfrm>
            <a:off x="876300" y="3695700"/>
            <a:ext cx="0" cy="533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46" name="Freeform 18"/>
          <p:cNvSpPr>
            <a:spLocks/>
          </p:cNvSpPr>
          <p:nvPr/>
        </p:nvSpPr>
        <p:spPr bwMode="auto">
          <a:xfrm>
            <a:off x="650875" y="3119438"/>
            <a:ext cx="2357438" cy="1166812"/>
          </a:xfrm>
          <a:custGeom>
            <a:avLst/>
            <a:gdLst/>
            <a:ahLst/>
            <a:cxnLst>
              <a:cxn ang="0">
                <a:pos x="0" y="714"/>
              </a:cxn>
              <a:cxn ang="0">
                <a:pos x="16" y="701"/>
              </a:cxn>
              <a:cxn ang="0">
                <a:pos x="39" y="660"/>
              </a:cxn>
              <a:cxn ang="0">
                <a:pos x="88" y="543"/>
              </a:cxn>
              <a:cxn ang="0">
                <a:pos x="142" y="380"/>
              </a:cxn>
              <a:cxn ang="0">
                <a:pos x="283" y="14"/>
              </a:cxn>
              <a:cxn ang="0">
                <a:pos x="430" y="374"/>
              </a:cxn>
              <a:cxn ang="0">
                <a:pos x="576" y="735"/>
              </a:cxn>
              <a:cxn ang="0">
                <a:pos x="721" y="374"/>
              </a:cxn>
              <a:cxn ang="0">
                <a:pos x="871" y="15"/>
              </a:cxn>
              <a:cxn ang="0">
                <a:pos x="1017" y="374"/>
              </a:cxn>
              <a:cxn ang="0">
                <a:pos x="1165" y="735"/>
              </a:cxn>
              <a:cxn ang="0">
                <a:pos x="1311" y="374"/>
              </a:cxn>
              <a:cxn ang="0">
                <a:pos x="1438" y="57"/>
              </a:cxn>
              <a:cxn ang="0">
                <a:pos x="1485" y="29"/>
              </a:cxn>
            </a:cxnLst>
            <a:rect l="0" t="0" r="r" b="b"/>
            <a:pathLst>
              <a:path w="1485" h="735">
                <a:moveTo>
                  <a:pt x="0" y="714"/>
                </a:moveTo>
                <a:cubicBezTo>
                  <a:pt x="3" y="712"/>
                  <a:pt x="10" y="710"/>
                  <a:pt x="16" y="701"/>
                </a:cubicBezTo>
                <a:cubicBezTo>
                  <a:pt x="22" y="692"/>
                  <a:pt x="27" y="686"/>
                  <a:pt x="39" y="660"/>
                </a:cubicBezTo>
                <a:cubicBezTo>
                  <a:pt x="51" y="634"/>
                  <a:pt x="71" y="590"/>
                  <a:pt x="88" y="543"/>
                </a:cubicBezTo>
                <a:cubicBezTo>
                  <a:pt x="105" y="496"/>
                  <a:pt x="110" y="468"/>
                  <a:pt x="142" y="380"/>
                </a:cubicBezTo>
                <a:cubicBezTo>
                  <a:pt x="174" y="292"/>
                  <a:pt x="235" y="15"/>
                  <a:pt x="283" y="14"/>
                </a:cubicBezTo>
                <a:cubicBezTo>
                  <a:pt x="331" y="13"/>
                  <a:pt x="381" y="254"/>
                  <a:pt x="430" y="374"/>
                </a:cubicBezTo>
                <a:cubicBezTo>
                  <a:pt x="479" y="493"/>
                  <a:pt x="528" y="735"/>
                  <a:pt x="576" y="735"/>
                </a:cubicBezTo>
                <a:cubicBezTo>
                  <a:pt x="625" y="735"/>
                  <a:pt x="672" y="494"/>
                  <a:pt x="721" y="374"/>
                </a:cubicBezTo>
                <a:cubicBezTo>
                  <a:pt x="770" y="254"/>
                  <a:pt x="822" y="15"/>
                  <a:pt x="871" y="15"/>
                </a:cubicBezTo>
                <a:cubicBezTo>
                  <a:pt x="920" y="15"/>
                  <a:pt x="968" y="254"/>
                  <a:pt x="1017" y="374"/>
                </a:cubicBezTo>
                <a:cubicBezTo>
                  <a:pt x="1066" y="494"/>
                  <a:pt x="1116" y="735"/>
                  <a:pt x="1165" y="735"/>
                </a:cubicBezTo>
                <a:cubicBezTo>
                  <a:pt x="1214" y="735"/>
                  <a:pt x="1266" y="487"/>
                  <a:pt x="1311" y="374"/>
                </a:cubicBezTo>
                <a:cubicBezTo>
                  <a:pt x="1356" y="261"/>
                  <a:pt x="1409" y="114"/>
                  <a:pt x="1438" y="57"/>
                </a:cubicBezTo>
                <a:cubicBezTo>
                  <a:pt x="1467" y="0"/>
                  <a:pt x="1475" y="35"/>
                  <a:pt x="1485" y="29"/>
                </a:cubicBezTo>
              </a:path>
            </a:pathLst>
          </a:custGeom>
          <a:noFill/>
          <a:ln w="9525" cap="flat" cmpd="sng">
            <a:solidFill>
              <a:srgbClr val="FF00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47" name="Freeform 19"/>
          <p:cNvSpPr>
            <a:spLocks/>
          </p:cNvSpPr>
          <p:nvPr/>
        </p:nvSpPr>
        <p:spPr bwMode="auto">
          <a:xfrm>
            <a:off x="642938" y="3721100"/>
            <a:ext cx="25082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80" y="1"/>
              </a:cxn>
            </a:cxnLst>
            <a:rect l="0" t="0" r="r" b="b"/>
            <a:pathLst>
              <a:path w="1580" h="1">
                <a:moveTo>
                  <a:pt x="0" y="0"/>
                </a:moveTo>
                <a:lnTo>
                  <a:pt x="158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48" name="Line 20"/>
          <p:cNvSpPr>
            <a:spLocks noChangeShapeType="1"/>
          </p:cNvSpPr>
          <p:nvPr/>
        </p:nvSpPr>
        <p:spPr bwMode="auto">
          <a:xfrm flipV="1">
            <a:off x="647700" y="4229100"/>
            <a:ext cx="2286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49" name="Text Box 21"/>
          <p:cNvSpPr txBox="1">
            <a:spLocks noChangeArrowheads="1"/>
          </p:cNvSpPr>
          <p:nvPr/>
        </p:nvSpPr>
        <p:spPr bwMode="auto">
          <a:xfrm>
            <a:off x="342900" y="2790825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A [V]</a:t>
            </a:r>
          </a:p>
        </p:txBody>
      </p:sp>
      <p:sp>
        <p:nvSpPr>
          <p:cNvPr id="380950" name="Line 22"/>
          <p:cNvSpPr>
            <a:spLocks noChangeShapeType="1"/>
          </p:cNvSpPr>
          <p:nvPr/>
        </p:nvSpPr>
        <p:spPr bwMode="auto">
          <a:xfrm>
            <a:off x="7162800" y="30861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51" name="Freeform 23"/>
          <p:cNvSpPr>
            <a:spLocks/>
          </p:cNvSpPr>
          <p:nvPr/>
        </p:nvSpPr>
        <p:spPr bwMode="auto">
          <a:xfrm flipV="1">
            <a:off x="6515100" y="3643313"/>
            <a:ext cx="1308100" cy="74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4" y="0"/>
              </a:cxn>
            </a:cxnLst>
            <a:rect l="0" t="0" r="r" b="b"/>
            <a:pathLst>
              <a:path w="894" h="1">
                <a:moveTo>
                  <a:pt x="0" y="0"/>
                </a:moveTo>
                <a:lnTo>
                  <a:pt x="89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52" name="Text Box 24"/>
          <p:cNvSpPr txBox="1">
            <a:spLocks noChangeArrowheads="1"/>
          </p:cNvSpPr>
          <p:nvPr/>
        </p:nvSpPr>
        <p:spPr bwMode="auto">
          <a:xfrm>
            <a:off x="2917825" y="3402013"/>
            <a:ext cx="469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t [s]</a:t>
            </a:r>
          </a:p>
        </p:txBody>
      </p:sp>
      <p:sp>
        <p:nvSpPr>
          <p:cNvPr id="380953" name="Text Box 25"/>
          <p:cNvSpPr txBox="1">
            <a:spLocks noChangeArrowheads="1"/>
          </p:cNvSpPr>
          <p:nvPr/>
        </p:nvSpPr>
        <p:spPr bwMode="auto">
          <a:xfrm>
            <a:off x="1030288" y="4848225"/>
            <a:ext cx="2005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amplitude domain</a:t>
            </a:r>
            <a:endParaRPr lang="de-CH" sz="1800" dirty="0">
              <a:solidFill>
                <a:srgbClr val="000000"/>
              </a:solidFill>
            </a:endParaRPr>
          </a:p>
        </p:txBody>
      </p:sp>
      <p:sp>
        <p:nvSpPr>
          <p:cNvPr id="380954" name="Text Box 26"/>
          <p:cNvSpPr txBox="1">
            <a:spLocks noChangeArrowheads="1"/>
          </p:cNvSpPr>
          <p:nvPr/>
        </p:nvSpPr>
        <p:spPr bwMode="auto">
          <a:xfrm>
            <a:off x="3897313" y="4848225"/>
            <a:ext cx="2210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frequency spectrum</a:t>
            </a:r>
            <a:endParaRPr lang="de-CH" sz="1800">
              <a:solidFill>
                <a:srgbClr val="000000"/>
              </a:solidFill>
            </a:endParaRPr>
          </a:p>
        </p:txBody>
      </p:sp>
      <p:sp>
        <p:nvSpPr>
          <p:cNvPr id="380955" name="Text Box 27"/>
          <p:cNvSpPr txBox="1">
            <a:spLocks noChangeArrowheads="1"/>
          </p:cNvSpPr>
          <p:nvPr/>
        </p:nvSpPr>
        <p:spPr bwMode="auto">
          <a:xfrm>
            <a:off x="6515100" y="4848225"/>
            <a:ext cx="2274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phase state diagram</a:t>
            </a:r>
            <a:endParaRPr lang="de-CH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Line 2"/>
          <p:cNvSpPr>
            <a:spLocks noChangeShapeType="1"/>
          </p:cNvSpPr>
          <p:nvPr/>
        </p:nvSpPr>
        <p:spPr bwMode="auto">
          <a:xfrm>
            <a:off x="5410200" y="2133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modulation</a:t>
            </a:r>
          </a:p>
        </p:txBody>
      </p:sp>
      <p:sp>
        <p:nvSpPr>
          <p:cNvPr id="3799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Modulation of digital signals known as Shift Keying</a:t>
            </a:r>
          </a:p>
          <a:p>
            <a:endParaRPr lang="en-US"/>
          </a:p>
          <a:p>
            <a:r>
              <a:rPr lang="en-US"/>
              <a:t>Amplitude Shift Keying (ASK):</a:t>
            </a:r>
          </a:p>
          <a:p>
            <a:pPr lvl="1"/>
            <a:r>
              <a:rPr lang="en-US"/>
              <a:t>very simple</a:t>
            </a:r>
          </a:p>
          <a:p>
            <a:pPr lvl="1"/>
            <a:r>
              <a:rPr lang="en-US"/>
              <a:t>low bandwidth requirements</a:t>
            </a:r>
          </a:p>
          <a:p>
            <a:pPr lvl="1"/>
            <a:r>
              <a:rPr lang="en-US"/>
              <a:t>very susceptible to interference</a:t>
            </a:r>
            <a:br>
              <a:rPr lang="en-US"/>
            </a:br>
            <a:endParaRPr lang="en-US"/>
          </a:p>
          <a:p>
            <a:r>
              <a:rPr lang="en-US"/>
              <a:t>Frequency Shift Keying (FSK):</a:t>
            </a:r>
          </a:p>
          <a:p>
            <a:pPr lvl="1"/>
            <a:r>
              <a:rPr lang="en-US"/>
              <a:t>needs larger bandwidth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Phase Shift Keying (PSK):</a:t>
            </a:r>
          </a:p>
          <a:p>
            <a:pPr lvl="1"/>
            <a:r>
              <a:rPr lang="en-US"/>
              <a:t>more complex</a:t>
            </a:r>
          </a:p>
          <a:p>
            <a:pPr lvl="1"/>
            <a:r>
              <a:rPr lang="en-US"/>
              <a:t>robust against interference</a:t>
            </a:r>
          </a:p>
        </p:txBody>
      </p:sp>
      <p:sp>
        <p:nvSpPr>
          <p:cNvPr id="379909" name="Line 5"/>
          <p:cNvSpPr>
            <a:spLocks noChangeShapeType="1"/>
          </p:cNvSpPr>
          <p:nvPr/>
        </p:nvSpPr>
        <p:spPr bwMode="auto">
          <a:xfrm>
            <a:off x="6400800" y="21336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10" name="Freeform 6"/>
          <p:cNvSpPr>
            <a:spLocks/>
          </p:cNvSpPr>
          <p:nvPr/>
        </p:nvSpPr>
        <p:spPr bwMode="auto">
          <a:xfrm>
            <a:off x="7315200" y="1447800"/>
            <a:ext cx="466725" cy="1465263"/>
          </a:xfrm>
          <a:custGeom>
            <a:avLst/>
            <a:gdLst/>
            <a:ahLst/>
            <a:cxnLst>
              <a:cxn ang="0">
                <a:pos x="0" y="447"/>
              </a:cxn>
              <a:cxn ang="0">
                <a:pos x="84" y="69"/>
              </a:cxn>
              <a:cxn ang="0">
                <a:pos x="204" y="861"/>
              </a:cxn>
              <a:cxn ang="0">
                <a:pos x="294" y="441"/>
              </a:cxn>
            </a:cxnLst>
            <a:rect l="0" t="0" r="r" b="b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11" name="Freeform 7"/>
          <p:cNvSpPr>
            <a:spLocks/>
          </p:cNvSpPr>
          <p:nvPr/>
        </p:nvSpPr>
        <p:spPr bwMode="auto">
          <a:xfrm>
            <a:off x="5486400" y="1447800"/>
            <a:ext cx="438150" cy="1465263"/>
          </a:xfrm>
          <a:custGeom>
            <a:avLst/>
            <a:gdLst/>
            <a:ahLst/>
            <a:cxnLst>
              <a:cxn ang="0">
                <a:pos x="0" y="447"/>
              </a:cxn>
              <a:cxn ang="0">
                <a:pos x="84" y="69"/>
              </a:cxn>
              <a:cxn ang="0">
                <a:pos x="204" y="861"/>
              </a:cxn>
              <a:cxn ang="0">
                <a:pos x="276" y="444"/>
              </a:cxn>
            </a:cxnLst>
            <a:rect l="0" t="0" r="r" b="b"/>
            <a:pathLst>
              <a:path w="276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72" y="799"/>
                  <a:pt x="204" y="861"/>
                </a:cubicBezTo>
                <a:cubicBezTo>
                  <a:pt x="236" y="923"/>
                  <a:pt x="261" y="531"/>
                  <a:pt x="276" y="44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12" name="Freeform 8"/>
          <p:cNvSpPr>
            <a:spLocks/>
          </p:cNvSpPr>
          <p:nvPr/>
        </p:nvSpPr>
        <p:spPr bwMode="auto">
          <a:xfrm>
            <a:off x="5934075" y="1444625"/>
            <a:ext cx="466725" cy="1468438"/>
          </a:xfrm>
          <a:custGeom>
            <a:avLst/>
            <a:gdLst/>
            <a:ahLst/>
            <a:cxnLst>
              <a:cxn ang="0">
                <a:pos x="0" y="434"/>
              </a:cxn>
              <a:cxn ang="0">
                <a:pos x="84" y="71"/>
              </a:cxn>
              <a:cxn ang="0">
                <a:pos x="204" y="863"/>
              </a:cxn>
              <a:cxn ang="0">
                <a:pos x="294" y="443"/>
              </a:cxn>
            </a:cxnLst>
            <a:rect l="0" t="0" r="r" b="b"/>
            <a:pathLst>
              <a:path w="294" h="925">
                <a:moveTo>
                  <a:pt x="0" y="434"/>
                </a:moveTo>
                <a:cubicBezTo>
                  <a:pt x="13" y="374"/>
                  <a:pt x="50" y="0"/>
                  <a:pt x="84" y="71"/>
                </a:cubicBezTo>
                <a:cubicBezTo>
                  <a:pt x="118" y="142"/>
                  <a:pt x="169" y="801"/>
                  <a:pt x="204" y="863"/>
                </a:cubicBezTo>
                <a:cubicBezTo>
                  <a:pt x="239" y="925"/>
                  <a:pt x="275" y="530"/>
                  <a:pt x="294" y="443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13" name="Freeform 9"/>
          <p:cNvSpPr>
            <a:spLocks/>
          </p:cNvSpPr>
          <p:nvPr/>
        </p:nvSpPr>
        <p:spPr bwMode="auto">
          <a:xfrm>
            <a:off x="5486400" y="2971800"/>
            <a:ext cx="438150" cy="1466850"/>
          </a:xfrm>
          <a:custGeom>
            <a:avLst/>
            <a:gdLst/>
            <a:ahLst/>
            <a:cxnLst>
              <a:cxn ang="0">
                <a:pos x="0" y="447"/>
              </a:cxn>
              <a:cxn ang="0">
                <a:pos x="84" y="69"/>
              </a:cxn>
              <a:cxn ang="0">
                <a:pos x="204" y="861"/>
              </a:cxn>
              <a:cxn ang="0">
                <a:pos x="276" y="450"/>
              </a:cxn>
            </a:cxnLst>
            <a:rect l="0" t="0" r="r" b="b"/>
            <a:pathLst>
              <a:path w="276" h="924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72" y="798"/>
                  <a:pt x="204" y="861"/>
                </a:cubicBezTo>
                <a:cubicBezTo>
                  <a:pt x="236" y="924"/>
                  <a:pt x="261" y="536"/>
                  <a:pt x="276" y="45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14" name="Freeform 10"/>
          <p:cNvSpPr>
            <a:spLocks/>
          </p:cNvSpPr>
          <p:nvPr/>
        </p:nvSpPr>
        <p:spPr bwMode="auto">
          <a:xfrm>
            <a:off x="5934075" y="2971800"/>
            <a:ext cx="466725" cy="1465263"/>
          </a:xfrm>
          <a:custGeom>
            <a:avLst/>
            <a:gdLst/>
            <a:ahLst/>
            <a:cxnLst>
              <a:cxn ang="0">
                <a:pos x="0" y="447"/>
              </a:cxn>
              <a:cxn ang="0">
                <a:pos x="84" y="69"/>
              </a:cxn>
              <a:cxn ang="0">
                <a:pos x="204" y="861"/>
              </a:cxn>
              <a:cxn ang="0">
                <a:pos x="294" y="441"/>
              </a:cxn>
            </a:cxnLst>
            <a:rect l="0" t="0" r="r" b="b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15" name="Freeform 11"/>
          <p:cNvSpPr>
            <a:spLocks/>
          </p:cNvSpPr>
          <p:nvPr/>
        </p:nvSpPr>
        <p:spPr bwMode="auto">
          <a:xfrm>
            <a:off x="6391275" y="2979738"/>
            <a:ext cx="923925" cy="1465262"/>
          </a:xfrm>
          <a:custGeom>
            <a:avLst/>
            <a:gdLst/>
            <a:ahLst/>
            <a:cxnLst>
              <a:cxn ang="0">
                <a:pos x="0" y="457"/>
              </a:cxn>
              <a:cxn ang="0">
                <a:pos x="150" y="67"/>
              </a:cxn>
              <a:cxn ang="0">
                <a:pos x="408" y="859"/>
              </a:cxn>
              <a:cxn ang="0">
                <a:pos x="552" y="451"/>
              </a:cxn>
            </a:cxnLst>
            <a:rect l="0" t="0" r="r" b="b"/>
            <a:pathLst>
              <a:path w="552" h="923">
                <a:moveTo>
                  <a:pt x="0" y="457"/>
                </a:moveTo>
                <a:cubicBezTo>
                  <a:pt x="25" y="393"/>
                  <a:pt x="82" y="0"/>
                  <a:pt x="150" y="67"/>
                </a:cubicBezTo>
                <a:cubicBezTo>
                  <a:pt x="218" y="134"/>
                  <a:pt x="341" y="795"/>
                  <a:pt x="408" y="859"/>
                </a:cubicBezTo>
                <a:cubicBezTo>
                  <a:pt x="475" y="923"/>
                  <a:pt x="522" y="536"/>
                  <a:pt x="552" y="45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16" name="Freeform 12"/>
          <p:cNvSpPr>
            <a:spLocks/>
          </p:cNvSpPr>
          <p:nvPr/>
        </p:nvSpPr>
        <p:spPr bwMode="auto">
          <a:xfrm>
            <a:off x="7315200" y="2974975"/>
            <a:ext cx="514350" cy="1462088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114" y="67"/>
              </a:cxn>
              <a:cxn ang="0">
                <a:pos x="234" y="859"/>
              </a:cxn>
              <a:cxn ang="0">
                <a:pos x="324" y="439"/>
              </a:cxn>
            </a:cxnLst>
            <a:rect l="0" t="0" r="r" b="b"/>
            <a:pathLst>
              <a:path w="324" h="921">
                <a:moveTo>
                  <a:pt x="0" y="454"/>
                </a:moveTo>
                <a:cubicBezTo>
                  <a:pt x="18" y="389"/>
                  <a:pt x="75" y="0"/>
                  <a:pt x="114" y="67"/>
                </a:cubicBezTo>
                <a:cubicBezTo>
                  <a:pt x="153" y="134"/>
                  <a:pt x="199" y="797"/>
                  <a:pt x="234" y="859"/>
                </a:cubicBezTo>
                <a:cubicBezTo>
                  <a:pt x="269" y="921"/>
                  <a:pt x="305" y="526"/>
                  <a:pt x="324" y="43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17" name="Freeform 13"/>
          <p:cNvSpPr>
            <a:spLocks/>
          </p:cNvSpPr>
          <p:nvPr/>
        </p:nvSpPr>
        <p:spPr bwMode="auto">
          <a:xfrm>
            <a:off x="6400800" y="4572000"/>
            <a:ext cx="466725" cy="1465263"/>
          </a:xfrm>
          <a:custGeom>
            <a:avLst/>
            <a:gdLst/>
            <a:ahLst/>
            <a:cxnLst>
              <a:cxn ang="0">
                <a:pos x="0" y="447"/>
              </a:cxn>
              <a:cxn ang="0">
                <a:pos x="84" y="69"/>
              </a:cxn>
              <a:cxn ang="0">
                <a:pos x="204" y="861"/>
              </a:cxn>
              <a:cxn ang="0">
                <a:pos x="294" y="441"/>
              </a:cxn>
            </a:cxnLst>
            <a:rect l="0" t="0" r="r" b="b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18" name="Freeform 14"/>
          <p:cNvSpPr>
            <a:spLocks/>
          </p:cNvSpPr>
          <p:nvPr/>
        </p:nvSpPr>
        <p:spPr bwMode="auto">
          <a:xfrm>
            <a:off x="6858000" y="4572000"/>
            <a:ext cx="466725" cy="1465263"/>
          </a:xfrm>
          <a:custGeom>
            <a:avLst/>
            <a:gdLst/>
            <a:ahLst/>
            <a:cxnLst>
              <a:cxn ang="0">
                <a:pos x="0" y="447"/>
              </a:cxn>
              <a:cxn ang="0">
                <a:pos x="84" y="69"/>
              </a:cxn>
              <a:cxn ang="0">
                <a:pos x="204" y="861"/>
              </a:cxn>
              <a:cxn ang="0">
                <a:pos x="294" y="441"/>
              </a:cxn>
            </a:cxnLst>
            <a:rect l="0" t="0" r="r" b="b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19" name="Freeform 15"/>
          <p:cNvSpPr>
            <a:spLocks/>
          </p:cNvSpPr>
          <p:nvPr/>
        </p:nvSpPr>
        <p:spPr bwMode="auto">
          <a:xfrm flipV="1">
            <a:off x="5486400" y="4572000"/>
            <a:ext cx="466725" cy="1465263"/>
          </a:xfrm>
          <a:custGeom>
            <a:avLst/>
            <a:gdLst/>
            <a:ahLst/>
            <a:cxnLst>
              <a:cxn ang="0">
                <a:pos x="0" y="447"/>
              </a:cxn>
              <a:cxn ang="0">
                <a:pos x="84" y="69"/>
              </a:cxn>
              <a:cxn ang="0">
                <a:pos x="204" y="861"/>
              </a:cxn>
              <a:cxn ang="0">
                <a:pos x="294" y="441"/>
              </a:cxn>
            </a:cxnLst>
            <a:rect l="0" t="0" r="r" b="b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20" name="Freeform 16"/>
          <p:cNvSpPr>
            <a:spLocks/>
          </p:cNvSpPr>
          <p:nvPr/>
        </p:nvSpPr>
        <p:spPr bwMode="auto">
          <a:xfrm flipV="1">
            <a:off x="5943600" y="4572000"/>
            <a:ext cx="466725" cy="1465263"/>
          </a:xfrm>
          <a:custGeom>
            <a:avLst/>
            <a:gdLst/>
            <a:ahLst/>
            <a:cxnLst>
              <a:cxn ang="0">
                <a:pos x="0" y="447"/>
              </a:cxn>
              <a:cxn ang="0">
                <a:pos x="84" y="69"/>
              </a:cxn>
              <a:cxn ang="0">
                <a:pos x="204" y="861"/>
              </a:cxn>
              <a:cxn ang="0">
                <a:pos x="294" y="441"/>
              </a:cxn>
            </a:cxnLst>
            <a:rect l="0" t="0" r="r" b="b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21" name="Freeform 17"/>
          <p:cNvSpPr>
            <a:spLocks/>
          </p:cNvSpPr>
          <p:nvPr/>
        </p:nvSpPr>
        <p:spPr bwMode="auto">
          <a:xfrm flipV="1">
            <a:off x="7315200" y="4572000"/>
            <a:ext cx="466725" cy="1465263"/>
          </a:xfrm>
          <a:custGeom>
            <a:avLst/>
            <a:gdLst/>
            <a:ahLst/>
            <a:cxnLst>
              <a:cxn ang="0">
                <a:pos x="0" y="447"/>
              </a:cxn>
              <a:cxn ang="0">
                <a:pos x="84" y="69"/>
              </a:cxn>
              <a:cxn ang="0">
                <a:pos x="204" y="861"/>
              </a:cxn>
              <a:cxn ang="0">
                <a:pos x="294" y="441"/>
              </a:cxn>
            </a:cxnLst>
            <a:rect l="0" t="0" r="r" b="b"/>
            <a:pathLst>
              <a:path w="294" h="923">
                <a:moveTo>
                  <a:pt x="0" y="447"/>
                </a:moveTo>
                <a:cubicBezTo>
                  <a:pt x="14" y="384"/>
                  <a:pt x="50" y="0"/>
                  <a:pt x="84" y="69"/>
                </a:cubicBezTo>
                <a:cubicBezTo>
                  <a:pt x="118" y="138"/>
                  <a:pt x="169" y="799"/>
                  <a:pt x="204" y="861"/>
                </a:cubicBezTo>
                <a:cubicBezTo>
                  <a:pt x="239" y="923"/>
                  <a:pt x="275" y="528"/>
                  <a:pt x="294" y="44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22" name="Line 18"/>
          <p:cNvSpPr>
            <a:spLocks noChangeShapeType="1"/>
          </p:cNvSpPr>
          <p:nvPr/>
        </p:nvSpPr>
        <p:spPr bwMode="auto">
          <a:xfrm>
            <a:off x="6400800" y="1447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23" name="Line 19"/>
          <p:cNvSpPr>
            <a:spLocks noChangeShapeType="1"/>
          </p:cNvSpPr>
          <p:nvPr/>
        </p:nvSpPr>
        <p:spPr bwMode="auto">
          <a:xfrm>
            <a:off x="7315200" y="1447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24" name="Line 20"/>
          <p:cNvSpPr>
            <a:spLocks noChangeShapeType="1"/>
          </p:cNvSpPr>
          <p:nvPr/>
        </p:nvSpPr>
        <p:spPr bwMode="auto">
          <a:xfrm>
            <a:off x="5486400" y="1447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25" name="Text Box 21"/>
          <p:cNvSpPr txBox="1">
            <a:spLocks noChangeArrowheads="1"/>
          </p:cNvSpPr>
          <p:nvPr/>
        </p:nvSpPr>
        <p:spPr bwMode="auto">
          <a:xfrm>
            <a:off x="5791200" y="1219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79926" name="Text Box 22"/>
          <p:cNvSpPr txBox="1">
            <a:spLocks noChangeArrowheads="1"/>
          </p:cNvSpPr>
          <p:nvPr/>
        </p:nvSpPr>
        <p:spPr bwMode="auto">
          <a:xfrm>
            <a:off x="6705600" y="1219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79927" name="Text Box 23"/>
          <p:cNvSpPr txBox="1">
            <a:spLocks noChangeArrowheads="1"/>
          </p:cNvSpPr>
          <p:nvPr/>
        </p:nvSpPr>
        <p:spPr bwMode="auto">
          <a:xfrm>
            <a:off x="7543800" y="1219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79928" name="Text Box 24"/>
          <p:cNvSpPr txBox="1">
            <a:spLocks noChangeArrowheads="1"/>
          </p:cNvSpPr>
          <p:nvPr/>
        </p:nvSpPr>
        <p:spPr bwMode="auto">
          <a:xfrm>
            <a:off x="7848600" y="2133600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t</a:t>
            </a:r>
          </a:p>
        </p:txBody>
      </p:sp>
      <p:sp>
        <p:nvSpPr>
          <p:cNvPr id="379929" name="Line 25"/>
          <p:cNvSpPr>
            <a:spLocks noChangeShapeType="1"/>
          </p:cNvSpPr>
          <p:nvPr/>
        </p:nvSpPr>
        <p:spPr bwMode="auto">
          <a:xfrm>
            <a:off x="5410200" y="3657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30" name="Line 26"/>
          <p:cNvSpPr>
            <a:spLocks noChangeShapeType="1"/>
          </p:cNvSpPr>
          <p:nvPr/>
        </p:nvSpPr>
        <p:spPr bwMode="auto">
          <a:xfrm>
            <a:off x="6400800" y="2971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31" name="Line 27"/>
          <p:cNvSpPr>
            <a:spLocks noChangeShapeType="1"/>
          </p:cNvSpPr>
          <p:nvPr/>
        </p:nvSpPr>
        <p:spPr bwMode="auto">
          <a:xfrm>
            <a:off x="5486400" y="2971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32" name="Text Box 28"/>
          <p:cNvSpPr txBox="1">
            <a:spLocks noChangeArrowheads="1"/>
          </p:cNvSpPr>
          <p:nvPr/>
        </p:nvSpPr>
        <p:spPr bwMode="auto">
          <a:xfrm>
            <a:off x="5791200" y="2743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79933" name="Text Box 29"/>
          <p:cNvSpPr txBox="1">
            <a:spLocks noChangeArrowheads="1"/>
          </p:cNvSpPr>
          <p:nvPr/>
        </p:nvSpPr>
        <p:spPr bwMode="auto">
          <a:xfrm>
            <a:off x="6705600" y="2743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79934" name="Text Box 30"/>
          <p:cNvSpPr txBox="1">
            <a:spLocks noChangeArrowheads="1"/>
          </p:cNvSpPr>
          <p:nvPr/>
        </p:nvSpPr>
        <p:spPr bwMode="auto">
          <a:xfrm>
            <a:off x="7543800" y="2743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79935" name="Text Box 31"/>
          <p:cNvSpPr txBox="1">
            <a:spLocks noChangeArrowheads="1"/>
          </p:cNvSpPr>
          <p:nvPr/>
        </p:nvSpPr>
        <p:spPr bwMode="auto">
          <a:xfrm>
            <a:off x="7848600" y="3657600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t</a:t>
            </a:r>
          </a:p>
        </p:txBody>
      </p:sp>
      <p:sp>
        <p:nvSpPr>
          <p:cNvPr id="379936" name="Line 32"/>
          <p:cNvSpPr>
            <a:spLocks noChangeShapeType="1"/>
          </p:cNvSpPr>
          <p:nvPr/>
        </p:nvSpPr>
        <p:spPr bwMode="auto">
          <a:xfrm>
            <a:off x="5410200" y="5257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37" name="Line 33"/>
          <p:cNvSpPr>
            <a:spLocks noChangeShapeType="1"/>
          </p:cNvSpPr>
          <p:nvPr/>
        </p:nvSpPr>
        <p:spPr bwMode="auto">
          <a:xfrm>
            <a:off x="6400800" y="4572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38" name="Line 34"/>
          <p:cNvSpPr>
            <a:spLocks noChangeShapeType="1"/>
          </p:cNvSpPr>
          <p:nvPr/>
        </p:nvSpPr>
        <p:spPr bwMode="auto">
          <a:xfrm>
            <a:off x="5486400" y="4572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39" name="Text Box 35"/>
          <p:cNvSpPr txBox="1">
            <a:spLocks noChangeArrowheads="1"/>
          </p:cNvSpPr>
          <p:nvPr/>
        </p:nvSpPr>
        <p:spPr bwMode="auto">
          <a:xfrm>
            <a:off x="5791200" y="4343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79940" name="Text Box 36"/>
          <p:cNvSpPr txBox="1">
            <a:spLocks noChangeArrowheads="1"/>
          </p:cNvSpPr>
          <p:nvPr/>
        </p:nvSpPr>
        <p:spPr bwMode="auto">
          <a:xfrm>
            <a:off x="6705600" y="4343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379941" name="Text Box 37"/>
          <p:cNvSpPr txBox="1">
            <a:spLocks noChangeArrowheads="1"/>
          </p:cNvSpPr>
          <p:nvPr/>
        </p:nvSpPr>
        <p:spPr bwMode="auto">
          <a:xfrm>
            <a:off x="7543800" y="4343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379942" name="Text Box 38"/>
          <p:cNvSpPr txBox="1">
            <a:spLocks noChangeArrowheads="1"/>
          </p:cNvSpPr>
          <p:nvPr/>
        </p:nvSpPr>
        <p:spPr bwMode="auto">
          <a:xfrm>
            <a:off x="7848600" y="5257800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t</a:t>
            </a:r>
          </a:p>
        </p:txBody>
      </p:sp>
      <p:sp>
        <p:nvSpPr>
          <p:cNvPr id="379943" name="Line 39"/>
          <p:cNvSpPr>
            <a:spLocks noChangeShapeType="1"/>
          </p:cNvSpPr>
          <p:nvPr/>
        </p:nvSpPr>
        <p:spPr bwMode="auto">
          <a:xfrm>
            <a:off x="7315200" y="2971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44" name="Line 40"/>
          <p:cNvSpPr>
            <a:spLocks noChangeShapeType="1"/>
          </p:cNvSpPr>
          <p:nvPr/>
        </p:nvSpPr>
        <p:spPr bwMode="auto">
          <a:xfrm>
            <a:off x="7315200" y="4572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Phase Shift Keying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5486400" cy="5257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BPSK (Binary Phase Shift Keying):</a:t>
            </a:r>
          </a:p>
          <a:p>
            <a:pPr lvl="1"/>
            <a:r>
              <a:rPr lang="en-US" dirty="0"/>
              <a:t>bit value 0: sine wave</a:t>
            </a:r>
          </a:p>
          <a:p>
            <a:pPr lvl="1"/>
            <a:r>
              <a:rPr lang="en-US" dirty="0"/>
              <a:t>bit value 1: inverted sine wave</a:t>
            </a:r>
          </a:p>
          <a:p>
            <a:pPr lvl="1"/>
            <a:r>
              <a:rPr lang="en-US" dirty="0"/>
              <a:t>Robust, low spectral efficiency</a:t>
            </a:r>
          </a:p>
          <a:p>
            <a:pPr lvl="1"/>
            <a:r>
              <a:rPr lang="en-US" dirty="0"/>
              <a:t>Example: satellite systems</a:t>
            </a:r>
          </a:p>
          <a:p>
            <a:endParaRPr lang="en-US" dirty="0"/>
          </a:p>
          <a:p>
            <a:r>
              <a:rPr lang="en-US" dirty="0"/>
              <a:t>QPSK (Quadrature Phase Shift Keying):</a:t>
            </a:r>
          </a:p>
          <a:p>
            <a:pPr lvl="1"/>
            <a:r>
              <a:rPr lang="en-US" dirty="0"/>
              <a:t>2 bits coded as one symbol</a:t>
            </a:r>
          </a:p>
          <a:p>
            <a:pPr lvl="1"/>
            <a:r>
              <a:rPr lang="en-US" dirty="0"/>
              <a:t>symbol determines shift of sine wave</a:t>
            </a:r>
          </a:p>
          <a:p>
            <a:pPr lvl="1"/>
            <a:r>
              <a:rPr lang="en-US" dirty="0"/>
              <a:t>needs less bandwidth compared to BPSK</a:t>
            </a:r>
          </a:p>
          <a:p>
            <a:pPr lvl="1"/>
            <a:r>
              <a:rPr lang="en-US" dirty="0"/>
              <a:t>more complex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400800" y="1247775"/>
            <a:ext cx="1465263" cy="1454150"/>
            <a:chOff x="4080" y="576"/>
            <a:chExt cx="923" cy="916"/>
          </a:xfrm>
        </p:grpSpPr>
        <p:sp>
          <p:nvSpPr>
            <p:cNvPr id="384005" name="AutoShape 5"/>
            <p:cNvSpPr>
              <a:spLocks noChangeArrowheads="1"/>
            </p:cNvSpPr>
            <p:nvPr/>
          </p:nvSpPr>
          <p:spPr bwMode="auto">
            <a:xfrm>
              <a:off x="4800" y="1200"/>
              <a:ext cx="48" cy="48"/>
            </a:xfrm>
            <a:prstGeom prst="flowChartConnector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06" name="AutoShape 6"/>
            <p:cNvSpPr>
              <a:spLocks noChangeArrowheads="1"/>
            </p:cNvSpPr>
            <p:nvPr/>
          </p:nvSpPr>
          <p:spPr bwMode="auto">
            <a:xfrm>
              <a:off x="4615" y="1108"/>
              <a:ext cx="48" cy="48"/>
            </a:xfrm>
            <a:prstGeom prst="flowChartConnector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07" name="AutoShape 7"/>
            <p:cNvSpPr>
              <a:spLocks noChangeArrowheads="1"/>
            </p:cNvSpPr>
            <p:nvPr/>
          </p:nvSpPr>
          <p:spPr bwMode="auto">
            <a:xfrm flipV="1">
              <a:off x="4183" y="1108"/>
              <a:ext cx="48" cy="48"/>
            </a:xfrm>
            <a:prstGeom prst="flowChartConnector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08" name="Text Box 8"/>
            <p:cNvSpPr txBox="1">
              <a:spLocks noChangeArrowheads="1"/>
            </p:cNvSpPr>
            <p:nvPr/>
          </p:nvSpPr>
          <p:spPr bwMode="auto">
            <a:xfrm>
              <a:off x="4321" y="576"/>
              <a:ext cx="1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I</a:t>
              </a:r>
            </a:p>
          </p:txBody>
        </p:sp>
        <p:sp>
          <p:nvSpPr>
            <p:cNvPr id="384009" name="Text Box 9"/>
            <p:cNvSpPr txBox="1">
              <a:spLocks noChangeArrowheads="1"/>
            </p:cNvSpPr>
            <p:nvPr/>
          </p:nvSpPr>
          <p:spPr bwMode="auto">
            <a:xfrm>
              <a:off x="4806" y="1035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R</a:t>
              </a:r>
            </a:p>
          </p:txBody>
        </p:sp>
        <p:sp>
          <p:nvSpPr>
            <p:cNvPr id="384010" name="Text Box 10"/>
            <p:cNvSpPr txBox="1">
              <a:spLocks noChangeArrowheads="1"/>
            </p:cNvSpPr>
            <p:nvPr/>
          </p:nvSpPr>
          <p:spPr bwMode="auto">
            <a:xfrm>
              <a:off x="4551" y="1137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0</a:t>
              </a:r>
            </a:p>
          </p:txBody>
        </p:sp>
        <p:sp>
          <p:nvSpPr>
            <p:cNvPr id="384011" name="Text Box 11"/>
            <p:cNvSpPr txBox="1">
              <a:spLocks noChangeArrowheads="1"/>
            </p:cNvSpPr>
            <p:nvPr/>
          </p:nvSpPr>
          <p:spPr bwMode="auto">
            <a:xfrm>
              <a:off x="4117" y="1137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384012" name="Line 12"/>
            <p:cNvSpPr>
              <a:spLocks noChangeShapeType="1"/>
            </p:cNvSpPr>
            <p:nvPr/>
          </p:nvSpPr>
          <p:spPr bwMode="auto">
            <a:xfrm>
              <a:off x="4423" y="77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13" name="Line 13"/>
            <p:cNvSpPr>
              <a:spLocks noChangeShapeType="1"/>
            </p:cNvSpPr>
            <p:nvPr/>
          </p:nvSpPr>
          <p:spPr bwMode="auto">
            <a:xfrm rot="-5400000">
              <a:off x="4440" y="77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38850" y="3305175"/>
            <a:ext cx="1841500" cy="1728788"/>
            <a:chOff x="3840" y="1632"/>
            <a:chExt cx="1160" cy="1089"/>
          </a:xfrm>
        </p:grpSpPr>
        <p:sp>
          <p:nvSpPr>
            <p:cNvPr id="384015" name="AutoShape 15"/>
            <p:cNvSpPr>
              <a:spLocks noChangeArrowheads="1"/>
            </p:cNvSpPr>
            <p:nvPr/>
          </p:nvSpPr>
          <p:spPr bwMode="auto">
            <a:xfrm>
              <a:off x="4756" y="1801"/>
              <a:ext cx="48" cy="48"/>
            </a:xfrm>
            <a:prstGeom prst="flowChartConnector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16" name="AutoShape 16"/>
            <p:cNvSpPr>
              <a:spLocks noChangeArrowheads="1"/>
            </p:cNvSpPr>
            <p:nvPr/>
          </p:nvSpPr>
          <p:spPr bwMode="auto">
            <a:xfrm flipV="1">
              <a:off x="4756" y="2521"/>
              <a:ext cx="48" cy="48"/>
            </a:xfrm>
            <a:prstGeom prst="flowChartConnector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17" name="AutoShape 17"/>
            <p:cNvSpPr>
              <a:spLocks noChangeArrowheads="1"/>
            </p:cNvSpPr>
            <p:nvPr/>
          </p:nvSpPr>
          <p:spPr bwMode="auto">
            <a:xfrm>
              <a:off x="4036" y="2521"/>
              <a:ext cx="48" cy="48"/>
            </a:xfrm>
            <a:prstGeom prst="flowChartConnector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18" name="AutoShape 18"/>
            <p:cNvSpPr>
              <a:spLocks noChangeArrowheads="1"/>
            </p:cNvSpPr>
            <p:nvPr/>
          </p:nvSpPr>
          <p:spPr bwMode="auto">
            <a:xfrm flipH="1" flipV="1">
              <a:off x="4036" y="1801"/>
              <a:ext cx="48" cy="48"/>
            </a:xfrm>
            <a:prstGeom prst="flowChartConnector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84019" name="AutoShape 19"/>
            <p:cNvCxnSpPr>
              <a:cxnSpLocks noChangeShapeType="1"/>
              <a:stCxn id="384017" idx="7"/>
              <a:endCxn id="384015" idx="3"/>
            </p:cNvCxnSpPr>
            <p:nvPr/>
          </p:nvCxnSpPr>
          <p:spPr bwMode="auto">
            <a:xfrm flipV="1">
              <a:off x="4077" y="1842"/>
              <a:ext cx="686" cy="6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384020" name="AutoShape 20"/>
            <p:cNvCxnSpPr>
              <a:cxnSpLocks noChangeShapeType="1"/>
              <a:stCxn id="384018" idx="1"/>
              <a:endCxn id="384016" idx="3"/>
            </p:cNvCxnSpPr>
            <p:nvPr/>
          </p:nvCxnSpPr>
          <p:spPr bwMode="auto">
            <a:xfrm>
              <a:off x="4076" y="1841"/>
              <a:ext cx="687" cy="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384021" name="AutoShape 21"/>
            <p:cNvCxnSpPr>
              <a:cxnSpLocks noChangeShapeType="1"/>
              <a:stCxn id="384017" idx="6"/>
              <a:endCxn id="384016" idx="2"/>
            </p:cNvCxnSpPr>
            <p:nvPr/>
          </p:nvCxnSpPr>
          <p:spPr bwMode="auto">
            <a:xfrm>
              <a:off x="4084" y="2545"/>
              <a:ext cx="6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384022" name="AutoShape 22"/>
            <p:cNvCxnSpPr>
              <a:cxnSpLocks noChangeShapeType="1"/>
              <a:stCxn id="384017" idx="0"/>
              <a:endCxn id="384018" idx="0"/>
            </p:cNvCxnSpPr>
            <p:nvPr/>
          </p:nvCxnSpPr>
          <p:spPr bwMode="auto">
            <a:xfrm flipV="1">
              <a:off x="4060" y="1849"/>
              <a:ext cx="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384023" name="AutoShape 23"/>
            <p:cNvCxnSpPr>
              <a:cxnSpLocks noChangeShapeType="1"/>
              <a:stCxn id="384018" idx="2"/>
              <a:endCxn id="384015" idx="2"/>
            </p:cNvCxnSpPr>
            <p:nvPr/>
          </p:nvCxnSpPr>
          <p:spPr bwMode="auto">
            <a:xfrm>
              <a:off x="4084" y="1825"/>
              <a:ext cx="6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840" y="1632"/>
              <a:ext cx="1160" cy="1089"/>
              <a:chOff x="3740" y="1751"/>
              <a:chExt cx="1160" cy="1089"/>
            </a:xfrm>
          </p:grpSpPr>
          <p:cxnSp>
            <p:nvCxnSpPr>
              <p:cNvPr id="384025" name="AutoShape 25"/>
              <p:cNvCxnSpPr>
                <a:cxnSpLocks noChangeShapeType="1"/>
              </p:cNvCxnSpPr>
              <p:nvPr/>
            </p:nvCxnSpPr>
            <p:spPr bwMode="auto">
              <a:xfrm flipH="1">
                <a:off x="4679" y="1968"/>
                <a:ext cx="1" cy="6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  <p:sp>
            <p:nvSpPr>
              <p:cNvPr id="384026" name="Text Box 26"/>
              <p:cNvSpPr txBox="1">
                <a:spLocks noChangeArrowheads="1"/>
              </p:cNvSpPr>
              <p:nvPr/>
            </p:nvSpPr>
            <p:spPr bwMode="auto">
              <a:xfrm>
                <a:off x="4218" y="1751"/>
                <a:ext cx="2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/>
                  <a:t>I</a:t>
                </a:r>
              </a:p>
            </p:txBody>
          </p:sp>
          <p:sp>
            <p:nvSpPr>
              <p:cNvPr id="384027" name="Text Box 27"/>
              <p:cNvSpPr txBox="1">
                <a:spLocks noChangeArrowheads="1"/>
              </p:cNvSpPr>
              <p:nvPr/>
            </p:nvSpPr>
            <p:spPr bwMode="auto">
              <a:xfrm>
                <a:off x="4683" y="2207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R</a:t>
                </a:r>
              </a:p>
            </p:txBody>
          </p:sp>
          <p:sp>
            <p:nvSpPr>
              <p:cNvPr id="384028" name="Text Box 28"/>
              <p:cNvSpPr txBox="1">
                <a:spLocks noChangeArrowheads="1"/>
              </p:cNvSpPr>
              <p:nvPr/>
            </p:nvSpPr>
            <p:spPr bwMode="auto">
              <a:xfrm>
                <a:off x="4660" y="1771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11</a:t>
                </a:r>
              </a:p>
            </p:txBody>
          </p:sp>
          <p:sp>
            <p:nvSpPr>
              <p:cNvPr id="384029" name="Text Box 29"/>
              <p:cNvSpPr txBox="1">
                <a:spLocks noChangeArrowheads="1"/>
              </p:cNvSpPr>
              <p:nvPr/>
            </p:nvSpPr>
            <p:spPr bwMode="auto">
              <a:xfrm>
                <a:off x="4660" y="2648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01</a:t>
                </a:r>
              </a:p>
            </p:txBody>
          </p:sp>
          <p:sp>
            <p:nvSpPr>
              <p:cNvPr id="384030" name="Text Box 30"/>
              <p:cNvSpPr txBox="1">
                <a:spLocks noChangeArrowheads="1"/>
              </p:cNvSpPr>
              <p:nvPr/>
            </p:nvSpPr>
            <p:spPr bwMode="auto">
              <a:xfrm>
                <a:off x="3740" y="1772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10</a:t>
                </a:r>
              </a:p>
            </p:txBody>
          </p:sp>
          <p:sp>
            <p:nvSpPr>
              <p:cNvPr id="384031" name="Text Box 31"/>
              <p:cNvSpPr txBox="1">
                <a:spLocks noChangeArrowheads="1"/>
              </p:cNvSpPr>
              <p:nvPr/>
            </p:nvSpPr>
            <p:spPr bwMode="auto">
              <a:xfrm>
                <a:off x="3740" y="2644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00</a:t>
                </a:r>
              </a:p>
            </p:txBody>
          </p:sp>
        </p:grpSp>
        <p:sp>
          <p:nvSpPr>
            <p:cNvPr id="384032" name="Line 32"/>
            <p:cNvSpPr>
              <a:spLocks noChangeShapeType="1"/>
            </p:cNvSpPr>
            <p:nvPr/>
          </p:nvSpPr>
          <p:spPr bwMode="auto">
            <a:xfrm>
              <a:off x="4422" y="183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33" name="Line 33"/>
            <p:cNvSpPr>
              <a:spLocks noChangeShapeType="1"/>
            </p:cNvSpPr>
            <p:nvPr/>
          </p:nvSpPr>
          <p:spPr bwMode="auto">
            <a:xfrm rot="-5400000">
              <a:off x="4419" y="182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Modulation Combinations</a:t>
            </a:r>
            <a:endParaRPr lang="en-US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924800" cy="5105400"/>
          </a:xfrm>
        </p:spPr>
        <p:txBody>
          <a:bodyPr/>
          <a:lstStyle/>
          <a:p>
            <a:r>
              <a:rPr lang="en-US" dirty="0" err="1"/>
              <a:t>Quadrature</a:t>
            </a:r>
            <a:r>
              <a:rPr lang="en-US" dirty="0"/>
              <a:t> Amplitude Modulation (QAM)</a:t>
            </a:r>
          </a:p>
          <a:p>
            <a:endParaRPr lang="en-US" dirty="0"/>
          </a:p>
          <a:p>
            <a:r>
              <a:rPr lang="en-US" dirty="0"/>
              <a:t>combines amplitude and phase modulation</a:t>
            </a:r>
          </a:p>
          <a:p>
            <a:r>
              <a:rPr lang="en-US" dirty="0"/>
              <a:t>it is possible to code n bits using one symbol</a:t>
            </a:r>
          </a:p>
          <a:p>
            <a:r>
              <a:rPr lang="en-US" dirty="0"/>
              <a:t>2</a:t>
            </a:r>
            <a:r>
              <a:rPr lang="en-US" baseline="30000" dirty="0"/>
              <a:t>n</a:t>
            </a:r>
            <a:r>
              <a:rPr lang="en-US" dirty="0"/>
              <a:t> discrete levels, n=2 identical to QPSK</a:t>
            </a:r>
          </a:p>
          <a:p>
            <a:r>
              <a:rPr lang="en-US" dirty="0"/>
              <a:t>bit error rate increases with n, but less errors compared to comparable PSK schemes</a:t>
            </a:r>
          </a:p>
          <a:p>
            <a:endParaRPr lang="en-US" dirty="0"/>
          </a:p>
          <a:p>
            <a:r>
              <a:rPr lang="en-US" dirty="0"/>
              <a:t>Example: 16-QAM (4 bits = 1 symbol)</a:t>
            </a:r>
          </a:p>
          <a:p>
            <a:r>
              <a:rPr lang="en-US" dirty="0"/>
              <a:t>Symbols 0011 and 0001 have the </a:t>
            </a:r>
            <a:br>
              <a:rPr lang="en-US" dirty="0"/>
            </a:br>
            <a:r>
              <a:rPr lang="en-US" dirty="0"/>
              <a:t>same phase, but different amplitude. </a:t>
            </a:r>
            <a:br>
              <a:rPr lang="en-US" dirty="0"/>
            </a:br>
            <a:r>
              <a:rPr lang="en-US" dirty="0"/>
              <a:t>0000 and 1000 have different phase, </a:t>
            </a:r>
            <a:br>
              <a:rPr lang="en-US" dirty="0"/>
            </a:br>
            <a:r>
              <a:rPr lang="en-US" dirty="0"/>
              <a:t>but same amplitude.</a:t>
            </a:r>
          </a:p>
          <a:p>
            <a:r>
              <a:rPr lang="en-US" dirty="0"/>
              <a:t>Used in 9600 bit/s modems</a:t>
            </a:r>
          </a:p>
        </p:txBody>
      </p:sp>
      <p:cxnSp>
        <p:nvCxnSpPr>
          <p:cNvPr id="386052" name="AutoShape 4"/>
          <p:cNvCxnSpPr>
            <a:cxnSpLocks noChangeShapeType="1"/>
          </p:cNvCxnSpPr>
          <p:nvPr/>
        </p:nvCxnSpPr>
        <p:spPr bwMode="auto">
          <a:xfrm>
            <a:off x="6058772" y="4871417"/>
            <a:ext cx="374650" cy="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  <a:effectLst/>
        </p:spPr>
      </p:cxnSp>
      <p:cxnSp>
        <p:nvCxnSpPr>
          <p:cNvPr id="386053" name="AutoShape 5"/>
          <p:cNvCxnSpPr>
            <a:cxnSpLocks noChangeShapeType="1"/>
          </p:cNvCxnSpPr>
          <p:nvPr/>
        </p:nvCxnSpPr>
        <p:spPr bwMode="auto">
          <a:xfrm flipH="1">
            <a:off x="6477872" y="3961779"/>
            <a:ext cx="1588" cy="382588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  <a:effectLst/>
        </p:spPr>
      </p:cxnSp>
      <p:cxnSp>
        <p:nvCxnSpPr>
          <p:cNvPr id="386054" name="AutoShape 6"/>
          <p:cNvCxnSpPr>
            <a:cxnSpLocks noChangeShapeType="1"/>
          </p:cNvCxnSpPr>
          <p:nvPr/>
        </p:nvCxnSpPr>
        <p:spPr bwMode="auto">
          <a:xfrm flipV="1">
            <a:off x="6061947" y="3912567"/>
            <a:ext cx="369888" cy="1587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  <a:effectLst/>
        </p:spPr>
      </p:cxnSp>
      <p:cxnSp>
        <p:nvCxnSpPr>
          <p:cNvPr id="386055" name="AutoShape 7"/>
          <p:cNvCxnSpPr>
            <a:cxnSpLocks noChangeShapeType="1"/>
          </p:cNvCxnSpPr>
          <p:nvPr/>
        </p:nvCxnSpPr>
        <p:spPr bwMode="auto">
          <a:xfrm>
            <a:off x="6014322" y="3963367"/>
            <a:ext cx="0" cy="379412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  <a:effectLst/>
        </p:spPr>
      </p:cxnSp>
      <p:cxnSp>
        <p:nvCxnSpPr>
          <p:cNvPr id="386056" name="AutoShape 8"/>
          <p:cNvCxnSpPr>
            <a:cxnSpLocks noChangeShapeType="1"/>
          </p:cNvCxnSpPr>
          <p:nvPr/>
        </p:nvCxnSpPr>
        <p:spPr bwMode="auto">
          <a:xfrm>
            <a:off x="6525497" y="4871417"/>
            <a:ext cx="387350" cy="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  <a:effectLst/>
        </p:spPr>
      </p:cxnSp>
      <p:cxnSp>
        <p:nvCxnSpPr>
          <p:cNvPr id="386057" name="AutoShape 9"/>
          <p:cNvCxnSpPr>
            <a:cxnSpLocks noChangeShapeType="1"/>
          </p:cNvCxnSpPr>
          <p:nvPr/>
        </p:nvCxnSpPr>
        <p:spPr bwMode="auto">
          <a:xfrm>
            <a:off x="6525497" y="4395167"/>
            <a:ext cx="381000" cy="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  <a:effectLst/>
        </p:spPr>
      </p:cxnSp>
      <p:cxnSp>
        <p:nvCxnSpPr>
          <p:cNvPr id="386058" name="AutoShape 10"/>
          <p:cNvCxnSpPr>
            <a:cxnSpLocks noChangeShapeType="1"/>
          </p:cNvCxnSpPr>
          <p:nvPr/>
        </p:nvCxnSpPr>
        <p:spPr bwMode="auto">
          <a:xfrm>
            <a:off x="6525497" y="4395167"/>
            <a:ext cx="381000" cy="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  <a:effectLst/>
        </p:spPr>
      </p:cxnSp>
      <p:cxnSp>
        <p:nvCxnSpPr>
          <p:cNvPr id="386059" name="AutoShape 11"/>
          <p:cNvCxnSpPr>
            <a:cxnSpLocks noChangeShapeType="1"/>
          </p:cNvCxnSpPr>
          <p:nvPr/>
        </p:nvCxnSpPr>
        <p:spPr bwMode="auto">
          <a:xfrm>
            <a:off x="6525497" y="4871417"/>
            <a:ext cx="387350" cy="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  <a:effectLst/>
        </p:spPr>
      </p:cxnSp>
      <p:cxnSp>
        <p:nvCxnSpPr>
          <p:cNvPr id="386060" name="AutoShape 12"/>
          <p:cNvCxnSpPr>
            <a:cxnSpLocks noChangeShapeType="1"/>
          </p:cNvCxnSpPr>
          <p:nvPr/>
        </p:nvCxnSpPr>
        <p:spPr bwMode="auto">
          <a:xfrm flipV="1">
            <a:off x="6014322" y="3963367"/>
            <a:ext cx="0" cy="379412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  <a:effectLst/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915897" y="3529979"/>
            <a:ext cx="2178050" cy="1905000"/>
            <a:chOff x="624" y="2280"/>
            <a:chExt cx="1372" cy="1200"/>
          </a:xfrm>
        </p:grpSpPr>
        <p:sp>
          <p:nvSpPr>
            <p:cNvPr id="386062" name="Line 14"/>
            <p:cNvSpPr>
              <a:spLocks noChangeShapeType="1"/>
            </p:cNvSpPr>
            <p:nvPr/>
          </p:nvSpPr>
          <p:spPr bwMode="auto">
            <a:xfrm rot="16200000" flipH="1">
              <a:off x="1200" y="2400"/>
              <a:ext cx="0" cy="115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3" name="Oval 15"/>
            <p:cNvSpPr>
              <a:spLocks noChangeArrowheads="1"/>
            </p:cNvSpPr>
            <p:nvPr/>
          </p:nvSpPr>
          <p:spPr bwMode="auto">
            <a:xfrm>
              <a:off x="1248" y="2793"/>
              <a:ext cx="63" cy="63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4" name="Oval 16"/>
            <p:cNvSpPr>
              <a:spLocks noChangeArrowheads="1"/>
            </p:cNvSpPr>
            <p:nvPr/>
          </p:nvSpPr>
          <p:spPr bwMode="auto">
            <a:xfrm>
              <a:off x="1545" y="2794"/>
              <a:ext cx="63" cy="63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5" name="Oval 17"/>
            <p:cNvSpPr>
              <a:spLocks noChangeArrowheads="1"/>
            </p:cNvSpPr>
            <p:nvPr/>
          </p:nvSpPr>
          <p:spPr bwMode="auto">
            <a:xfrm>
              <a:off x="1246" y="2491"/>
              <a:ext cx="63" cy="63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6" name="Oval 18"/>
            <p:cNvSpPr>
              <a:spLocks noChangeArrowheads="1"/>
            </p:cNvSpPr>
            <p:nvPr/>
          </p:nvSpPr>
          <p:spPr bwMode="auto">
            <a:xfrm>
              <a:off x="1545" y="2490"/>
              <a:ext cx="63" cy="63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7" name="Oval 19"/>
            <p:cNvSpPr>
              <a:spLocks noChangeArrowheads="1"/>
            </p:cNvSpPr>
            <p:nvPr/>
          </p:nvSpPr>
          <p:spPr bwMode="auto">
            <a:xfrm>
              <a:off x="1248" y="3391"/>
              <a:ext cx="58" cy="58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8" name="Oval 20"/>
            <p:cNvSpPr>
              <a:spLocks noChangeArrowheads="1"/>
            </p:cNvSpPr>
            <p:nvPr/>
          </p:nvSpPr>
          <p:spPr bwMode="auto">
            <a:xfrm>
              <a:off x="1548" y="3392"/>
              <a:ext cx="58" cy="58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69" name="Oval 21"/>
            <p:cNvSpPr>
              <a:spLocks noChangeArrowheads="1"/>
            </p:cNvSpPr>
            <p:nvPr/>
          </p:nvSpPr>
          <p:spPr bwMode="auto">
            <a:xfrm>
              <a:off x="1252" y="3096"/>
              <a:ext cx="58" cy="58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70" name="Oval 22"/>
            <p:cNvSpPr>
              <a:spLocks noChangeArrowheads="1"/>
            </p:cNvSpPr>
            <p:nvPr/>
          </p:nvSpPr>
          <p:spPr bwMode="auto">
            <a:xfrm>
              <a:off x="1547" y="3096"/>
              <a:ext cx="58" cy="58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71" name="Oval 23"/>
            <p:cNvSpPr>
              <a:spLocks noChangeArrowheads="1"/>
            </p:cNvSpPr>
            <p:nvPr/>
          </p:nvSpPr>
          <p:spPr bwMode="auto">
            <a:xfrm>
              <a:off x="655" y="3392"/>
              <a:ext cx="58" cy="58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72" name="Oval 24"/>
            <p:cNvSpPr>
              <a:spLocks noChangeArrowheads="1"/>
            </p:cNvSpPr>
            <p:nvPr/>
          </p:nvSpPr>
          <p:spPr bwMode="auto">
            <a:xfrm>
              <a:off x="951" y="3393"/>
              <a:ext cx="58" cy="58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73" name="Oval 25"/>
            <p:cNvSpPr>
              <a:spLocks noChangeArrowheads="1"/>
            </p:cNvSpPr>
            <p:nvPr/>
          </p:nvSpPr>
          <p:spPr bwMode="auto">
            <a:xfrm>
              <a:off x="656" y="3096"/>
              <a:ext cx="58" cy="58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74" name="Oval 26"/>
            <p:cNvSpPr>
              <a:spLocks noChangeArrowheads="1"/>
            </p:cNvSpPr>
            <p:nvPr/>
          </p:nvSpPr>
          <p:spPr bwMode="auto">
            <a:xfrm>
              <a:off x="950" y="3096"/>
              <a:ext cx="58" cy="58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75" name="Oval 27"/>
            <p:cNvSpPr>
              <a:spLocks noChangeArrowheads="1"/>
            </p:cNvSpPr>
            <p:nvPr/>
          </p:nvSpPr>
          <p:spPr bwMode="auto">
            <a:xfrm>
              <a:off x="656" y="2792"/>
              <a:ext cx="60" cy="63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76" name="Oval 28"/>
            <p:cNvSpPr>
              <a:spLocks noChangeArrowheads="1"/>
            </p:cNvSpPr>
            <p:nvPr/>
          </p:nvSpPr>
          <p:spPr bwMode="auto">
            <a:xfrm>
              <a:off x="948" y="2793"/>
              <a:ext cx="60" cy="63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77" name="Oval 29"/>
            <p:cNvSpPr>
              <a:spLocks noChangeArrowheads="1"/>
            </p:cNvSpPr>
            <p:nvPr/>
          </p:nvSpPr>
          <p:spPr bwMode="auto">
            <a:xfrm>
              <a:off x="656" y="2490"/>
              <a:ext cx="60" cy="63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78" name="Oval 30"/>
            <p:cNvSpPr>
              <a:spLocks noChangeArrowheads="1"/>
            </p:cNvSpPr>
            <p:nvPr/>
          </p:nvSpPr>
          <p:spPr bwMode="auto">
            <a:xfrm>
              <a:off x="949" y="2489"/>
              <a:ext cx="60" cy="63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79" name="Line 31"/>
            <p:cNvSpPr>
              <a:spLocks noChangeShapeType="1"/>
            </p:cNvSpPr>
            <p:nvPr/>
          </p:nvSpPr>
          <p:spPr bwMode="auto">
            <a:xfrm>
              <a:off x="1129" y="2424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080" name="Text Box 32"/>
            <p:cNvSpPr txBox="1">
              <a:spLocks noChangeArrowheads="1"/>
            </p:cNvSpPr>
            <p:nvPr/>
          </p:nvSpPr>
          <p:spPr bwMode="auto">
            <a:xfrm>
              <a:off x="1632" y="2712"/>
              <a:ext cx="364" cy="19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0000</a:t>
              </a:r>
            </a:p>
          </p:txBody>
        </p:sp>
        <p:sp>
          <p:nvSpPr>
            <p:cNvPr id="386081" name="Text Box 33"/>
            <p:cNvSpPr txBox="1">
              <a:spLocks noChangeArrowheads="1"/>
            </p:cNvSpPr>
            <p:nvPr/>
          </p:nvSpPr>
          <p:spPr bwMode="auto">
            <a:xfrm>
              <a:off x="1632" y="2376"/>
              <a:ext cx="364" cy="19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/>
                <a:t>0001</a:t>
              </a:r>
            </a:p>
          </p:txBody>
        </p:sp>
        <p:sp>
          <p:nvSpPr>
            <p:cNvPr id="386082" name="Text Box 34"/>
            <p:cNvSpPr txBox="1">
              <a:spLocks noChangeArrowheads="1"/>
            </p:cNvSpPr>
            <p:nvPr/>
          </p:nvSpPr>
          <p:spPr bwMode="auto">
            <a:xfrm>
              <a:off x="1152" y="2616"/>
              <a:ext cx="364" cy="19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0011</a:t>
              </a:r>
            </a:p>
          </p:txBody>
        </p:sp>
        <p:sp>
          <p:nvSpPr>
            <p:cNvPr id="386083" name="Text Box 35"/>
            <p:cNvSpPr txBox="1">
              <a:spLocks noChangeArrowheads="1"/>
            </p:cNvSpPr>
            <p:nvPr/>
          </p:nvSpPr>
          <p:spPr bwMode="auto">
            <a:xfrm>
              <a:off x="1632" y="3144"/>
              <a:ext cx="364" cy="19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1000</a:t>
              </a:r>
            </a:p>
          </p:txBody>
        </p:sp>
        <p:sp>
          <p:nvSpPr>
            <p:cNvPr id="386084" name="Text Box 36"/>
            <p:cNvSpPr txBox="1">
              <a:spLocks noChangeArrowheads="1"/>
            </p:cNvSpPr>
            <p:nvPr/>
          </p:nvSpPr>
          <p:spPr bwMode="auto">
            <a:xfrm>
              <a:off x="950" y="2287"/>
              <a:ext cx="1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I</a:t>
              </a:r>
            </a:p>
          </p:txBody>
        </p:sp>
        <p:sp>
          <p:nvSpPr>
            <p:cNvPr id="386085" name="Text Box 37"/>
            <p:cNvSpPr txBox="1">
              <a:spLocks noChangeArrowheads="1"/>
            </p:cNvSpPr>
            <p:nvPr/>
          </p:nvSpPr>
          <p:spPr bwMode="auto">
            <a:xfrm>
              <a:off x="1776" y="2952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R</a:t>
              </a:r>
            </a:p>
          </p:txBody>
        </p:sp>
        <p:sp>
          <p:nvSpPr>
            <p:cNvPr id="386086" name="Text Box 38"/>
            <p:cNvSpPr txBox="1">
              <a:spLocks noChangeArrowheads="1"/>
            </p:cNvSpPr>
            <p:nvPr/>
          </p:nvSpPr>
          <p:spPr bwMode="auto">
            <a:xfrm>
              <a:off x="1152" y="2280"/>
              <a:ext cx="364" cy="19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0010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4425" y="1028700"/>
            <a:ext cx="6858000" cy="5105400"/>
            <a:chOff x="816" y="528"/>
            <a:chExt cx="4320" cy="32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256" y="1824"/>
              <a:ext cx="144" cy="144"/>
              <a:chOff x="3216" y="1188"/>
              <a:chExt cx="1920" cy="1775"/>
            </a:xfrm>
          </p:grpSpPr>
          <p:pic>
            <p:nvPicPr>
              <p:cNvPr id="1341444" name="Picture 4" descr="sens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1188"/>
                <a:ext cx="1920" cy="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1445" name="Rectangle 5"/>
              <p:cNvSpPr>
                <a:spLocks noChangeArrowheads="1"/>
              </p:cNvSpPr>
              <p:nvPr/>
            </p:nvSpPr>
            <p:spPr bwMode="auto">
              <a:xfrm>
                <a:off x="4560" y="2448"/>
                <a:ext cx="576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352" y="1920"/>
              <a:ext cx="144" cy="144"/>
              <a:chOff x="3216" y="1188"/>
              <a:chExt cx="1920" cy="1775"/>
            </a:xfrm>
          </p:grpSpPr>
          <p:pic>
            <p:nvPicPr>
              <p:cNvPr id="1341447" name="Picture 7" descr="sens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1188"/>
                <a:ext cx="1920" cy="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1448" name="Rectangle 8"/>
              <p:cNvSpPr>
                <a:spLocks noChangeArrowheads="1"/>
              </p:cNvSpPr>
              <p:nvPr/>
            </p:nvSpPr>
            <p:spPr bwMode="auto">
              <a:xfrm>
                <a:off x="4560" y="2448"/>
                <a:ext cx="576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592" y="720"/>
              <a:ext cx="144" cy="144"/>
              <a:chOff x="3216" y="1188"/>
              <a:chExt cx="1920" cy="1775"/>
            </a:xfrm>
          </p:grpSpPr>
          <p:pic>
            <p:nvPicPr>
              <p:cNvPr id="1341450" name="Picture 10" descr="sens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1188"/>
                <a:ext cx="1920" cy="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1451" name="Rectangle 11"/>
              <p:cNvSpPr>
                <a:spLocks noChangeArrowheads="1"/>
              </p:cNvSpPr>
              <p:nvPr/>
            </p:nvSpPr>
            <p:spPr bwMode="auto">
              <a:xfrm>
                <a:off x="4560" y="2448"/>
                <a:ext cx="576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680" y="1008"/>
              <a:ext cx="144" cy="144"/>
              <a:chOff x="3216" y="1188"/>
              <a:chExt cx="1920" cy="1775"/>
            </a:xfrm>
          </p:grpSpPr>
          <p:pic>
            <p:nvPicPr>
              <p:cNvPr id="1341453" name="Picture 13" descr="sens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1188"/>
                <a:ext cx="1920" cy="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1454" name="Rectangle 14"/>
              <p:cNvSpPr>
                <a:spLocks noChangeArrowheads="1"/>
              </p:cNvSpPr>
              <p:nvPr/>
            </p:nvSpPr>
            <p:spPr bwMode="auto">
              <a:xfrm>
                <a:off x="4560" y="2448"/>
                <a:ext cx="576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056" y="720"/>
              <a:ext cx="144" cy="144"/>
              <a:chOff x="3216" y="1188"/>
              <a:chExt cx="1920" cy="1775"/>
            </a:xfrm>
          </p:grpSpPr>
          <p:pic>
            <p:nvPicPr>
              <p:cNvPr id="1341456" name="Picture 16" descr="sens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1188"/>
                <a:ext cx="1920" cy="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1457" name="Rectangle 17"/>
              <p:cNvSpPr>
                <a:spLocks noChangeArrowheads="1"/>
              </p:cNvSpPr>
              <p:nvPr/>
            </p:nvSpPr>
            <p:spPr bwMode="auto">
              <a:xfrm>
                <a:off x="4560" y="2448"/>
                <a:ext cx="576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816" y="3024"/>
              <a:ext cx="144" cy="144"/>
              <a:chOff x="3216" y="1188"/>
              <a:chExt cx="1920" cy="1775"/>
            </a:xfrm>
          </p:grpSpPr>
          <p:pic>
            <p:nvPicPr>
              <p:cNvPr id="1341459" name="Picture 19" descr="sens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1188"/>
                <a:ext cx="1920" cy="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1460" name="Rectangle 20"/>
              <p:cNvSpPr>
                <a:spLocks noChangeArrowheads="1"/>
              </p:cNvSpPr>
              <p:nvPr/>
            </p:nvSpPr>
            <p:spPr bwMode="auto">
              <a:xfrm>
                <a:off x="4560" y="2448"/>
                <a:ext cx="576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1152" y="2256"/>
              <a:ext cx="144" cy="144"/>
              <a:chOff x="3216" y="1188"/>
              <a:chExt cx="1920" cy="1775"/>
            </a:xfrm>
          </p:grpSpPr>
          <p:pic>
            <p:nvPicPr>
              <p:cNvPr id="1341462" name="Picture 22" descr="sens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1188"/>
                <a:ext cx="1920" cy="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1463" name="Rectangle 23"/>
              <p:cNvSpPr>
                <a:spLocks noChangeArrowheads="1"/>
              </p:cNvSpPr>
              <p:nvPr/>
            </p:nvSpPr>
            <p:spPr bwMode="auto">
              <a:xfrm>
                <a:off x="4560" y="2448"/>
                <a:ext cx="576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3120" y="3600"/>
              <a:ext cx="144" cy="144"/>
              <a:chOff x="3216" y="1188"/>
              <a:chExt cx="1920" cy="1775"/>
            </a:xfrm>
          </p:grpSpPr>
          <p:pic>
            <p:nvPicPr>
              <p:cNvPr id="1341465" name="Picture 25" descr="sens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1188"/>
                <a:ext cx="1920" cy="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1466" name="Rectangle 26"/>
              <p:cNvSpPr>
                <a:spLocks noChangeArrowheads="1"/>
              </p:cNvSpPr>
              <p:nvPr/>
            </p:nvSpPr>
            <p:spPr bwMode="auto">
              <a:xfrm>
                <a:off x="4560" y="2448"/>
                <a:ext cx="576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4080" y="2160"/>
              <a:ext cx="144" cy="144"/>
              <a:chOff x="3216" y="1188"/>
              <a:chExt cx="1920" cy="1775"/>
            </a:xfrm>
          </p:grpSpPr>
          <p:pic>
            <p:nvPicPr>
              <p:cNvPr id="1341468" name="Picture 28" descr="sens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1188"/>
                <a:ext cx="1920" cy="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1469" name="Rectangle 29"/>
              <p:cNvSpPr>
                <a:spLocks noChangeArrowheads="1"/>
              </p:cNvSpPr>
              <p:nvPr/>
            </p:nvSpPr>
            <p:spPr bwMode="auto">
              <a:xfrm>
                <a:off x="4560" y="2448"/>
                <a:ext cx="576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30"/>
            <p:cNvGrpSpPr>
              <a:grpSpLocks/>
            </p:cNvGrpSpPr>
            <p:nvPr/>
          </p:nvGrpSpPr>
          <p:grpSpPr bwMode="auto">
            <a:xfrm>
              <a:off x="3216" y="1200"/>
              <a:ext cx="144" cy="144"/>
              <a:chOff x="3216" y="1188"/>
              <a:chExt cx="1920" cy="1775"/>
            </a:xfrm>
          </p:grpSpPr>
          <p:pic>
            <p:nvPicPr>
              <p:cNvPr id="1341471" name="Picture 31" descr="sens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1188"/>
                <a:ext cx="1920" cy="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1472" name="Rectangle 32"/>
              <p:cNvSpPr>
                <a:spLocks noChangeArrowheads="1"/>
              </p:cNvSpPr>
              <p:nvPr/>
            </p:nvSpPr>
            <p:spPr bwMode="auto">
              <a:xfrm>
                <a:off x="4560" y="2448"/>
                <a:ext cx="576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4992" y="528"/>
              <a:ext cx="144" cy="144"/>
              <a:chOff x="3216" y="1188"/>
              <a:chExt cx="1920" cy="1775"/>
            </a:xfrm>
          </p:grpSpPr>
          <p:pic>
            <p:nvPicPr>
              <p:cNvPr id="1341474" name="Picture 34" descr="sens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1188"/>
                <a:ext cx="1920" cy="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1475" name="Rectangle 35"/>
              <p:cNvSpPr>
                <a:spLocks noChangeArrowheads="1"/>
              </p:cNvSpPr>
              <p:nvPr/>
            </p:nvSpPr>
            <p:spPr bwMode="auto">
              <a:xfrm>
                <a:off x="4560" y="2448"/>
                <a:ext cx="576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>
              <a:off x="4368" y="1440"/>
              <a:ext cx="144" cy="144"/>
              <a:chOff x="3216" y="1188"/>
              <a:chExt cx="1920" cy="1775"/>
            </a:xfrm>
          </p:grpSpPr>
          <p:pic>
            <p:nvPicPr>
              <p:cNvPr id="1341477" name="Picture 37" descr="sens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1188"/>
                <a:ext cx="1920" cy="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1478" name="Rectangle 38"/>
              <p:cNvSpPr>
                <a:spLocks noChangeArrowheads="1"/>
              </p:cNvSpPr>
              <p:nvPr/>
            </p:nvSpPr>
            <p:spPr bwMode="auto">
              <a:xfrm>
                <a:off x="4560" y="2448"/>
                <a:ext cx="576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2640" y="3312"/>
              <a:ext cx="144" cy="144"/>
              <a:chOff x="3216" y="1188"/>
              <a:chExt cx="1920" cy="1775"/>
            </a:xfrm>
          </p:grpSpPr>
          <p:pic>
            <p:nvPicPr>
              <p:cNvPr id="1341483" name="Picture 43" descr="sens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1188"/>
                <a:ext cx="1920" cy="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1484" name="Rectangle 44"/>
              <p:cNvSpPr>
                <a:spLocks noChangeArrowheads="1"/>
              </p:cNvSpPr>
              <p:nvPr/>
            </p:nvSpPr>
            <p:spPr bwMode="auto">
              <a:xfrm>
                <a:off x="4560" y="2448"/>
                <a:ext cx="576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45"/>
            <p:cNvGrpSpPr>
              <a:grpSpLocks/>
            </p:cNvGrpSpPr>
            <p:nvPr/>
          </p:nvGrpSpPr>
          <p:grpSpPr bwMode="auto">
            <a:xfrm>
              <a:off x="3648" y="3552"/>
              <a:ext cx="144" cy="144"/>
              <a:chOff x="3216" y="1188"/>
              <a:chExt cx="1920" cy="1775"/>
            </a:xfrm>
          </p:grpSpPr>
          <p:pic>
            <p:nvPicPr>
              <p:cNvPr id="1341486" name="Picture 46" descr="sens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1188"/>
                <a:ext cx="1920" cy="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41487" name="Rectangle 47"/>
              <p:cNvSpPr>
                <a:spLocks noChangeArrowheads="1"/>
              </p:cNvSpPr>
              <p:nvPr/>
            </p:nvSpPr>
            <p:spPr bwMode="auto">
              <a:xfrm>
                <a:off x="4560" y="2448"/>
                <a:ext cx="576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48"/>
          <p:cNvGrpSpPr>
            <a:grpSpLocks/>
          </p:cNvGrpSpPr>
          <p:nvPr/>
        </p:nvGrpSpPr>
        <p:grpSpPr bwMode="auto">
          <a:xfrm>
            <a:off x="1266825" y="1381125"/>
            <a:ext cx="6477001" cy="4724400"/>
            <a:chOff x="798" y="870"/>
            <a:chExt cx="4080" cy="2976"/>
          </a:xfrm>
        </p:grpSpPr>
        <p:sp>
          <p:nvSpPr>
            <p:cNvPr id="1341489" name="Line 49"/>
            <p:cNvSpPr>
              <a:spLocks noChangeShapeType="1"/>
            </p:cNvSpPr>
            <p:nvPr/>
          </p:nvSpPr>
          <p:spPr bwMode="auto">
            <a:xfrm>
              <a:off x="2622" y="1014"/>
              <a:ext cx="480" cy="336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490" name="Line 50"/>
            <p:cNvSpPr>
              <a:spLocks noChangeShapeType="1"/>
            </p:cNvSpPr>
            <p:nvPr/>
          </p:nvSpPr>
          <p:spPr bwMode="auto">
            <a:xfrm>
              <a:off x="1710" y="1254"/>
              <a:ext cx="1344" cy="14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491" name="Line 51"/>
            <p:cNvSpPr>
              <a:spLocks noChangeShapeType="1"/>
            </p:cNvSpPr>
            <p:nvPr/>
          </p:nvSpPr>
          <p:spPr bwMode="auto">
            <a:xfrm flipV="1">
              <a:off x="2286" y="1446"/>
              <a:ext cx="768" cy="52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492" name="Line 52"/>
            <p:cNvSpPr>
              <a:spLocks noChangeShapeType="1"/>
            </p:cNvSpPr>
            <p:nvPr/>
          </p:nvSpPr>
          <p:spPr bwMode="auto">
            <a:xfrm flipH="1" flipV="1">
              <a:off x="3246" y="1494"/>
              <a:ext cx="720" cy="816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493" name="Line 53"/>
            <p:cNvSpPr>
              <a:spLocks noChangeShapeType="1"/>
            </p:cNvSpPr>
            <p:nvPr/>
          </p:nvSpPr>
          <p:spPr bwMode="auto">
            <a:xfrm flipH="1" flipV="1">
              <a:off x="3294" y="1446"/>
              <a:ext cx="960" cy="192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494" name="Line 54"/>
            <p:cNvSpPr>
              <a:spLocks noChangeShapeType="1"/>
            </p:cNvSpPr>
            <p:nvPr/>
          </p:nvSpPr>
          <p:spPr bwMode="auto">
            <a:xfrm>
              <a:off x="1134" y="966"/>
              <a:ext cx="432" cy="192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495" name="Line 55"/>
            <p:cNvSpPr>
              <a:spLocks noChangeShapeType="1"/>
            </p:cNvSpPr>
            <p:nvPr/>
          </p:nvSpPr>
          <p:spPr bwMode="auto">
            <a:xfrm flipH="1" flipV="1">
              <a:off x="1134" y="918"/>
              <a:ext cx="1296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496" name="Line 56"/>
            <p:cNvSpPr>
              <a:spLocks noChangeShapeType="1"/>
            </p:cNvSpPr>
            <p:nvPr/>
          </p:nvSpPr>
          <p:spPr bwMode="auto">
            <a:xfrm flipH="1" flipV="1">
              <a:off x="990" y="1062"/>
              <a:ext cx="96" cy="1296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497" name="Line 57"/>
            <p:cNvSpPr>
              <a:spLocks noChangeShapeType="1"/>
            </p:cNvSpPr>
            <p:nvPr/>
          </p:nvSpPr>
          <p:spPr bwMode="auto">
            <a:xfrm flipV="1">
              <a:off x="1230" y="2118"/>
              <a:ext cx="864" cy="336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498" name="Line 58"/>
            <p:cNvSpPr>
              <a:spLocks noChangeShapeType="1"/>
            </p:cNvSpPr>
            <p:nvPr/>
          </p:nvSpPr>
          <p:spPr bwMode="auto">
            <a:xfrm flipV="1">
              <a:off x="1182" y="1350"/>
              <a:ext cx="384" cy="100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499" name="Line 59"/>
            <p:cNvSpPr>
              <a:spLocks noChangeShapeType="1"/>
            </p:cNvSpPr>
            <p:nvPr/>
          </p:nvSpPr>
          <p:spPr bwMode="auto">
            <a:xfrm flipH="1">
              <a:off x="798" y="2598"/>
              <a:ext cx="240" cy="52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500" name="Line 60"/>
            <p:cNvSpPr>
              <a:spLocks noChangeShapeType="1"/>
            </p:cNvSpPr>
            <p:nvPr/>
          </p:nvSpPr>
          <p:spPr bwMode="auto">
            <a:xfrm>
              <a:off x="2334" y="2220"/>
              <a:ext cx="240" cy="1242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501" name="Line 61"/>
            <p:cNvSpPr>
              <a:spLocks noChangeShapeType="1"/>
            </p:cNvSpPr>
            <p:nvPr/>
          </p:nvSpPr>
          <p:spPr bwMode="auto">
            <a:xfrm>
              <a:off x="2670" y="3558"/>
              <a:ext cx="336" cy="24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502" name="Line 62"/>
            <p:cNvSpPr>
              <a:spLocks noChangeShapeType="1"/>
            </p:cNvSpPr>
            <p:nvPr/>
          </p:nvSpPr>
          <p:spPr bwMode="auto">
            <a:xfrm>
              <a:off x="2718" y="3510"/>
              <a:ext cx="816" cy="192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503" name="Line 63"/>
            <p:cNvSpPr>
              <a:spLocks noChangeShapeType="1"/>
            </p:cNvSpPr>
            <p:nvPr/>
          </p:nvSpPr>
          <p:spPr bwMode="auto">
            <a:xfrm flipV="1">
              <a:off x="3198" y="3798"/>
              <a:ext cx="288" cy="4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505" name="Line 65"/>
            <p:cNvSpPr>
              <a:spLocks noChangeShapeType="1"/>
            </p:cNvSpPr>
            <p:nvPr/>
          </p:nvSpPr>
          <p:spPr bwMode="auto">
            <a:xfrm flipH="1">
              <a:off x="3630" y="2502"/>
              <a:ext cx="336" cy="1152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507" name="Line 67"/>
            <p:cNvSpPr>
              <a:spLocks noChangeShapeType="1"/>
            </p:cNvSpPr>
            <p:nvPr/>
          </p:nvSpPr>
          <p:spPr bwMode="auto">
            <a:xfrm flipV="1">
              <a:off x="4110" y="1782"/>
              <a:ext cx="192" cy="48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508" name="Line 68"/>
            <p:cNvSpPr>
              <a:spLocks noChangeShapeType="1"/>
            </p:cNvSpPr>
            <p:nvPr/>
          </p:nvSpPr>
          <p:spPr bwMode="auto">
            <a:xfrm flipV="1">
              <a:off x="4398" y="870"/>
              <a:ext cx="480" cy="672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509" name="Line 69"/>
            <p:cNvSpPr>
              <a:spLocks noChangeShapeType="1"/>
            </p:cNvSpPr>
            <p:nvPr/>
          </p:nvSpPr>
          <p:spPr bwMode="auto">
            <a:xfrm flipV="1">
              <a:off x="2238" y="2070"/>
              <a:ext cx="48" cy="4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510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Deployment</a:t>
            </a:r>
            <a:endParaRPr lang="de-CH" dirty="0"/>
          </a:p>
        </p:txBody>
      </p:sp>
      <p:sp>
        <p:nvSpPr>
          <p:cNvPr id="74" name="AutoShape 187"/>
          <p:cNvSpPr>
            <a:spLocks noChangeArrowheads="1"/>
          </p:cNvSpPr>
          <p:nvPr/>
        </p:nvSpPr>
        <p:spPr bwMode="auto">
          <a:xfrm>
            <a:off x="978012" y="5245431"/>
            <a:ext cx="2695492" cy="948635"/>
          </a:xfrm>
          <a:prstGeom prst="cloudCallout">
            <a:avLst>
              <a:gd name="adj1" fmla="val 59633"/>
              <a:gd name="adj2" fmla="val -21138"/>
            </a:avLst>
          </a:prstGeom>
          <a:solidFill>
            <a:schemeClr val="accent1"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en-US" sz="1800" dirty="0" smtClean="0"/>
              <a:t>multi-hop </a:t>
            </a:r>
            <a:br>
              <a:rPr lang="en-US" sz="1800" dirty="0" smtClean="0"/>
            </a:br>
            <a:r>
              <a:rPr lang="en-US" sz="1800" dirty="0" smtClean="0"/>
              <a:t>communication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Ultra-Wideband (UWB)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 example of a new physical paradigm.</a:t>
            </a:r>
          </a:p>
          <a:p>
            <a:r>
              <a:rPr lang="en-US" dirty="0" smtClean="0"/>
              <a:t>Discard the usual dedicated frequency band paradigm. </a:t>
            </a:r>
          </a:p>
          <a:p>
            <a:r>
              <a:rPr lang="en-US" dirty="0" smtClean="0"/>
              <a:t>Instead share a large spectrum (about 1-10 GHz). </a:t>
            </a:r>
          </a:p>
          <a:p>
            <a:endParaRPr lang="en-US" dirty="0" smtClean="0"/>
          </a:p>
          <a:p>
            <a:r>
              <a:rPr lang="en-US" dirty="0" smtClean="0"/>
              <a:t>Modulation: Often pulse-based systems. Use extremely short duration pulses (sub-nanosecond) instead of continuous waves to transmit information. Depending on </a:t>
            </a:r>
            <a:br>
              <a:rPr lang="en-US" dirty="0" smtClean="0"/>
            </a:br>
            <a:r>
              <a:rPr lang="en-US" dirty="0" smtClean="0"/>
              <a:t>application 1M-2G pulses/second</a:t>
            </a:r>
          </a:p>
        </p:txBody>
      </p:sp>
      <p:graphicFrame>
        <p:nvGraphicFramePr>
          <p:cNvPr id="992258" name="Object 2"/>
          <p:cNvGraphicFramePr>
            <a:graphicFrameLocks noGrp="1" noChangeAspect="1"/>
          </p:cNvGraphicFramePr>
          <p:nvPr/>
        </p:nvGraphicFramePr>
        <p:xfrm>
          <a:off x="596372" y="4174435"/>
          <a:ext cx="4516323" cy="188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76" name="Image" r:id="rId4" imgW="8031062" imgH="7421108" progId="">
                  <p:embed/>
                </p:oleObj>
              </mc:Choice>
              <mc:Fallback>
                <p:oleObj name="Image" r:id="rId4" imgW="8031062" imgH="7421108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72" y="4174435"/>
                        <a:ext cx="4516323" cy="1884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2259" name="Object 3"/>
          <p:cNvGraphicFramePr>
            <a:graphicFrameLocks noChangeAspect="1"/>
          </p:cNvGraphicFramePr>
          <p:nvPr/>
        </p:nvGraphicFramePr>
        <p:xfrm>
          <a:off x="6472362" y="3753595"/>
          <a:ext cx="2671638" cy="277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77" name="Bitmap Image" r:id="rId6" imgW="1533739" imgH="1590897" progId="PBrush">
                  <p:embed/>
                </p:oleObj>
              </mc:Choice>
              <mc:Fallback>
                <p:oleObj name="Bitmap Image" r:id="rId6" imgW="1533739" imgH="1590897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362" y="3753595"/>
                        <a:ext cx="2671638" cy="277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2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2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100" name="Picture 4" descr="pulse_m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65707" y="1017767"/>
            <a:ext cx="2623799" cy="1669773"/>
          </a:xfrm>
          <a:noFill/>
          <a:ln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dirty="0" smtClean="0"/>
              <a:t>UWB Modulation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6380162" cy="528955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PPM: Position of pulse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PAM: Strength of pulse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OOK: To pulse or not to pulse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 also pulse shape</a:t>
            </a:r>
            <a:endParaRPr lang="en-US" dirty="0"/>
          </a:p>
        </p:txBody>
      </p:sp>
      <p:pic>
        <p:nvPicPr>
          <p:cNvPr id="9" name="Picture 6" descr="pulse_mod_P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6745" y="2699638"/>
            <a:ext cx="2002804" cy="113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pulse_mod_O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756745" y="3978872"/>
            <a:ext cx="2002804" cy="880163"/>
          </a:xfrm>
          <a:prstGeom prst="rect">
            <a:avLst/>
          </a:prstGeom>
          <a:noFill/>
          <a:ln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 flipV="1">
            <a:off x="6169343" y="5281847"/>
            <a:ext cx="624122" cy="298709"/>
            <a:chOff x="3881" y="3583"/>
            <a:chExt cx="1446" cy="52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881" y="3583"/>
              <a:ext cx="694" cy="261"/>
            </a:xfrm>
            <a:custGeom>
              <a:avLst/>
              <a:gdLst/>
              <a:ahLst/>
              <a:cxnLst>
                <a:cxn ang="0">
                  <a:pos x="17" y="870"/>
                </a:cxn>
                <a:cxn ang="0">
                  <a:pos x="58" y="870"/>
                </a:cxn>
                <a:cxn ang="0">
                  <a:pos x="99" y="870"/>
                </a:cxn>
                <a:cxn ang="0">
                  <a:pos x="140" y="870"/>
                </a:cxn>
                <a:cxn ang="0">
                  <a:pos x="181" y="870"/>
                </a:cxn>
                <a:cxn ang="0">
                  <a:pos x="222" y="870"/>
                </a:cxn>
                <a:cxn ang="0">
                  <a:pos x="262" y="870"/>
                </a:cxn>
                <a:cxn ang="0">
                  <a:pos x="303" y="870"/>
                </a:cxn>
                <a:cxn ang="0">
                  <a:pos x="344" y="870"/>
                </a:cxn>
                <a:cxn ang="0">
                  <a:pos x="385" y="870"/>
                </a:cxn>
                <a:cxn ang="0">
                  <a:pos x="422" y="870"/>
                </a:cxn>
                <a:cxn ang="0">
                  <a:pos x="463" y="870"/>
                </a:cxn>
                <a:cxn ang="0">
                  <a:pos x="504" y="870"/>
                </a:cxn>
                <a:cxn ang="0">
                  <a:pos x="545" y="870"/>
                </a:cxn>
                <a:cxn ang="0">
                  <a:pos x="586" y="870"/>
                </a:cxn>
                <a:cxn ang="0">
                  <a:pos x="627" y="866"/>
                </a:cxn>
                <a:cxn ang="0">
                  <a:pos x="667" y="855"/>
                </a:cxn>
                <a:cxn ang="0">
                  <a:pos x="708" y="833"/>
                </a:cxn>
                <a:cxn ang="0">
                  <a:pos x="749" y="788"/>
                </a:cxn>
                <a:cxn ang="0">
                  <a:pos x="790" y="710"/>
                </a:cxn>
                <a:cxn ang="0">
                  <a:pos x="827" y="587"/>
                </a:cxn>
                <a:cxn ang="0">
                  <a:pos x="868" y="431"/>
                </a:cxn>
                <a:cxn ang="0">
                  <a:pos x="909" y="253"/>
                </a:cxn>
                <a:cxn ang="0">
                  <a:pos x="950" y="100"/>
                </a:cxn>
                <a:cxn ang="0">
                  <a:pos x="991" y="11"/>
                </a:cxn>
                <a:cxn ang="0">
                  <a:pos x="1032" y="11"/>
                </a:cxn>
                <a:cxn ang="0">
                  <a:pos x="1073" y="100"/>
                </a:cxn>
                <a:cxn ang="0">
                  <a:pos x="1113" y="253"/>
                </a:cxn>
                <a:cxn ang="0">
                  <a:pos x="1154" y="431"/>
                </a:cxn>
                <a:cxn ang="0">
                  <a:pos x="1195" y="587"/>
                </a:cxn>
                <a:cxn ang="0">
                  <a:pos x="1232" y="710"/>
                </a:cxn>
                <a:cxn ang="0">
                  <a:pos x="1273" y="788"/>
                </a:cxn>
                <a:cxn ang="0">
                  <a:pos x="1314" y="833"/>
                </a:cxn>
                <a:cxn ang="0">
                  <a:pos x="1355" y="855"/>
                </a:cxn>
                <a:cxn ang="0">
                  <a:pos x="1396" y="866"/>
                </a:cxn>
                <a:cxn ang="0">
                  <a:pos x="1437" y="870"/>
                </a:cxn>
                <a:cxn ang="0">
                  <a:pos x="1478" y="870"/>
                </a:cxn>
                <a:cxn ang="0">
                  <a:pos x="1518" y="870"/>
                </a:cxn>
                <a:cxn ang="0">
                  <a:pos x="1559" y="870"/>
                </a:cxn>
                <a:cxn ang="0">
                  <a:pos x="1600" y="870"/>
                </a:cxn>
                <a:cxn ang="0">
                  <a:pos x="1638" y="870"/>
                </a:cxn>
                <a:cxn ang="0">
                  <a:pos x="1678" y="870"/>
                </a:cxn>
                <a:cxn ang="0">
                  <a:pos x="1719" y="870"/>
                </a:cxn>
                <a:cxn ang="0">
                  <a:pos x="1760" y="870"/>
                </a:cxn>
                <a:cxn ang="0">
                  <a:pos x="1801" y="870"/>
                </a:cxn>
                <a:cxn ang="0">
                  <a:pos x="1842" y="870"/>
                </a:cxn>
                <a:cxn ang="0">
                  <a:pos x="1883" y="870"/>
                </a:cxn>
                <a:cxn ang="0">
                  <a:pos x="1923" y="870"/>
                </a:cxn>
                <a:cxn ang="0">
                  <a:pos x="1964" y="870"/>
                </a:cxn>
                <a:cxn ang="0">
                  <a:pos x="2005" y="870"/>
                </a:cxn>
              </a:cxnLst>
              <a:rect l="0" t="0" r="r" b="b"/>
              <a:pathLst>
                <a:path w="2022" h="870">
                  <a:moveTo>
                    <a:pt x="0" y="870"/>
                  </a:moveTo>
                  <a:lnTo>
                    <a:pt x="17" y="870"/>
                  </a:lnTo>
                  <a:lnTo>
                    <a:pt x="38" y="870"/>
                  </a:lnTo>
                  <a:lnTo>
                    <a:pt x="58" y="870"/>
                  </a:lnTo>
                  <a:lnTo>
                    <a:pt x="79" y="870"/>
                  </a:lnTo>
                  <a:lnTo>
                    <a:pt x="99" y="870"/>
                  </a:lnTo>
                  <a:lnTo>
                    <a:pt x="119" y="870"/>
                  </a:lnTo>
                  <a:lnTo>
                    <a:pt x="140" y="870"/>
                  </a:lnTo>
                  <a:lnTo>
                    <a:pt x="160" y="870"/>
                  </a:lnTo>
                  <a:lnTo>
                    <a:pt x="181" y="870"/>
                  </a:lnTo>
                  <a:lnTo>
                    <a:pt x="201" y="870"/>
                  </a:lnTo>
                  <a:lnTo>
                    <a:pt x="222" y="870"/>
                  </a:lnTo>
                  <a:lnTo>
                    <a:pt x="242" y="870"/>
                  </a:lnTo>
                  <a:lnTo>
                    <a:pt x="262" y="870"/>
                  </a:lnTo>
                  <a:lnTo>
                    <a:pt x="283" y="870"/>
                  </a:lnTo>
                  <a:lnTo>
                    <a:pt x="303" y="870"/>
                  </a:lnTo>
                  <a:lnTo>
                    <a:pt x="324" y="870"/>
                  </a:lnTo>
                  <a:lnTo>
                    <a:pt x="344" y="870"/>
                  </a:lnTo>
                  <a:lnTo>
                    <a:pt x="365" y="870"/>
                  </a:lnTo>
                  <a:lnTo>
                    <a:pt x="385" y="870"/>
                  </a:lnTo>
                  <a:lnTo>
                    <a:pt x="402" y="870"/>
                  </a:lnTo>
                  <a:lnTo>
                    <a:pt x="422" y="870"/>
                  </a:lnTo>
                  <a:lnTo>
                    <a:pt x="443" y="870"/>
                  </a:lnTo>
                  <a:lnTo>
                    <a:pt x="463" y="870"/>
                  </a:lnTo>
                  <a:lnTo>
                    <a:pt x="484" y="870"/>
                  </a:lnTo>
                  <a:lnTo>
                    <a:pt x="504" y="870"/>
                  </a:lnTo>
                  <a:lnTo>
                    <a:pt x="525" y="870"/>
                  </a:lnTo>
                  <a:lnTo>
                    <a:pt x="545" y="870"/>
                  </a:lnTo>
                  <a:lnTo>
                    <a:pt x="565" y="870"/>
                  </a:lnTo>
                  <a:lnTo>
                    <a:pt x="586" y="870"/>
                  </a:lnTo>
                  <a:lnTo>
                    <a:pt x="606" y="870"/>
                  </a:lnTo>
                  <a:lnTo>
                    <a:pt x="627" y="866"/>
                  </a:lnTo>
                  <a:lnTo>
                    <a:pt x="647" y="863"/>
                  </a:lnTo>
                  <a:lnTo>
                    <a:pt x="667" y="855"/>
                  </a:lnTo>
                  <a:lnTo>
                    <a:pt x="688" y="848"/>
                  </a:lnTo>
                  <a:lnTo>
                    <a:pt x="708" y="833"/>
                  </a:lnTo>
                  <a:lnTo>
                    <a:pt x="729" y="814"/>
                  </a:lnTo>
                  <a:lnTo>
                    <a:pt x="749" y="788"/>
                  </a:lnTo>
                  <a:lnTo>
                    <a:pt x="770" y="755"/>
                  </a:lnTo>
                  <a:lnTo>
                    <a:pt x="790" y="710"/>
                  </a:lnTo>
                  <a:lnTo>
                    <a:pt x="807" y="654"/>
                  </a:lnTo>
                  <a:lnTo>
                    <a:pt x="827" y="587"/>
                  </a:lnTo>
                  <a:lnTo>
                    <a:pt x="848" y="513"/>
                  </a:lnTo>
                  <a:lnTo>
                    <a:pt x="868" y="431"/>
                  </a:lnTo>
                  <a:lnTo>
                    <a:pt x="889" y="342"/>
                  </a:lnTo>
                  <a:lnTo>
                    <a:pt x="909" y="253"/>
                  </a:lnTo>
                  <a:lnTo>
                    <a:pt x="930" y="171"/>
                  </a:lnTo>
                  <a:lnTo>
                    <a:pt x="950" y="100"/>
                  </a:lnTo>
                  <a:lnTo>
                    <a:pt x="970" y="45"/>
                  </a:lnTo>
                  <a:lnTo>
                    <a:pt x="991" y="11"/>
                  </a:lnTo>
                  <a:lnTo>
                    <a:pt x="1011" y="0"/>
                  </a:lnTo>
                  <a:lnTo>
                    <a:pt x="1032" y="11"/>
                  </a:lnTo>
                  <a:lnTo>
                    <a:pt x="1052" y="45"/>
                  </a:lnTo>
                  <a:lnTo>
                    <a:pt x="1073" y="100"/>
                  </a:lnTo>
                  <a:lnTo>
                    <a:pt x="1093" y="171"/>
                  </a:lnTo>
                  <a:lnTo>
                    <a:pt x="1113" y="253"/>
                  </a:lnTo>
                  <a:lnTo>
                    <a:pt x="1134" y="342"/>
                  </a:lnTo>
                  <a:lnTo>
                    <a:pt x="1154" y="431"/>
                  </a:lnTo>
                  <a:lnTo>
                    <a:pt x="1175" y="513"/>
                  </a:lnTo>
                  <a:lnTo>
                    <a:pt x="1195" y="587"/>
                  </a:lnTo>
                  <a:lnTo>
                    <a:pt x="1215" y="654"/>
                  </a:lnTo>
                  <a:lnTo>
                    <a:pt x="1232" y="710"/>
                  </a:lnTo>
                  <a:lnTo>
                    <a:pt x="1253" y="755"/>
                  </a:lnTo>
                  <a:lnTo>
                    <a:pt x="1273" y="788"/>
                  </a:lnTo>
                  <a:lnTo>
                    <a:pt x="1294" y="814"/>
                  </a:lnTo>
                  <a:lnTo>
                    <a:pt x="1314" y="833"/>
                  </a:lnTo>
                  <a:lnTo>
                    <a:pt x="1335" y="848"/>
                  </a:lnTo>
                  <a:lnTo>
                    <a:pt x="1355" y="855"/>
                  </a:lnTo>
                  <a:lnTo>
                    <a:pt x="1375" y="863"/>
                  </a:lnTo>
                  <a:lnTo>
                    <a:pt x="1396" y="866"/>
                  </a:lnTo>
                  <a:lnTo>
                    <a:pt x="1416" y="870"/>
                  </a:lnTo>
                  <a:lnTo>
                    <a:pt x="1437" y="870"/>
                  </a:lnTo>
                  <a:lnTo>
                    <a:pt x="1457" y="870"/>
                  </a:lnTo>
                  <a:lnTo>
                    <a:pt x="1478" y="870"/>
                  </a:lnTo>
                  <a:lnTo>
                    <a:pt x="1498" y="870"/>
                  </a:lnTo>
                  <a:lnTo>
                    <a:pt x="1518" y="870"/>
                  </a:lnTo>
                  <a:lnTo>
                    <a:pt x="1539" y="870"/>
                  </a:lnTo>
                  <a:lnTo>
                    <a:pt x="1559" y="870"/>
                  </a:lnTo>
                  <a:lnTo>
                    <a:pt x="1580" y="870"/>
                  </a:lnTo>
                  <a:lnTo>
                    <a:pt x="1600" y="870"/>
                  </a:lnTo>
                  <a:lnTo>
                    <a:pt x="1621" y="870"/>
                  </a:lnTo>
                  <a:lnTo>
                    <a:pt x="1638" y="870"/>
                  </a:lnTo>
                  <a:lnTo>
                    <a:pt x="1658" y="870"/>
                  </a:lnTo>
                  <a:lnTo>
                    <a:pt x="1678" y="870"/>
                  </a:lnTo>
                  <a:lnTo>
                    <a:pt x="1699" y="870"/>
                  </a:lnTo>
                  <a:lnTo>
                    <a:pt x="1719" y="870"/>
                  </a:lnTo>
                  <a:lnTo>
                    <a:pt x="1740" y="870"/>
                  </a:lnTo>
                  <a:lnTo>
                    <a:pt x="1760" y="870"/>
                  </a:lnTo>
                  <a:lnTo>
                    <a:pt x="1780" y="870"/>
                  </a:lnTo>
                  <a:lnTo>
                    <a:pt x="1801" y="870"/>
                  </a:lnTo>
                  <a:lnTo>
                    <a:pt x="1821" y="870"/>
                  </a:lnTo>
                  <a:lnTo>
                    <a:pt x="1842" y="870"/>
                  </a:lnTo>
                  <a:lnTo>
                    <a:pt x="1862" y="870"/>
                  </a:lnTo>
                  <a:lnTo>
                    <a:pt x="1883" y="870"/>
                  </a:lnTo>
                  <a:lnTo>
                    <a:pt x="1903" y="870"/>
                  </a:lnTo>
                  <a:lnTo>
                    <a:pt x="1923" y="870"/>
                  </a:lnTo>
                  <a:lnTo>
                    <a:pt x="1944" y="870"/>
                  </a:lnTo>
                  <a:lnTo>
                    <a:pt x="1964" y="870"/>
                  </a:lnTo>
                  <a:lnTo>
                    <a:pt x="1985" y="870"/>
                  </a:lnTo>
                  <a:lnTo>
                    <a:pt x="2005" y="870"/>
                  </a:lnTo>
                  <a:lnTo>
                    <a:pt x="2022" y="87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 flipV="1">
              <a:off x="4561" y="3842"/>
              <a:ext cx="694" cy="261"/>
            </a:xfrm>
            <a:custGeom>
              <a:avLst/>
              <a:gdLst/>
              <a:ahLst/>
              <a:cxnLst>
                <a:cxn ang="0">
                  <a:pos x="17" y="870"/>
                </a:cxn>
                <a:cxn ang="0">
                  <a:pos x="58" y="870"/>
                </a:cxn>
                <a:cxn ang="0">
                  <a:pos x="99" y="870"/>
                </a:cxn>
                <a:cxn ang="0">
                  <a:pos x="140" y="870"/>
                </a:cxn>
                <a:cxn ang="0">
                  <a:pos x="181" y="870"/>
                </a:cxn>
                <a:cxn ang="0">
                  <a:pos x="222" y="870"/>
                </a:cxn>
                <a:cxn ang="0">
                  <a:pos x="262" y="870"/>
                </a:cxn>
                <a:cxn ang="0">
                  <a:pos x="303" y="870"/>
                </a:cxn>
                <a:cxn ang="0">
                  <a:pos x="344" y="870"/>
                </a:cxn>
                <a:cxn ang="0">
                  <a:pos x="385" y="870"/>
                </a:cxn>
                <a:cxn ang="0">
                  <a:pos x="422" y="870"/>
                </a:cxn>
                <a:cxn ang="0">
                  <a:pos x="463" y="870"/>
                </a:cxn>
                <a:cxn ang="0">
                  <a:pos x="504" y="870"/>
                </a:cxn>
                <a:cxn ang="0">
                  <a:pos x="545" y="870"/>
                </a:cxn>
                <a:cxn ang="0">
                  <a:pos x="586" y="870"/>
                </a:cxn>
                <a:cxn ang="0">
                  <a:pos x="627" y="866"/>
                </a:cxn>
                <a:cxn ang="0">
                  <a:pos x="667" y="855"/>
                </a:cxn>
                <a:cxn ang="0">
                  <a:pos x="708" y="833"/>
                </a:cxn>
                <a:cxn ang="0">
                  <a:pos x="749" y="788"/>
                </a:cxn>
                <a:cxn ang="0">
                  <a:pos x="790" y="710"/>
                </a:cxn>
                <a:cxn ang="0">
                  <a:pos x="827" y="587"/>
                </a:cxn>
                <a:cxn ang="0">
                  <a:pos x="868" y="431"/>
                </a:cxn>
                <a:cxn ang="0">
                  <a:pos x="909" y="253"/>
                </a:cxn>
                <a:cxn ang="0">
                  <a:pos x="950" y="100"/>
                </a:cxn>
                <a:cxn ang="0">
                  <a:pos x="991" y="11"/>
                </a:cxn>
                <a:cxn ang="0">
                  <a:pos x="1032" y="11"/>
                </a:cxn>
                <a:cxn ang="0">
                  <a:pos x="1073" y="100"/>
                </a:cxn>
                <a:cxn ang="0">
                  <a:pos x="1113" y="253"/>
                </a:cxn>
                <a:cxn ang="0">
                  <a:pos x="1154" y="431"/>
                </a:cxn>
                <a:cxn ang="0">
                  <a:pos x="1195" y="587"/>
                </a:cxn>
                <a:cxn ang="0">
                  <a:pos x="1232" y="710"/>
                </a:cxn>
                <a:cxn ang="0">
                  <a:pos x="1273" y="788"/>
                </a:cxn>
                <a:cxn ang="0">
                  <a:pos x="1314" y="833"/>
                </a:cxn>
                <a:cxn ang="0">
                  <a:pos x="1355" y="855"/>
                </a:cxn>
                <a:cxn ang="0">
                  <a:pos x="1396" y="866"/>
                </a:cxn>
                <a:cxn ang="0">
                  <a:pos x="1437" y="870"/>
                </a:cxn>
                <a:cxn ang="0">
                  <a:pos x="1478" y="870"/>
                </a:cxn>
                <a:cxn ang="0">
                  <a:pos x="1518" y="870"/>
                </a:cxn>
                <a:cxn ang="0">
                  <a:pos x="1559" y="870"/>
                </a:cxn>
                <a:cxn ang="0">
                  <a:pos x="1600" y="870"/>
                </a:cxn>
                <a:cxn ang="0">
                  <a:pos x="1638" y="870"/>
                </a:cxn>
                <a:cxn ang="0">
                  <a:pos x="1678" y="870"/>
                </a:cxn>
                <a:cxn ang="0">
                  <a:pos x="1719" y="870"/>
                </a:cxn>
                <a:cxn ang="0">
                  <a:pos x="1760" y="870"/>
                </a:cxn>
                <a:cxn ang="0">
                  <a:pos x="1801" y="870"/>
                </a:cxn>
                <a:cxn ang="0">
                  <a:pos x="1842" y="870"/>
                </a:cxn>
                <a:cxn ang="0">
                  <a:pos x="1883" y="870"/>
                </a:cxn>
                <a:cxn ang="0">
                  <a:pos x="1923" y="870"/>
                </a:cxn>
                <a:cxn ang="0">
                  <a:pos x="1964" y="870"/>
                </a:cxn>
                <a:cxn ang="0">
                  <a:pos x="2005" y="870"/>
                </a:cxn>
              </a:cxnLst>
              <a:rect l="0" t="0" r="r" b="b"/>
              <a:pathLst>
                <a:path w="2022" h="870">
                  <a:moveTo>
                    <a:pt x="0" y="870"/>
                  </a:moveTo>
                  <a:lnTo>
                    <a:pt x="17" y="870"/>
                  </a:lnTo>
                  <a:lnTo>
                    <a:pt x="38" y="870"/>
                  </a:lnTo>
                  <a:lnTo>
                    <a:pt x="58" y="870"/>
                  </a:lnTo>
                  <a:lnTo>
                    <a:pt x="79" y="870"/>
                  </a:lnTo>
                  <a:lnTo>
                    <a:pt x="99" y="870"/>
                  </a:lnTo>
                  <a:lnTo>
                    <a:pt x="119" y="870"/>
                  </a:lnTo>
                  <a:lnTo>
                    <a:pt x="140" y="870"/>
                  </a:lnTo>
                  <a:lnTo>
                    <a:pt x="160" y="870"/>
                  </a:lnTo>
                  <a:lnTo>
                    <a:pt x="181" y="870"/>
                  </a:lnTo>
                  <a:lnTo>
                    <a:pt x="201" y="870"/>
                  </a:lnTo>
                  <a:lnTo>
                    <a:pt x="222" y="870"/>
                  </a:lnTo>
                  <a:lnTo>
                    <a:pt x="242" y="870"/>
                  </a:lnTo>
                  <a:lnTo>
                    <a:pt x="262" y="870"/>
                  </a:lnTo>
                  <a:lnTo>
                    <a:pt x="283" y="870"/>
                  </a:lnTo>
                  <a:lnTo>
                    <a:pt x="303" y="870"/>
                  </a:lnTo>
                  <a:lnTo>
                    <a:pt x="324" y="870"/>
                  </a:lnTo>
                  <a:lnTo>
                    <a:pt x="344" y="870"/>
                  </a:lnTo>
                  <a:lnTo>
                    <a:pt x="365" y="870"/>
                  </a:lnTo>
                  <a:lnTo>
                    <a:pt x="385" y="870"/>
                  </a:lnTo>
                  <a:lnTo>
                    <a:pt x="402" y="870"/>
                  </a:lnTo>
                  <a:lnTo>
                    <a:pt x="422" y="870"/>
                  </a:lnTo>
                  <a:lnTo>
                    <a:pt x="443" y="870"/>
                  </a:lnTo>
                  <a:lnTo>
                    <a:pt x="463" y="870"/>
                  </a:lnTo>
                  <a:lnTo>
                    <a:pt x="484" y="870"/>
                  </a:lnTo>
                  <a:lnTo>
                    <a:pt x="504" y="870"/>
                  </a:lnTo>
                  <a:lnTo>
                    <a:pt x="525" y="870"/>
                  </a:lnTo>
                  <a:lnTo>
                    <a:pt x="545" y="870"/>
                  </a:lnTo>
                  <a:lnTo>
                    <a:pt x="565" y="870"/>
                  </a:lnTo>
                  <a:lnTo>
                    <a:pt x="586" y="870"/>
                  </a:lnTo>
                  <a:lnTo>
                    <a:pt x="606" y="870"/>
                  </a:lnTo>
                  <a:lnTo>
                    <a:pt x="627" y="866"/>
                  </a:lnTo>
                  <a:lnTo>
                    <a:pt x="647" y="863"/>
                  </a:lnTo>
                  <a:lnTo>
                    <a:pt x="667" y="855"/>
                  </a:lnTo>
                  <a:lnTo>
                    <a:pt x="688" y="848"/>
                  </a:lnTo>
                  <a:lnTo>
                    <a:pt x="708" y="833"/>
                  </a:lnTo>
                  <a:lnTo>
                    <a:pt x="729" y="814"/>
                  </a:lnTo>
                  <a:lnTo>
                    <a:pt x="749" y="788"/>
                  </a:lnTo>
                  <a:lnTo>
                    <a:pt x="770" y="755"/>
                  </a:lnTo>
                  <a:lnTo>
                    <a:pt x="790" y="710"/>
                  </a:lnTo>
                  <a:lnTo>
                    <a:pt x="807" y="654"/>
                  </a:lnTo>
                  <a:lnTo>
                    <a:pt x="827" y="587"/>
                  </a:lnTo>
                  <a:lnTo>
                    <a:pt x="848" y="513"/>
                  </a:lnTo>
                  <a:lnTo>
                    <a:pt x="868" y="431"/>
                  </a:lnTo>
                  <a:lnTo>
                    <a:pt x="889" y="342"/>
                  </a:lnTo>
                  <a:lnTo>
                    <a:pt x="909" y="253"/>
                  </a:lnTo>
                  <a:lnTo>
                    <a:pt x="930" y="171"/>
                  </a:lnTo>
                  <a:lnTo>
                    <a:pt x="950" y="100"/>
                  </a:lnTo>
                  <a:lnTo>
                    <a:pt x="970" y="45"/>
                  </a:lnTo>
                  <a:lnTo>
                    <a:pt x="991" y="11"/>
                  </a:lnTo>
                  <a:lnTo>
                    <a:pt x="1011" y="0"/>
                  </a:lnTo>
                  <a:lnTo>
                    <a:pt x="1032" y="11"/>
                  </a:lnTo>
                  <a:lnTo>
                    <a:pt x="1052" y="45"/>
                  </a:lnTo>
                  <a:lnTo>
                    <a:pt x="1073" y="100"/>
                  </a:lnTo>
                  <a:lnTo>
                    <a:pt x="1093" y="171"/>
                  </a:lnTo>
                  <a:lnTo>
                    <a:pt x="1113" y="253"/>
                  </a:lnTo>
                  <a:lnTo>
                    <a:pt x="1134" y="342"/>
                  </a:lnTo>
                  <a:lnTo>
                    <a:pt x="1154" y="431"/>
                  </a:lnTo>
                  <a:lnTo>
                    <a:pt x="1175" y="513"/>
                  </a:lnTo>
                  <a:lnTo>
                    <a:pt x="1195" y="587"/>
                  </a:lnTo>
                  <a:lnTo>
                    <a:pt x="1215" y="654"/>
                  </a:lnTo>
                  <a:lnTo>
                    <a:pt x="1232" y="710"/>
                  </a:lnTo>
                  <a:lnTo>
                    <a:pt x="1253" y="755"/>
                  </a:lnTo>
                  <a:lnTo>
                    <a:pt x="1273" y="788"/>
                  </a:lnTo>
                  <a:lnTo>
                    <a:pt x="1294" y="814"/>
                  </a:lnTo>
                  <a:lnTo>
                    <a:pt x="1314" y="833"/>
                  </a:lnTo>
                  <a:lnTo>
                    <a:pt x="1335" y="848"/>
                  </a:lnTo>
                  <a:lnTo>
                    <a:pt x="1355" y="855"/>
                  </a:lnTo>
                  <a:lnTo>
                    <a:pt x="1375" y="863"/>
                  </a:lnTo>
                  <a:lnTo>
                    <a:pt x="1396" y="866"/>
                  </a:lnTo>
                  <a:lnTo>
                    <a:pt x="1416" y="870"/>
                  </a:lnTo>
                  <a:lnTo>
                    <a:pt x="1437" y="870"/>
                  </a:lnTo>
                  <a:lnTo>
                    <a:pt x="1457" y="870"/>
                  </a:lnTo>
                  <a:lnTo>
                    <a:pt x="1478" y="870"/>
                  </a:lnTo>
                  <a:lnTo>
                    <a:pt x="1498" y="870"/>
                  </a:lnTo>
                  <a:lnTo>
                    <a:pt x="1518" y="870"/>
                  </a:lnTo>
                  <a:lnTo>
                    <a:pt x="1539" y="870"/>
                  </a:lnTo>
                  <a:lnTo>
                    <a:pt x="1559" y="870"/>
                  </a:lnTo>
                  <a:lnTo>
                    <a:pt x="1580" y="870"/>
                  </a:lnTo>
                  <a:lnTo>
                    <a:pt x="1600" y="870"/>
                  </a:lnTo>
                  <a:lnTo>
                    <a:pt x="1621" y="870"/>
                  </a:lnTo>
                  <a:lnTo>
                    <a:pt x="1638" y="870"/>
                  </a:lnTo>
                  <a:lnTo>
                    <a:pt x="1658" y="870"/>
                  </a:lnTo>
                  <a:lnTo>
                    <a:pt x="1678" y="870"/>
                  </a:lnTo>
                  <a:lnTo>
                    <a:pt x="1699" y="870"/>
                  </a:lnTo>
                  <a:lnTo>
                    <a:pt x="1719" y="870"/>
                  </a:lnTo>
                  <a:lnTo>
                    <a:pt x="1740" y="870"/>
                  </a:lnTo>
                  <a:lnTo>
                    <a:pt x="1760" y="870"/>
                  </a:lnTo>
                  <a:lnTo>
                    <a:pt x="1780" y="870"/>
                  </a:lnTo>
                  <a:lnTo>
                    <a:pt x="1801" y="870"/>
                  </a:lnTo>
                  <a:lnTo>
                    <a:pt x="1821" y="870"/>
                  </a:lnTo>
                  <a:lnTo>
                    <a:pt x="1842" y="870"/>
                  </a:lnTo>
                  <a:lnTo>
                    <a:pt x="1862" y="870"/>
                  </a:lnTo>
                  <a:lnTo>
                    <a:pt x="1883" y="870"/>
                  </a:lnTo>
                  <a:lnTo>
                    <a:pt x="1903" y="870"/>
                  </a:lnTo>
                  <a:lnTo>
                    <a:pt x="1923" y="870"/>
                  </a:lnTo>
                  <a:lnTo>
                    <a:pt x="1944" y="870"/>
                  </a:lnTo>
                  <a:lnTo>
                    <a:pt x="1964" y="870"/>
                  </a:lnTo>
                  <a:lnTo>
                    <a:pt x="1985" y="870"/>
                  </a:lnTo>
                  <a:lnTo>
                    <a:pt x="2005" y="870"/>
                  </a:lnTo>
                  <a:lnTo>
                    <a:pt x="2022" y="87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3881" y="3846"/>
              <a:ext cx="1446" cy="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 flipV="1">
            <a:off x="4412722" y="5282016"/>
            <a:ext cx="624122" cy="218861"/>
            <a:chOff x="2333" y="2895"/>
            <a:chExt cx="1446" cy="381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333" y="2895"/>
              <a:ext cx="1415" cy="381"/>
            </a:xfrm>
            <a:custGeom>
              <a:avLst/>
              <a:gdLst/>
              <a:ahLst/>
              <a:cxnLst>
                <a:cxn ang="0">
                  <a:pos x="17" y="390"/>
                </a:cxn>
                <a:cxn ang="0">
                  <a:pos x="58" y="390"/>
                </a:cxn>
                <a:cxn ang="0">
                  <a:pos x="99" y="390"/>
                </a:cxn>
                <a:cxn ang="0">
                  <a:pos x="140" y="390"/>
                </a:cxn>
                <a:cxn ang="0">
                  <a:pos x="181" y="390"/>
                </a:cxn>
                <a:cxn ang="0">
                  <a:pos x="222" y="390"/>
                </a:cxn>
                <a:cxn ang="0">
                  <a:pos x="262" y="390"/>
                </a:cxn>
                <a:cxn ang="0">
                  <a:pos x="303" y="390"/>
                </a:cxn>
                <a:cxn ang="0">
                  <a:pos x="344" y="390"/>
                </a:cxn>
                <a:cxn ang="0">
                  <a:pos x="385" y="390"/>
                </a:cxn>
                <a:cxn ang="0">
                  <a:pos x="422" y="390"/>
                </a:cxn>
                <a:cxn ang="0">
                  <a:pos x="463" y="390"/>
                </a:cxn>
                <a:cxn ang="0">
                  <a:pos x="504" y="390"/>
                </a:cxn>
                <a:cxn ang="0">
                  <a:pos x="545" y="383"/>
                </a:cxn>
                <a:cxn ang="0">
                  <a:pos x="586" y="364"/>
                </a:cxn>
                <a:cxn ang="0">
                  <a:pos x="627" y="327"/>
                </a:cxn>
                <a:cxn ang="0">
                  <a:pos x="667" y="260"/>
                </a:cxn>
                <a:cxn ang="0">
                  <a:pos x="708" y="160"/>
                </a:cxn>
                <a:cxn ang="0">
                  <a:pos x="749" y="55"/>
                </a:cxn>
                <a:cxn ang="0">
                  <a:pos x="790" y="0"/>
                </a:cxn>
                <a:cxn ang="0">
                  <a:pos x="827" y="67"/>
                </a:cxn>
                <a:cxn ang="0">
                  <a:pos x="868" y="308"/>
                </a:cxn>
                <a:cxn ang="0">
                  <a:pos x="909" y="684"/>
                </a:cxn>
                <a:cxn ang="0">
                  <a:pos x="950" y="1063"/>
                </a:cxn>
                <a:cxn ang="0">
                  <a:pos x="991" y="1268"/>
                </a:cxn>
                <a:cxn ang="0">
                  <a:pos x="1032" y="1193"/>
                </a:cxn>
                <a:cxn ang="0">
                  <a:pos x="1073" y="885"/>
                </a:cxn>
                <a:cxn ang="0">
                  <a:pos x="1113" y="487"/>
                </a:cxn>
                <a:cxn ang="0">
                  <a:pos x="1154" y="167"/>
                </a:cxn>
                <a:cxn ang="0">
                  <a:pos x="1195" y="11"/>
                </a:cxn>
                <a:cxn ang="0">
                  <a:pos x="1232" y="15"/>
                </a:cxn>
                <a:cxn ang="0">
                  <a:pos x="1273" y="107"/>
                </a:cxn>
                <a:cxn ang="0">
                  <a:pos x="1314" y="212"/>
                </a:cxn>
                <a:cxn ang="0">
                  <a:pos x="1355" y="297"/>
                </a:cxn>
                <a:cxn ang="0">
                  <a:pos x="1396" y="349"/>
                </a:cxn>
                <a:cxn ang="0">
                  <a:pos x="1437" y="375"/>
                </a:cxn>
                <a:cxn ang="0">
                  <a:pos x="1478" y="386"/>
                </a:cxn>
                <a:cxn ang="0">
                  <a:pos x="1518" y="390"/>
                </a:cxn>
                <a:cxn ang="0">
                  <a:pos x="1559" y="390"/>
                </a:cxn>
                <a:cxn ang="0">
                  <a:pos x="1600" y="390"/>
                </a:cxn>
                <a:cxn ang="0">
                  <a:pos x="1638" y="390"/>
                </a:cxn>
                <a:cxn ang="0">
                  <a:pos x="1678" y="390"/>
                </a:cxn>
                <a:cxn ang="0">
                  <a:pos x="1719" y="390"/>
                </a:cxn>
                <a:cxn ang="0">
                  <a:pos x="1760" y="390"/>
                </a:cxn>
                <a:cxn ang="0">
                  <a:pos x="1801" y="390"/>
                </a:cxn>
                <a:cxn ang="0">
                  <a:pos x="1842" y="390"/>
                </a:cxn>
                <a:cxn ang="0">
                  <a:pos x="1883" y="390"/>
                </a:cxn>
                <a:cxn ang="0">
                  <a:pos x="1923" y="390"/>
                </a:cxn>
                <a:cxn ang="0">
                  <a:pos x="1964" y="390"/>
                </a:cxn>
                <a:cxn ang="0">
                  <a:pos x="2005" y="390"/>
                </a:cxn>
              </a:cxnLst>
              <a:rect l="0" t="0" r="r" b="b"/>
              <a:pathLst>
                <a:path w="2022" h="1268">
                  <a:moveTo>
                    <a:pt x="0" y="390"/>
                  </a:moveTo>
                  <a:lnTo>
                    <a:pt x="17" y="390"/>
                  </a:lnTo>
                  <a:lnTo>
                    <a:pt x="38" y="390"/>
                  </a:lnTo>
                  <a:lnTo>
                    <a:pt x="58" y="390"/>
                  </a:lnTo>
                  <a:lnTo>
                    <a:pt x="79" y="390"/>
                  </a:lnTo>
                  <a:lnTo>
                    <a:pt x="99" y="390"/>
                  </a:lnTo>
                  <a:lnTo>
                    <a:pt x="119" y="390"/>
                  </a:lnTo>
                  <a:lnTo>
                    <a:pt x="140" y="390"/>
                  </a:lnTo>
                  <a:lnTo>
                    <a:pt x="160" y="390"/>
                  </a:lnTo>
                  <a:lnTo>
                    <a:pt x="181" y="390"/>
                  </a:lnTo>
                  <a:lnTo>
                    <a:pt x="201" y="390"/>
                  </a:lnTo>
                  <a:lnTo>
                    <a:pt x="222" y="390"/>
                  </a:lnTo>
                  <a:lnTo>
                    <a:pt x="242" y="390"/>
                  </a:lnTo>
                  <a:lnTo>
                    <a:pt x="262" y="390"/>
                  </a:lnTo>
                  <a:lnTo>
                    <a:pt x="283" y="390"/>
                  </a:lnTo>
                  <a:lnTo>
                    <a:pt x="303" y="390"/>
                  </a:lnTo>
                  <a:lnTo>
                    <a:pt x="324" y="390"/>
                  </a:lnTo>
                  <a:lnTo>
                    <a:pt x="344" y="390"/>
                  </a:lnTo>
                  <a:lnTo>
                    <a:pt x="365" y="390"/>
                  </a:lnTo>
                  <a:lnTo>
                    <a:pt x="385" y="390"/>
                  </a:lnTo>
                  <a:lnTo>
                    <a:pt x="402" y="390"/>
                  </a:lnTo>
                  <a:lnTo>
                    <a:pt x="422" y="390"/>
                  </a:lnTo>
                  <a:lnTo>
                    <a:pt x="443" y="390"/>
                  </a:lnTo>
                  <a:lnTo>
                    <a:pt x="463" y="390"/>
                  </a:lnTo>
                  <a:lnTo>
                    <a:pt x="484" y="390"/>
                  </a:lnTo>
                  <a:lnTo>
                    <a:pt x="504" y="390"/>
                  </a:lnTo>
                  <a:lnTo>
                    <a:pt x="525" y="386"/>
                  </a:lnTo>
                  <a:lnTo>
                    <a:pt x="545" y="383"/>
                  </a:lnTo>
                  <a:lnTo>
                    <a:pt x="565" y="375"/>
                  </a:lnTo>
                  <a:lnTo>
                    <a:pt x="586" y="364"/>
                  </a:lnTo>
                  <a:lnTo>
                    <a:pt x="606" y="349"/>
                  </a:lnTo>
                  <a:lnTo>
                    <a:pt x="627" y="327"/>
                  </a:lnTo>
                  <a:lnTo>
                    <a:pt x="647" y="297"/>
                  </a:lnTo>
                  <a:lnTo>
                    <a:pt x="667" y="260"/>
                  </a:lnTo>
                  <a:lnTo>
                    <a:pt x="688" y="212"/>
                  </a:lnTo>
                  <a:lnTo>
                    <a:pt x="708" y="160"/>
                  </a:lnTo>
                  <a:lnTo>
                    <a:pt x="729" y="107"/>
                  </a:lnTo>
                  <a:lnTo>
                    <a:pt x="749" y="55"/>
                  </a:lnTo>
                  <a:lnTo>
                    <a:pt x="770" y="15"/>
                  </a:lnTo>
                  <a:lnTo>
                    <a:pt x="790" y="0"/>
                  </a:lnTo>
                  <a:lnTo>
                    <a:pt x="807" y="11"/>
                  </a:lnTo>
                  <a:lnTo>
                    <a:pt x="827" y="67"/>
                  </a:lnTo>
                  <a:lnTo>
                    <a:pt x="848" y="167"/>
                  </a:lnTo>
                  <a:lnTo>
                    <a:pt x="868" y="308"/>
                  </a:lnTo>
                  <a:lnTo>
                    <a:pt x="889" y="487"/>
                  </a:lnTo>
                  <a:lnTo>
                    <a:pt x="909" y="684"/>
                  </a:lnTo>
                  <a:lnTo>
                    <a:pt x="930" y="885"/>
                  </a:lnTo>
                  <a:lnTo>
                    <a:pt x="950" y="1063"/>
                  </a:lnTo>
                  <a:lnTo>
                    <a:pt x="970" y="1193"/>
                  </a:lnTo>
                  <a:lnTo>
                    <a:pt x="991" y="1268"/>
                  </a:lnTo>
                  <a:lnTo>
                    <a:pt x="1011" y="1268"/>
                  </a:lnTo>
                  <a:lnTo>
                    <a:pt x="1032" y="1193"/>
                  </a:lnTo>
                  <a:lnTo>
                    <a:pt x="1052" y="1063"/>
                  </a:lnTo>
                  <a:lnTo>
                    <a:pt x="1073" y="885"/>
                  </a:lnTo>
                  <a:lnTo>
                    <a:pt x="1093" y="684"/>
                  </a:lnTo>
                  <a:lnTo>
                    <a:pt x="1113" y="487"/>
                  </a:lnTo>
                  <a:lnTo>
                    <a:pt x="1134" y="308"/>
                  </a:lnTo>
                  <a:lnTo>
                    <a:pt x="1154" y="167"/>
                  </a:lnTo>
                  <a:lnTo>
                    <a:pt x="1175" y="67"/>
                  </a:lnTo>
                  <a:lnTo>
                    <a:pt x="1195" y="11"/>
                  </a:lnTo>
                  <a:lnTo>
                    <a:pt x="1215" y="0"/>
                  </a:lnTo>
                  <a:lnTo>
                    <a:pt x="1232" y="15"/>
                  </a:lnTo>
                  <a:lnTo>
                    <a:pt x="1253" y="55"/>
                  </a:lnTo>
                  <a:lnTo>
                    <a:pt x="1273" y="107"/>
                  </a:lnTo>
                  <a:lnTo>
                    <a:pt x="1294" y="160"/>
                  </a:lnTo>
                  <a:lnTo>
                    <a:pt x="1314" y="212"/>
                  </a:lnTo>
                  <a:lnTo>
                    <a:pt x="1335" y="260"/>
                  </a:lnTo>
                  <a:lnTo>
                    <a:pt x="1355" y="297"/>
                  </a:lnTo>
                  <a:lnTo>
                    <a:pt x="1375" y="327"/>
                  </a:lnTo>
                  <a:lnTo>
                    <a:pt x="1396" y="349"/>
                  </a:lnTo>
                  <a:lnTo>
                    <a:pt x="1416" y="364"/>
                  </a:lnTo>
                  <a:lnTo>
                    <a:pt x="1437" y="375"/>
                  </a:lnTo>
                  <a:lnTo>
                    <a:pt x="1457" y="383"/>
                  </a:lnTo>
                  <a:lnTo>
                    <a:pt x="1478" y="386"/>
                  </a:lnTo>
                  <a:lnTo>
                    <a:pt x="1498" y="390"/>
                  </a:lnTo>
                  <a:lnTo>
                    <a:pt x="1518" y="390"/>
                  </a:lnTo>
                  <a:lnTo>
                    <a:pt x="1539" y="390"/>
                  </a:lnTo>
                  <a:lnTo>
                    <a:pt x="1559" y="390"/>
                  </a:lnTo>
                  <a:lnTo>
                    <a:pt x="1580" y="390"/>
                  </a:lnTo>
                  <a:lnTo>
                    <a:pt x="1600" y="390"/>
                  </a:lnTo>
                  <a:lnTo>
                    <a:pt x="1621" y="390"/>
                  </a:lnTo>
                  <a:lnTo>
                    <a:pt x="1638" y="390"/>
                  </a:lnTo>
                  <a:lnTo>
                    <a:pt x="1658" y="390"/>
                  </a:lnTo>
                  <a:lnTo>
                    <a:pt x="1678" y="390"/>
                  </a:lnTo>
                  <a:lnTo>
                    <a:pt x="1699" y="390"/>
                  </a:lnTo>
                  <a:lnTo>
                    <a:pt x="1719" y="390"/>
                  </a:lnTo>
                  <a:lnTo>
                    <a:pt x="1740" y="390"/>
                  </a:lnTo>
                  <a:lnTo>
                    <a:pt x="1760" y="390"/>
                  </a:lnTo>
                  <a:lnTo>
                    <a:pt x="1780" y="390"/>
                  </a:lnTo>
                  <a:lnTo>
                    <a:pt x="1801" y="390"/>
                  </a:lnTo>
                  <a:lnTo>
                    <a:pt x="1821" y="390"/>
                  </a:lnTo>
                  <a:lnTo>
                    <a:pt x="1842" y="390"/>
                  </a:lnTo>
                  <a:lnTo>
                    <a:pt x="1862" y="390"/>
                  </a:lnTo>
                  <a:lnTo>
                    <a:pt x="1883" y="390"/>
                  </a:lnTo>
                  <a:lnTo>
                    <a:pt x="1903" y="390"/>
                  </a:lnTo>
                  <a:lnTo>
                    <a:pt x="1923" y="390"/>
                  </a:lnTo>
                  <a:lnTo>
                    <a:pt x="1944" y="390"/>
                  </a:lnTo>
                  <a:lnTo>
                    <a:pt x="1964" y="390"/>
                  </a:lnTo>
                  <a:lnTo>
                    <a:pt x="1985" y="390"/>
                  </a:lnTo>
                  <a:lnTo>
                    <a:pt x="2005" y="390"/>
                  </a:lnTo>
                  <a:lnTo>
                    <a:pt x="2022" y="394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2333" y="3012"/>
              <a:ext cx="1446" cy="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flipV="1">
            <a:off x="5291033" y="5280698"/>
            <a:ext cx="624122" cy="301007"/>
            <a:chOff x="3743" y="2415"/>
            <a:chExt cx="1446" cy="524"/>
          </a:xfrm>
        </p:grpSpPr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3749" y="2415"/>
              <a:ext cx="1421" cy="524"/>
            </a:xfrm>
            <a:custGeom>
              <a:avLst/>
              <a:gdLst/>
              <a:ahLst/>
              <a:cxnLst>
                <a:cxn ang="0">
                  <a:pos x="17" y="870"/>
                </a:cxn>
                <a:cxn ang="0">
                  <a:pos x="58" y="870"/>
                </a:cxn>
                <a:cxn ang="0">
                  <a:pos x="99" y="870"/>
                </a:cxn>
                <a:cxn ang="0">
                  <a:pos x="140" y="870"/>
                </a:cxn>
                <a:cxn ang="0">
                  <a:pos x="181" y="870"/>
                </a:cxn>
                <a:cxn ang="0">
                  <a:pos x="222" y="870"/>
                </a:cxn>
                <a:cxn ang="0">
                  <a:pos x="262" y="870"/>
                </a:cxn>
                <a:cxn ang="0">
                  <a:pos x="303" y="870"/>
                </a:cxn>
                <a:cxn ang="0">
                  <a:pos x="344" y="870"/>
                </a:cxn>
                <a:cxn ang="0">
                  <a:pos x="385" y="870"/>
                </a:cxn>
                <a:cxn ang="0">
                  <a:pos x="422" y="870"/>
                </a:cxn>
                <a:cxn ang="0">
                  <a:pos x="463" y="870"/>
                </a:cxn>
                <a:cxn ang="0">
                  <a:pos x="504" y="870"/>
                </a:cxn>
                <a:cxn ang="0">
                  <a:pos x="545" y="870"/>
                </a:cxn>
                <a:cxn ang="0">
                  <a:pos x="586" y="863"/>
                </a:cxn>
                <a:cxn ang="0">
                  <a:pos x="627" y="840"/>
                </a:cxn>
                <a:cxn ang="0">
                  <a:pos x="667" y="799"/>
                </a:cxn>
                <a:cxn ang="0">
                  <a:pos x="708" y="714"/>
                </a:cxn>
                <a:cxn ang="0">
                  <a:pos x="749" y="573"/>
                </a:cxn>
                <a:cxn ang="0">
                  <a:pos x="790" y="379"/>
                </a:cxn>
                <a:cxn ang="0">
                  <a:pos x="827" y="171"/>
                </a:cxn>
                <a:cxn ang="0">
                  <a:pos x="868" y="22"/>
                </a:cxn>
                <a:cxn ang="0">
                  <a:pos x="909" y="22"/>
                </a:cxn>
                <a:cxn ang="0">
                  <a:pos x="950" y="238"/>
                </a:cxn>
                <a:cxn ang="0">
                  <a:pos x="991" y="636"/>
                </a:cxn>
                <a:cxn ang="0">
                  <a:pos x="1032" y="1108"/>
                </a:cxn>
                <a:cxn ang="0">
                  <a:pos x="1073" y="1506"/>
                </a:cxn>
                <a:cxn ang="0">
                  <a:pos x="1113" y="1722"/>
                </a:cxn>
                <a:cxn ang="0">
                  <a:pos x="1154" y="1722"/>
                </a:cxn>
                <a:cxn ang="0">
                  <a:pos x="1195" y="1573"/>
                </a:cxn>
                <a:cxn ang="0">
                  <a:pos x="1232" y="1365"/>
                </a:cxn>
                <a:cxn ang="0">
                  <a:pos x="1273" y="1171"/>
                </a:cxn>
                <a:cxn ang="0">
                  <a:pos x="1314" y="1030"/>
                </a:cxn>
                <a:cxn ang="0">
                  <a:pos x="1355" y="944"/>
                </a:cxn>
                <a:cxn ang="0">
                  <a:pos x="1396" y="904"/>
                </a:cxn>
                <a:cxn ang="0">
                  <a:pos x="1437" y="881"/>
                </a:cxn>
                <a:cxn ang="0">
                  <a:pos x="1478" y="874"/>
                </a:cxn>
                <a:cxn ang="0">
                  <a:pos x="1518" y="874"/>
                </a:cxn>
                <a:cxn ang="0">
                  <a:pos x="1559" y="874"/>
                </a:cxn>
                <a:cxn ang="0">
                  <a:pos x="1600" y="874"/>
                </a:cxn>
                <a:cxn ang="0">
                  <a:pos x="1638" y="874"/>
                </a:cxn>
                <a:cxn ang="0">
                  <a:pos x="1678" y="874"/>
                </a:cxn>
                <a:cxn ang="0">
                  <a:pos x="1719" y="874"/>
                </a:cxn>
                <a:cxn ang="0">
                  <a:pos x="1760" y="874"/>
                </a:cxn>
                <a:cxn ang="0">
                  <a:pos x="1801" y="874"/>
                </a:cxn>
                <a:cxn ang="0">
                  <a:pos x="1842" y="874"/>
                </a:cxn>
                <a:cxn ang="0">
                  <a:pos x="1883" y="874"/>
                </a:cxn>
                <a:cxn ang="0">
                  <a:pos x="1923" y="874"/>
                </a:cxn>
                <a:cxn ang="0">
                  <a:pos x="1964" y="874"/>
                </a:cxn>
                <a:cxn ang="0">
                  <a:pos x="2005" y="874"/>
                </a:cxn>
              </a:cxnLst>
              <a:rect l="0" t="0" r="r" b="b"/>
              <a:pathLst>
                <a:path w="2022" h="1748">
                  <a:moveTo>
                    <a:pt x="0" y="870"/>
                  </a:moveTo>
                  <a:lnTo>
                    <a:pt x="17" y="870"/>
                  </a:lnTo>
                  <a:lnTo>
                    <a:pt x="38" y="870"/>
                  </a:lnTo>
                  <a:lnTo>
                    <a:pt x="58" y="870"/>
                  </a:lnTo>
                  <a:lnTo>
                    <a:pt x="79" y="870"/>
                  </a:lnTo>
                  <a:lnTo>
                    <a:pt x="99" y="870"/>
                  </a:lnTo>
                  <a:lnTo>
                    <a:pt x="119" y="870"/>
                  </a:lnTo>
                  <a:lnTo>
                    <a:pt x="140" y="870"/>
                  </a:lnTo>
                  <a:lnTo>
                    <a:pt x="160" y="870"/>
                  </a:lnTo>
                  <a:lnTo>
                    <a:pt x="181" y="870"/>
                  </a:lnTo>
                  <a:lnTo>
                    <a:pt x="201" y="870"/>
                  </a:lnTo>
                  <a:lnTo>
                    <a:pt x="222" y="870"/>
                  </a:lnTo>
                  <a:lnTo>
                    <a:pt x="242" y="870"/>
                  </a:lnTo>
                  <a:lnTo>
                    <a:pt x="262" y="870"/>
                  </a:lnTo>
                  <a:lnTo>
                    <a:pt x="283" y="870"/>
                  </a:lnTo>
                  <a:lnTo>
                    <a:pt x="303" y="870"/>
                  </a:lnTo>
                  <a:lnTo>
                    <a:pt x="324" y="870"/>
                  </a:lnTo>
                  <a:lnTo>
                    <a:pt x="344" y="870"/>
                  </a:lnTo>
                  <a:lnTo>
                    <a:pt x="365" y="870"/>
                  </a:lnTo>
                  <a:lnTo>
                    <a:pt x="385" y="870"/>
                  </a:lnTo>
                  <a:lnTo>
                    <a:pt x="402" y="870"/>
                  </a:lnTo>
                  <a:lnTo>
                    <a:pt x="422" y="870"/>
                  </a:lnTo>
                  <a:lnTo>
                    <a:pt x="443" y="870"/>
                  </a:lnTo>
                  <a:lnTo>
                    <a:pt x="463" y="870"/>
                  </a:lnTo>
                  <a:lnTo>
                    <a:pt x="484" y="870"/>
                  </a:lnTo>
                  <a:lnTo>
                    <a:pt x="504" y="870"/>
                  </a:lnTo>
                  <a:lnTo>
                    <a:pt x="525" y="870"/>
                  </a:lnTo>
                  <a:lnTo>
                    <a:pt x="545" y="870"/>
                  </a:lnTo>
                  <a:lnTo>
                    <a:pt x="565" y="866"/>
                  </a:lnTo>
                  <a:lnTo>
                    <a:pt x="586" y="863"/>
                  </a:lnTo>
                  <a:lnTo>
                    <a:pt x="606" y="855"/>
                  </a:lnTo>
                  <a:lnTo>
                    <a:pt x="627" y="840"/>
                  </a:lnTo>
                  <a:lnTo>
                    <a:pt x="647" y="825"/>
                  </a:lnTo>
                  <a:lnTo>
                    <a:pt x="667" y="799"/>
                  </a:lnTo>
                  <a:lnTo>
                    <a:pt x="688" y="762"/>
                  </a:lnTo>
                  <a:lnTo>
                    <a:pt x="708" y="714"/>
                  </a:lnTo>
                  <a:lnTo>
                    <a:pt x="729" y="651"/>
                  </a:lnTo>
                  <a:lnTo>
                    <a:pt x="749" y="573"/>
                  </a:lnTo>
                  <a:lnTo>
                    <a:pt x="770" y="483"/>
                  </a:lnTo>
                  <a:lnTo>
                    <a:pt x="790" y="379"/>
                  </a:lnTo>
                  <a:lnTo>
                    <a:pt x="807" y="271"/>
                  </a:lnTo>
                  <a:lnTo>
                    <a:pt x="827" y="171"/>
                  </a:lnTo>
                  <a:lnTo>
                    <a:pt x="848" y="82"/>
                  </a:lnTo>
                  <a:lnTo>
                    <a:pt x="868" y="22"/>
                  </a:lnTo>
                  <a:lnTo>
                    <a:pt x="889" y="0"/>
                  </a:lnTo>
                  <a:lnTo>
                    <a:pt x="909" y="22"/>
                  </a:lnTo>
                  <a:lnTo>
                    <a:pt x="930" y="104"/>
                  </a:lnTo>
                  <a:lnTo>
                    <a:pt x="950" y="238"/>
                  </a:lnTo>
                  <a:lnTo>
                    <a:pt x="970" y="416"/>
                  </a:lnTo>
                  <a:lnTo>
                    <a:pt x="991" y="636"/>
                  </a:lnTo>
                  <a:lnTo>
                    <a:pt x="1011" y="874"/>
                  </a:lnTo>
                  <a:lnTo>
                    <a:pt x="1032" y="1108"/>
                  </a:lnTo>
                  <a:lnTo>
                    <a:pt x="1052" y="1328"/>
                  </a:lnTo>
                  <a:lnTo>
                    <a:pt x="1073" y="1506"/>
                  </a:lnTo>
                  <a:lnTo>
                    <a:pt x="1093" y="1640"/>
                  </a:lnTo>
                  <a:lnTo>
                    <a:pt x="1113" y="1722"/>
                  </a:lnTo>
                  <a:lnTo>
                    <a:pt x="1134" y="1748"/>
                  </a:lnTo>
                  <a:lnTo>
                    <a:pt x="1154" y="1722"/>
                  </a:lnTo>
                  <a:lnTo>
                    <a:pt x="1175" y="1662"/>
                  </a:lnTo>
                  <a:lnTo>
                    <a:pt x="1195" y="1573"/>
                  </a:lnTo>
                  <a:lnTo>
                    <a:pt x="1215" y="1473"/>
                  </a:lnTo>
                  <a:lnTo>
                    <a:pt x="1232" y="1365"/>
                  </a:lnTo>
                  <a:lnTo>
                    <a:pt x="1253" y="1261"/>
                  </a:lnTo>
                  <a:lnTo>
                    <a:pt x="1273" y="1171"/>
                  </a:lnTo>
                  <a:lnTo>
                    <a:pt x="1294" y="1093"/>
                  </a:lnTo>
                  <a:lnTo>
                    <a:pt x="1314" y="1030"/>
                  </a:lnTo>
                  <a:lnTo>
                    <a:pt x="1335" y="982"/>
                  </a:lnTo>
                  <a:lnTo>
                    <a:pt x="1355" y="944"/>
                  </a:lnTo>
                  <a:lnTo>
                    <a:pt x="1375" y="918"/>
                  </a:lnTo>
                  <a:lnTo>
                    <a:pt x="1396" y="904"/>
                  </a:lnTo>
                  <a:lnTo>
                    <a:pt x="1416" y="889"/>
                  </a:lnTo>
                  <a:lnTo>
                    <a:pt x="1437" y="881"/>
                  </a:lnTo>
                  <a:lnTo>
                    <a:pt x="1457" y="878"/>
                  </a:lnTo>
                  <a:lnTo>
                    <a:pt x="1478" y="874"/>
                  </a:lnTo>
                  <a:lnTo>
                    <a:pt x="1498" y="874"/>
                  </a:lnTo>
                  <a:lnTo>
                    <a:pt x="1518" y="874"/>
                  </a:lnTo>
                  <a:lnTo>
                    <a:pt x="1539" y="874"/>
                  </a:lnTo>
                  <a:lnTo>
                    <a:pt x="1559" y="874"/>
                  </a:lnTo>
                  <a:lnTo>
                    <a:pt x="1580" y="874"/>
                  </a:lnTo>
                  <a:lnTo>
                    <a:pt x="1600" y="874"/>
                  </a:lnTo>
                  <a:lnTo>
                    <a:pt x="1621" y="874"/>
                  </a:lnTo>
                  <a:lnTo>
                    <a:pt x="1638" y="874"/>
                  </a:lnTo>
                  <a:lnTo>
                    <a:pt x="1658" y="874"/>
                  </a:lnTo>
                  <a:lnTo>
                    <a:pt x="1678" y="874"/>
                  </a:lnTo>
                  <a:lnTo>
                    <a:pt x="1699" y="874"/>
                  </a:lnTo>
                  <a:lnTo>
                    <a:pt x="1719" y="874"/>
                  </a:lnTo>
                  <a:lnTo>
                    <a:pt x="1740" y="874"/>
                  </a:lnTo>
                  <a:lnTo>
                    <a:pt x="1760" y="874"/>
                  </a:lnTo>
                  <a:lnTo>
                    <a:pt x="1780" y="874"/>
                  </a:lnTo>
                  <a:lnTo>
                    <a:pt x="1801" y="874"/>
                  </a:lnTo>
                  <a:lnTo>
                    <a:pt x="1821" y="874"/>
                  </a:lnTo>
                  <a:lnTo>
                    <a:pt x="1842" y="874"/>
                  </a:lnTo>
                  <a:lnTo>
                    <a:pt x="1862" y="874"/>
                  </a:lnTo>
                  <a:lnTo>
                    <a:pt x="1883" y="874"/>
                  </a:lnTo>
                  <a:lnTo>
                    <a:pt x="1903" y="874"/>
                  </a:lnTo>
                  <a:lnTo>
                    <a:pt x="1923" y="874"/>
                  </a:lnTo>
                  <a:lnTo>
                    <a:pt x="1944" y="874"/>
                  </a:lnTo>
                  <a:lnTo>
                    <a:pt x="1964" y="874"/>
                  </a:lnTo>
                  <a:lnTo>
                    <a:pt x="1985" y="874"/>
                  </a:lnTo>
                  <a:lnTo>
                    <a:pt x="2005" y="874"/>
                  </a:lnTo>
                  <a:lnTo>
                    <a:pt x="2022" y="874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743" y="2676"/>
              <a:ext cx="1446" cy="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 flipV="1">
            <a:off x="3534411" y="5427796"/>
            <a:ext cx="624122" cy="149929"/>
            <a:chOff x="2321" y="2169"/>
            <a:chExt cx="1446" cy="261"/>
          </a:xfrm>
        </p:grpSpPr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321" y="2169"/>
              <a:ext cx="1415" cy="261"/>
            </a:xfrm>
            <a:custGeom>
              <a:avLst/>
              <a:gdLst/>
              <a:ahLst/>
              <a:cxnLst>
                <a:cxn ang="0">
                  <a:pos x="17" y="870"/>
                </a:cxn>
                <a:cxn ang="0">
                  <a:pos x="58" y="870"/>
                </a:cxn>
                <a:cxn ang="0">
                  <a:pos x="99" y="870"/>
                </a:cxn>
                <a:cxn ang="0">
                  <a:pos x="140" y="870"/>
                </a:cxn>
                <a:cxn ang="0">
                  <a:pos x="181" y="870"/>
                </a:cxn>
                <a:cxn ang="0">
                  <a:pos x="222" y="870"/>
                </a:cxn>
                <a:cxn ang="0">
                  <a:pos x="262" y="870"/>
                </a:cxn>
                <a:cxn ang="0">
                  <a:pos x="303" y="870"/>
                </a:cxn>
                <a:cxn ang="0">
                  <a:pos x="344" y="870"/>
                </a:cxn>
                <a:cxn ang="0">
                  <a:pos x="385" y="870"/>
                </a:cxn>
                <a:cxn ang="0">
                  <a:pos x="422" y="870"/>
                </a:cxn>
                <a:cxn ang="0">
                  <a:pos x="463" y="870"/>
                </a:cxn>
                <a:cxn ang="0">
                  <a:pos x="504" y="870"/>
                </a:cxn>
                <a:cxn ang="0">
                  <a:pos x="545" y="870"/>
                </a:cxn>
                <a:cxn ang="0">
                  <a:pos x="586" y="870"/>
                </a:cxn>
                <a:cxn ang="0">
                  <a:pos x="627" y="866"/>
                </a:cxn>
                <a:cxn ang="0">
                  <a:pos x="667" y="855"/>
                </a:cxn>
                <a:cxn ang="0">
                  <a:pos x="708" y="833"/>
                </a:cxn>
                <a:cxn ang="0">
                  <a:pos x="749" y="788"/>
                </a:cxn>
                <a:cxn ang="0">
                  <a:pos x="790" y="710"/>
                </a:cxn>
                <a:cxn ang="0">
                  <a:pos x="827" y="587"/>
                </a:cxn>
                <a:cxn ang="0">
                  <a:pos x="868" y="431"/>
                </a:cxn>
                <a:cxn ang="0">
                  <a:pos x="909" y="253"/>
                </a:cxn>
                <a:cxn ang="0">
                  <a:pos x="950" y="100"/>
                </a:cxn>
                <a:cxn ang="0">
                  <a:pos x="991" y="11"/>
                </a:cxn>
                <a:cxn ang="0">
                  <a:pos x="1032" y="11"/>
                </a:cxn>
                <a:cxn ang="0">
                  <a:pos x="1073" y="100"/>
                </a:cxn>
                <a:cxn ang="0">
                  <a:pos x="1113" y="253"/>
                </a:cxn>
                <a:cxn ang="0">
                  <a:pos x="1154" y="431"/>
                </a:cxn>
                <a:cxn ang="0">
                  <a:pos x="1195" y="587"/>
                </a:cxn>
                <a:cxn ang="0">
                  <a:pos x="1232" y="710"/>
                </a:cxn>
                <a:cxn ang="0">
                  <a:pos x="1273" y="788"/>
                </a:cxn>
                <a:cxn ang="0">
                  <a:pos x="1314" y="833"/>
                </a:cxn>
                <a:cxn ang="0">
                  <a:pos x="1355" y="855"/>
                </a:cxn>
                <a:cxn ang="0">
                  <a:pos x="1396" y="866"/>
                </a:cxn>
                <a:cxn ang="0">
                  <a:pos x="1437" y="870"/>
                </a:cxn>
                <a:cxn ang="0">
                  <a:pos x="1478" y="870"/>
                </a:cxn>
                <a:cxn ang="0">
                  <a:pos x="1518" y="870"/>
                </a:cxn>
                <a:cxn ang="0">
                  <a:pos x="1559" y="870"/>
                </a:cxn>
                <a:cxn ang="0">
                  <a:pos x="1600" y="870"/>
                </a:cxn>
                <a:cxn ang="0">
                  <a:pos x="1638" y="870"/>
                </a:cxn>
                <a:cxn ang="0">
                  <a:pos x="1678" y="870"/>
                </a:cxn>
                <a:cxn ang="0">
                  <a:pos x="1719" y="870"/>
                </a:cxn>
                <a:cxn ang="0">
                  <a:pos x="1760" y="870"/>
                </a:cxn>
                <a:cxn ang="0">
                  <a:pos x="1801" y="870"/>
                </a:cxn>
                <a:cxn ang="0">
                  <a:pos x="1842" y="870"/>
                </a:cxn>
                <a:cxn ang="0">
                  <a:pos x="1883" y="870"/>
                </a:cxn>
                <a:cxn ang="0">
                  <a:pos x="1923" y="870"/>
                </a:cxn>
                <a:cxn ang="0">
                  <a:pos x="1964" y="870"/>
                </a:cxn>
                <a:cxn ang="0">
                  <a:pos x="2005" y="870"/>
                </a:cxn>
              </a:cxnLst>
              <a:rect l="0" t="0" r="r" b="b"/>
              <a:pathLst>
                <a:path w="2022" h="870">
                  <a:moveTo>
                    <a:pt x="0" y="870"/>
                  </a:moveTo>
                  <a:lnTo>
                    <a:pt x="17" y="870"/>
                  </a:lnTo>
                  <a:lnTo>
                    <a:pt x="38" y="870"/>
                  </a:lnTo>
                  <a:lnTo>
                    <a:pt x="58" y="870"/>
                  </a:lnTo>
                  <a:lnTo>
                    <a:pt x="79" y="870"/>
                  </a:lnTo>
                  <a:lnTo>
                    <a:pt x="99" y="870"/>
                  </a:lnTo>
                  <a:lnTo>
                    <a:pt x="119" y="870"/>
                  </a:lnTo>
                  <a:lnTo>
                    <a:pt x="140" y="870"/>
                  </a:lnTo>
                  <a:lnTo>
                    <a:pt x="160" y="870"/>
                  </a:lnTo>
                  <a:lnTo>
                    <a:pt x="181" y="870"/>
                  </a:lnTo>
                  <a:lnTo>
                    <a:pt x="201" y="870"/>
                  </a:lnTo>
                  <a:lnTo>
                    <a:pt x="222" y="870"/>
                  </a:lnTo>
                  <a:lnTo>
                    <a:pt x="242" y="870"/>
                  </a:lnTo>
                  <a:lnTo>
                    <a:pt x="262" y="870"/>
                  </a:lnTo>
                  <a:lnTo>
                    <a:pt x="283" y="870"/>
                  </a:lnTo>
                  <a:lnTo>
                    <a:pt x="303" y="870"/>
                  </a:lnTo>
                  <a:lnTo>
                    <a:pt x="324" y="870"/>
                  </a:lnTo>
                  <a:lnTo>
                    <a:pt x="344" y="870"/>
                  </a:lnTo>
                  <a:lnTo>
                    <a:pt x="365" y="870"/>
                  </a:lnTo>
                  <a:lnTo>
                    <a:pt x="385" y="870"/>
                  </a:lnTo>
                  <a:lnTo>
                    <a:pt x="402" y="870"/>
                  </a:lnTo>
                  <a:lnTo>
                    <a:pt x="422" y="870"/>
                  </a:lnTo>
                  <a:lnTo>
                    <a:pt x="443" y="870"/>
                  </a:lnTo>
                  <a:lnTo>
                    <a:pt x="463" y="870"/>
                  </a:lnTo>
                  <a:lnTo>
                    <a:pt x="484" y="870"/>
                  </a:lnTo>
                  <a:lnTo>
                    <a:pt x="504" y="870"/>
                  </a:lnTo>
                  <a:lnTo>
                    <a:pt x="525" y="870"/>
                  </a:lnTo>
                  <a:lnTo>
                    <a:pt x="545" y="870"/>
                  </a:lnTo>
                  <a:lnTo>
                    <a:pt x="565" y="870"/>
                  </a:lnTo>
                  <a:lnTo>
                    <a:pt x="586" y="870"/>
                  </a:lnTo>
                  <a:lnTo>
                    <a:pt x="606" y="870"/>
                  </a:lnTo>
                  <a:lnTo>
                    <a:pt x="627" y="866"/>
                  </a:lnTo>
                  <a:lnTo>
                    <a:pt x="647" y="863"/>
                  </a:lnTo>
                  <a:lnTo>
                    <a:pt x="667" y="855"/>
                  </a:lnTo>
                  <a:lnTo>
                    <a:pt x="688" y="848"/>
                  </a:lnTo>
                  <a:lnTo>
                    <a:pt x="708" y="833"/>
                  </a:lnTo>
                  <a:lnTo>
                    <a:pt x="729" y="814"/>
                  </a:lnTo>
                  <a:lnTo>
                    <a:pt x="749" y="788"/>
                  </a:lnTo>
                  <a:lnTo>
                    <a:pt x="770" y="755"/>
                  </a:lnTo>
                  <a:lnTo>
                    <a:pt x="790" y="710"/>
                  </a:lnTo>
                  <a:lnTo>
                    <a:pt x="807" y="654"/>
                  </a:lnTo>
                  <a:lnTo>
                    <a:pt x="827" y="587"/>
                  </a:lnTo>
                  <a:lnTo>
                    <a:pt x="848" y="513"/>
                  </a:lnTo>
                  <a:lnTo>
                    <a:pt x="868" y="431"/>
                  </a:lnTo>
                  <a:lnTo>
                    <a:pt x="889" y="342"/>
                  </a:lnTo>
                  <a:lnTo>
                    <a:pt x="909" y="253"/>
                  </a:lnTo>
                  <a:lnTo>
                    <a:pt x="930" y="171"/>
                  </a:lnTo>
                  <a:lnTo>
                    <a:pt x="950" y="100"/>
                  </a:lnTo>
                  <a:lnTo>
                    <a:pt x="970" y="45"/>
                  </a:lnTo>
                  <a:lnTo>
                    <a:pt x="991" y="11"/>
                  </a:lnTo>
                  <a:lnTo>
                    <a:pt x="1011" y="0"/>
                  </a:lnTo>
                  <a:lnTo>
                    <a:pt x="1032" y="11"/>
                  </a:lnTo>
                  <a:lnTo>
                    <a:pt x="1052" y="45"/>
                  </a:lnTo>
                  <a:lnTo>
                    <a:pt x="1073" y="100"/>
                  </a:lnTo>
                  <a:lnTo>
                    <a:pt x="1093" y="171"/>
                  </a:lnTo>
                  <a:lnTo>
                    <a:pt x="1113" y="253"/>
                  </a:lnTo>
                  <a:lnTo>
                    <a:pt x="1134" y="342"/>
                  </a:lnTo>
                  <a:lnTo>
                    <a:pt x="1154" y="431"/>
                  </a:lnTo>
                  <a:lnTo>
                    <a:pt x="1175" y="513"/>
                  </a:lnTo>
                  <a:lnTo>
                    <a:pt x="1195" y="587"/>
                  </a:lnTo>
                  <a:lnTo>
                    <a:pt x="1215" y="654"/>
                  </a:lnTo>
                  <a:lnTo>
                    <a:pt x="1232" y="710"/>
                  </a:lnTo>
                  <a:lnTo>
                    <a:pt x="1253" y="755"/>
                  </a:lnTo>
                  <a:lnTo>
                    <a:pt x="1273" y="788"/>
                  </a:lnTo>
                  <a:lnTo>
                    <a:pt x="1294" y="814"/>
                  </a:lnTo>
                  <a:lnTo>
                    <a:pt x="1314" y="833"/>
                  </a:lnTo>
                  <a:lnTo>
                    <a:pt x="1335" y="848"/>
                  </a:lnTo>
                  <a:lnTo>
                    <a:pt x="1355" y="855"/>
                  </a:lnTo>
                  <a:lnTo>
                    <a:pt x="1375" y="863"/>
                  </a:lnTo>
                  <a:lnTo>
                    <a:pt x="1396" y="866"/>
                  </a:lnTo>
                  <a:lnTo>
                    <a:pt x="1416" y="870"/>
                  </a:lnTo>
                  <a:lnTo>
                    <a:pt x="1437" y="870"/>
                  </a:lnTo>
                  <a:lnTo>
                    <a:pt x="1457" y="870"/>
                  </a:lnTo>
                  <a:lnTo>
                    <a:pt x="1478" y="870"/>
                  </a:lnTo>
                  <a:lnTo>
                    <a:pt x="1498" y="870"/>
                  </a:lnTo>
                  <a:lnTo>
                    <a:pt x="1518" y="870"/>
                  </a:lnTo>
                  <a:lnTo>
                    <a:pt x="1539" y="870"/>
                  </a:lnTo>
                  <a:lnTo>
                    <a:pt x="1559" y="870"/>
                  </a:lnTo>
                  <a:lnTo>
                    <a:pt x="1580" y="870"/>
                  </a:lnTo>
                  <a:lnTo>
                    <a:pt x="1600" y="870"/>
                  </a:lnTo>
                  <a:lnTo>
                    <a:pt x="1621" y="870"/>
                  </a:lnTo>
                  <a:lnTo>
                    <a:pt x="1638" y="870"/>
                  </a:lnTo>
                  <a:lnTo>
                    <a:pt x="1658" y="870"/>
                  </a:lnTo>
                  <a:lnTo>
                    <a:pt x="1678" y="870"/>
                  </a:lnTo>
                  <a:lnTo>
                    <a:pt x="1699" y="870"/>
                  </a:lnTo>
                  <a:lnTo>
                    <a:pt x="1719" y="870"/>
                  </a:lnTo>
                  <a:lnTo>
                    <a:pt x="1740" y="870"/>
                  </a:lnTo>
                  <a:lnTo>
                    <a:pt x="1760" y="870"/>
                  </a:lnTo>
                  <a:lnTo>
                    <a:pt x="1780" y="870"/>
                  </a:lnTo>
                  <a:lnTo>
                    <a:pt x="1801" y="870"/>
                  </a:lnTo>
                  <a:lnTo>
                    <a:pt x="1821" y="870"/>
                  </a:lnTo>
                  <a:lnTo>
                    <a:pt x="1842" y="870"/>
                  </a:lnTo>
                  <a:lnTo>
                    <a:pt x="1862" y="870"/>
                  </a:lnTo>
                  <a:lnTo>
                    <a:pt x="1883" y="870"/>
                  </a:lnTo>
                  <a:lnTo>
                    <a:pt x="1903" y="870"/>
                  </a:lnTo>
                  <a:lnTo>
                    <a:pt x="1923" y="870"/>
                  </a:lnTo>
                  <a:lnTo>
                    <a:pt x="1944" y="870"/>
                  </a:lnTo>
                  <a:lnTo>
                    <a:pt x="1964" y="870"/>
                  </a:lnTo>
                  <a:lnTo>
                    <a:pt x="1985" y="870"/>
                  </a:lnTo>
                  <a:lnTo>
                    <a:pt x="2005" y="870"/>
                  </a:lnTo>
                  <a:lnTo>
                    <a:pt x="2022" y="87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2321" y="2430"/>
              <a:ext cx="1446" cy="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Radiation and reception of electromagnetic waves, coupling of wires to space for radio transmission</a:t>
            </a:r>
          </a:p>
          <a:p>
            <a:r>
              <a:rPr lang="en-US" dirty="0"/>
              <a:t>Isotropic radiator: equal radiation in all three directions</a:t>
            </a:r>
          </a:p>
          <a:p>
            <a:r>
              <a:rPr lang="en-US" dirty="0"/>
              <a:t>Only a theoretical reference antenna</a:t>
            </a:r>
          </a:p>
          <a:p>
            <a:r>
              <a:rPr lang="en-US" dirty="0"/>
              <a:t>Radiation pattern: measurement of radiation around an antenna</a:t>
            </a:r>
          </a:p>
          <a:p>
            <a:r>
              <a:rPr lang="en-US" dirty="0"/>
              <a:t>Sphere: S = 4</a:t>
            </a:r>
            <a:r>
              <a:rPr lang="el-GR" dirty="0">
                <a:cs typeface="Arial" charset="0"/>
              </a:rPr>
              <a:t>π</a:t>
            </a:r>
            <a:r>
              <a:rPr lang="en-US" dirty="0">
                <a:cs typeface="Arial" charset="0"/>
              </a:rPr>
              <a:t> r</a:t>
            </a:r>
            <a:r>
              <a:rPr lang="en-US" baseline="30000" dirty="0">
                <a:cs typeface="Arial" charset="0"/>
              </a:rPr>
              <a:t>2</a:t>
            </a:r>
            <a:endParaRPr lang="el-GR" baseline="30000" dirty="0">
              <a:cs typeface="Arial" charset="0"/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Antennas: isotropic radiator</a:t>
            </a:r>
          </a:p>
        </p:txBody>
      </p:sp>
      <p:sp>
        <p:nvSpPr>
          <p:cNvPr id="363527" name="Line 7"/>
          <p:cNvSpPr>
            <a:spLocks noChangeShapeType="1"/>
          </p:cNvSpPr>
          <p:nvPr/>
        </p:nvSpPr>
        <p:spPr bwMode="auto">
          <a:xfrm>
            <a:off x="1524000" y="4495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3528" name="Line 8"/>
          <p:cNvSpPr>
            <a:spLocks noChangeShapeType="1"/>
          </p:cNvSpPr>
          <p:nvPr/>
        </p:nvSpPr>
        <p:spPr bwMode="auto">
          <a:xfrm flipV="1">
            <a:off x="2362200" y="3962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3529" name="Line 9"/>
          <p:cNvSpPr>
            <a:spLocks noChangeShapeType="1"/>
          </p:cNvSpPr>
          <p:nvPr/>
        </p:nvSpPr>
        <p:spPr bwMode="auto">
          <a:xfrm flipV="1">
            <a:off x="1676400" y="41148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3530" name="Text Box 10"/>
          <p:cNvSpPr txBox="1">
            <a:spLocks noChangeArrowheads="1"/>
          </p:cNvSpPr>
          <p:nvPr/>
        </p:nvSpPr>
        <p:spPr bwMode="auto">
          <a:xfrm>
            <a:off x="2895600" y="38862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y</a:t>
            </a:r>
          </a:p>
        </p:txBody>
      </p:sp>
      <p:sp>
        <p:nvSpPr>
          <p:cNvPr id="363531" name="Text Box 11"/>
          <p:cNvSpPr txBox="1">
            <a:spLocks noChangeArrowheads="1"/>
          </p:cNvSpPr>
          <p:nvPr/>
        </p:nvSpPr>
        <p:spPr bwMode="auto">
          <a:xfrm>
            <a:off x="2057400" y="38862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z</a:t>
            </a:r>
          </a:p>
        </p:txBody>
      </p:sp>
      <p:sp>
        <p:nvSpPr>
          <p:cNvPr id="363532" name="Text Box 12"/>
          <p:cNvSpPr txBox="1">
            <a:spLocks noChangeArrowheads="1"/>
          </p:cNvSpPr>
          <p:nvPr/>
        </p:nvSpPr>
        <p:spPr bwMode="auto">
          <a:xfrm>
            <a:off x="3048000" y="44958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x</a:t>
            </a:r>
          </a:p>
        </p:txBody>
      </p:sp>
      <p:sp>
        <p:nvSpPr>
          <p:cNvPr id="363533" name="Oval 13"/>
          <p:cNvSpPr>
            <a:spLocks noChangeArrowheads="1"/>
          </p:cNvSpPr>
          <p:nvPr/>
        </p:nvSpPr>
        <p:spPr bwMode="auto">
          <a:xfrm>
            <a:off x="2324100" y="4457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3534" name="Oval 14"/>
          <p:cNvSpPr>
            <a:spLocks noChangeArrowheads="1"/>
          </p:cNvSpPr>
          <p:nvPr/>
        </p:nvSpPr>
        <p:spPr bwMode="auto">
          <a:xfrm>
            <a:off x="1981200" y="4114800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3540" name="Text Box 20"/>
          <p:cNvSpPr txBox="1">
            <a:spLocks noChangeArrowheads="1"/>
          </p:cNvSpPr>
          <p:nvPr/>
        </p:nvSpPr>
        <p:spPr bwMode="auto">
          <a:xfrm>
            <a:off x="3643311" y="4285773"/>
            <a:ext cx="3057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 smtClean="0"/>
              <a:t>Ideal isotropic</a:t>
            </a:r>
            <a:r>
              <a:rPr lang="en-US" sz="1800" dirty="0"/>
              <a:t> </a:t>
            </a:r>
            <a:r>
              <a:rPr lang="en-US" sz="1800" dirty="0" smtClean="0"/>
              <a:t>radiator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Antennas: simple dipoles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07375" cy="2927350"/>
          </a:xfrm>
        </p:spPr>
        <p:txBody>
          <a:bodyPr/>
          <a:lstStyle/>
          <a:p>
            <a:r>
              <a:rPr lang="en-US"/>
              <a:t>Real antennas are not isotropic radiators but, e.g., dipoles with lengths </a:t>
            </a:r>
            <a:r>
              <a:rPr lang="en-US">
                <a:sym typeface="Symbol" pitchFamily="18" charset="2"/>
              </a:rPr>
              <a:t>/2 as Hertzian dipole</a:t>
            </a:r>
            <a:r>
              <a:rPr lang="en-US"/>
              <a:t> or </a:t>
            </a:r>
            <a:r>
              <a:rPr lang="en-US">
                <a:sym typeface="Symbol" pitchFamily="18" charset="2"/>
              </a:rPr>
              <a:t>/4 on car roofs or </a:t>
            </a:r>
            <a:r>
              <a:rPr lang="en-US">
                <a:sym typeface="Wingdings" pitchFamily="2" charset="2"/>
              </a:rPr>
              <a:t>shape of antenna proportional to wavelength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Example: Radiation pattern of a simple Hertzian dipole</a:t>
            </a:r>
          </a:p>
          <a:p>
            <a:endParaRPr lang="en-US" sz="280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65572" name="Line 4"/>
          <p:cNvSpPr>
            <a:spLocks noChangeShapeType="1"/>
          </p:cNvSpPr>
          <p:nvPr/>
        </p:nvSpPr>
        <p:spPr bwMode="auto">
          <a:xfrm flipV="1">
            <a:off x="1828800" y="378618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73" name="Line 5"/>
          <p:cNvSpPr>
            <a:spLocks noChangeShapeType="1"/>
          </p:cNvSpPr>
          <p:nvPr/>
        </p:nvSpPr>
        <p:spPr bwMode="auto">
          <a:xfrm>
            <a:off x="1066800" y="431958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74" name="Oval 6"/>
          <p:cNvSpPr>
            <a:spLocks noChangeArrowheads="1"/>
          </p:cNvSpPr>
          <p:nvPr/>
        </p:nvSpPr>
        <p:spPr bwMode="auto">
          <a:xfrm>
            <a:off x="1831975" y="401478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75" name="Oval 7"/>
          <p:cNvSpPr>
            <a:spLocks noChangeArrowheads="1"/>
          </p:cNvSpPr>
          <p:nvPr/>
        </p:nvSpPr>
        <p:spPr bwMode="auto">
          <a:xfrm>
            <a:off x="1216025" y="401478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76" name="Line 8"/>
          <p:cNvSpPr>
            <a:spLocks noChangeShapeType="1"/>
          </p:cNvSpPr>
          <p:nvPr/>
        </p:nvSpPr>
        <p:spPr bwMode="auto">
          <a:xfrm>
            <a:off x="1828800" y="4014788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77" name="Text Box 9"/>
          <p:cNvSpPr txBox="1">
            <a:spLocks noChangeArrowheads="1"/>
          </p:cNvSpPr>
          <p:nvPr/>
        </p:nvSpPr>
        <p:spPr bwMode="auto">
          <a:xfrm>
            <a:off x="990600" y="4852988"/>
            <a:ext cx="175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side view (xz-plane)</a:t>
            </a:r>
          </a:p>
        </p:txBody>
      </p:sp>
      <p:sp>
        <p:nvSpPr>
          <p:cNvPr id="365578" name="Text Box 10"/>
          <p:cNvSpPr txBox="1">
            <a:spLocks noChangeArrowheads="1"/>
          </p:cNvSpPr>
          <p:nvPr/>
        </p:nvSpPr>
        <p:spPr bwMode="auto">
          <a:xfrm>
            <a:off x="2574925" y="43307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x</a:t>
            </a:r>
          </a:p>
        </p:txBody>
      </p:sp>
      <p:sp>
        <p:nvSpPr>
          <p:cNvPr id="365579" name="Text Box 11"/>
          <p:cNvSpPr txBox="1">
            <a:spLocks noChangeArrowheads="1"/>
          </p:cNvSpPr>
          <p:nvPr/>
        </p:nvSpPr>
        <p:spPr bwMode="auto">
          <a:xfrm>
            <a:off x="1524000" y="37099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z</a:t>
            </a:r>
          </a:p>
        </p:txBody>
      </p:sp>
      <p:sp>
        <p:nvSpPr>
          <p:cNvPr id="365580" name="Line 12"/>
          <p:cNvSpPr>
            <a:spLocks noChangeShapeType="1"/>
          </p:cNvSpPr>
          <p:nvPr/>
        </p:nvSpPr>
        <p:spPr bwMode="auto">
          <a:xfrm flipV="1">
            <a:off x="3886200" y="378618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81" name="Line 13"/>
          <p:cNvSpPr>
            <a:spLocks noChangeShapeType="1"/>
          </p:cNvSpPr>
          <p:nvPr/>
        </p:nvSpPr>
        <p:spPr bwMode="auto">
          <a:xfrm>
            <a:off x="3124200" y="431958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82" name="Oval 14"/>
          <p:cNvSpPr>
            <a:spLocks noChangeArrowheads="1"/>
          </p:cNvSpPr>
          <p:nvPr/>
        </p:nvSpPr>
        <p:spPr bwMode="auto">
          <a:xfrm>
            <a:off x="3889375" y="401478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83" name="Oval 15"/>
          <p:cNvSpPr>
            <a:spLocks noChangeArrowheads="1"/>
          </p:cNvSpPr>
          <p:nvPr/>
        </p:nvSpPr>
        <p:spPr bwMode="auto">
          <a:xfrm>
            <a:off x="3273425" y="401478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84" name="Line 16"/>
          <p:cNvSpPr>
            <a:spLocks noChangeShapeType="1"/>
          </p:cNvSpPr>
          <p:nvPr/>
        </p:nvSpPr>
        <p:spPr bwMode="auto">
          <a:xfrm>
            <a:off x="3886200" y="4014788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85" name="Text Box 17"/>
          <p:cNvSpPr txBox="1">
            <a:spLocks noChangeArrowheads="1"/>
          </p:cNvSpPr>
          <p:nvPr/>
        </p:nvSpPr>
        <p:spPr bwMode="auto">
          <a:xfrm>
            <a:off x="3048000" y="4852988"/>
            <a:ext cx="175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side view (yz-plane)</a:t>
            </a:r>
          </a:p>
        </p:txBody>
      </p:sp>
      <p:sp>
        <p:nvSpPr>
          <p:cNvPr id="365586" name="Text Box 18"/>
          <p:cNvSpPr txBox="1">
            <a:spLocks noChangeArrowheads="1"/>
          </p:cNvSpPr>
          <p:nvPr/>
        </p:nvSpPr>
        <p:spPr bwMode="auto">
          <a:xfrm>
            <a:off x="4632325" y="43307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y</a:t>
            </a:r>
          </a:p>
        </p:txBody>
      </p:sp>
      <p:sp>
        <p:nvSpPr>
          <p:cNvPr id="365587" name="Text Box 19"/>
          <p:cNvSpPr txBox="1">
            <a:spLocks noChangeArrowheads="1"/>
          </p:cNvSpPr>
          <p:nvPr/>
        </p:nvSpPr>
        <p:spPr bwMode="auto">
          <a:xfrm>
            <a:off x="3581400" y="37099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z</a:t>
            </a:r>
          </a:p>
        </p:txBody>
      </p:sp>
      <p:sp>
        <p:nvSpPr>
          <p:cNvPr id="365588" name="Line 20"/>
          <p:cNvSpPr>
            <a:spLocks noChangeShapeType="1"/>
          </p:cNvSpPr>
          <p:nvPr/>
        </p:nvSpPr>
        <p:spPr bwMode="auto">
          <a:xfrm flipV="1">
            <a:off x="5867400" y="378618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89" name="Line 21"/>
          <p:cNvSpPr>
            <a:spLocks noChangeShapeType="1"/>
          </p:cNvSpPr>
          <p:nvPr/>
        </p:nvSpPr>
        <p:spPr bwMode="auto">
          <a:xfrm>
            <a:off x="5105400" y="431958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90" name="Oval 22"/>
          <p:cNvSpPr>
            <a:spLocks noChangeArrowheads="1"/>
          </p:cNvSpPr>
          <p:nvPr/>
        </p:nvSpPr>
        <p:spPr bwMode="auto">
          <a:xfrm>
            <a:off x="5486400" y="3938588"/>
            <a:ext cx="7620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91" name="Text Box 23"/>
          <p:cNvSpPr txBox="1">
            <a:spLocks noChangeArrowheads="1"/>
          </p:cNvSpPr>
          <p:nvPr/>
        </p:nvSpPr>
        <p:spPr bwMode="auto">
          <a:xfrm>
            <a:off x="5029200" y="4852988"/>
            <a:ext cx="167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top view (xy-plane)</a:t>
            </a:r>
          </a:p>
        </p:txBody>
      </p:sp>
      <p:sp>
        <p:nvSpPr>
          <p:cNvPr id="365592" name="Text Box 24"/>
          <p:cNvSpPr txBox="1">
            <a:spLocks noChangeArrowheads="1"/>
          </p:cNvSpPr>
          <p:nvPr/>
        </p:nvSpPr>
        <p:spPr bwMode="auto">
          <a:xfrm>
            <a:off x="6613525" y="43307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x</a:t>
            </a:r>
          </a:p>
        </p:txBody>
      </p:sp>
      <p:sp>
        <p:nvSpPr>
          <p:cNvPr id="365593" name="Text Box 25"/>
          <p:cNvSpPr txBox="1">
            <a:spLocks noChangeArrowheads="1"/>
          </p:cNvSpPr>
          <p:nvPr/>
        </p:nvSpPr>
        <p:spPr bwMode="auto">
          <a:xfrm>
            <a:off x="5562600" y="37099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y</a:t>
            </a:r>
          </a:p>
        </p:txBody>
      </p:sp>
      <p:sp>
        <p:nvSpPr>
          <p:cNvPr id="365594" name="Oval 26"/>
          <p:cNvSpPr>
            <a:spLocks noChangeArrowheads="1"/>
          </p:cNvSpPr>
          <p:nvPr/>
        </p:nvSpPr>
        <p:spPr bwMode="auto">
          <a:xfrm>
            <a:off x="5829300" y="42814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95" name="Text Box 27"/>
          <p:cNvSpPr txBox="1">
            <a:spLocks noChangeArrowheads="1"/>
          </p:cNvSpPr>
          <p:nvPr/>
        </p:nvSpPr>
        <p:spPr bwMode="auto">
          <a:xfrm>
            <a:off x="7391400" y="4090988"/>
            <a:ext cx="84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simple</a:t>
            </a:r>
          </a:p>
          <a:p>
            <a:r>
              <a:rPr lang="en-US" sz="1800"/>
              <a:t>dipole</a:t>
            </a:r>
          </a:p>
        </p:txBody>
      </p:sp>
      <p:sp>
        <p:nvSpPr>
          <p:cNvPr id="365596" name="AutoShape 28"/>
          <p:cNvSpPr>
            <a:spLocks noChangeArrowheads="1"/>
          </p:cNvSpPr>
          <p:nvPr/>
        </p:nvSpPr>
        <p:spPr bwMode="auto">
          <a:xfrm>
            <a:off x="2819400" y="2590800"/>
            <a:ext cx="762000" cy="228600"/>
          </a:xfrm>
          <a:prstGeom prst="parallelogram">
            <a:avLst>
              <a:gd name="adj" fmla="val 8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97" name="Text Box 29"/>
          <p:cNvSpPr txBox="1">
            <a:spLocks noChangeArrowheads="1"/>
          </p:cNvSpPr>
          <p:nvPr/>
        </p:nvSpPr>
        <p:spPr bwMode="auto">
          <a:xfrm>
            <a:off x="2819400" y="2286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ym typeface="Symbol" pitchFamily="18" charset="2"/>
              </a:rPr>
              <a:t>/4</a:t>
            </a:r>
            <a:endParaRPr lang="en-US" sz="140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048000" y="2057400"/>
            <a:ext cx="1905000" cy="990600"/>
            <a:chOff x="4032" y="528"/>
            <a:chExt cx="1200" cy="624"/>
          </a:xfrm>
        </p:grpSpPr>
        <p:sp>
          <p:nvSpPr>
            <p:cNvPr id="365599" name="Line 31"/>
            <p:cNvSpPr>
              <a:spLocks noChangeShapeType="1"/>
            </p:cNvSpPr>
            <p:nvPr/>
          </p:nvSpPr>
          <p:spPr bwMode="auto">
            <a:xfrm>
              <a:off x="4128" y="52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4032" y="528"/>
              <a:ext cx="0" cy="432"/>
              <a:chOff x="4224" y="2736"/>
              <a:chExt cx="0" cy="432"/>
            </a:xfrm>
          </p:grpSpPr>
          <p:sp>
            <p:nvSpPr>
              <p:cNvPr id="365601" name="Line 33"/>
              <p:cNvSpPr>
                <a:spLocks noChangeShapeType="1"/>
              </p:cNvSpPr>
              <p:nvPr/>
            </p:nvSpPr>
            <p:spPr bwMode="auto">
              <a:xfrm flipV="1">
                <a:off x="4224" y="273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602" name="Line 34"/>
              <p:cNvSpPr>
                <a:spLocks noChangeShapeType="1"/>
              </p:cNvSpPr>
              <p:nvPr/>
            </p:nvSpPr>
            <p:spPr bwMode="auto">
              <a:xfrm>
                <a:off x="4224" y="302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5603" name="Line 35"/>
            <p:cNvSpPr>
              <a:spLocks noChangeShapeType="1"/>
            </p:cNvSpPr>
            <p:nvPr/>
          </p:nvSpPr>
          <p:spPr bwMode="auto">
            <a:xfrm>
              <a:off x="4128" y="9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04" name="Line 36"/>
            <p:cNvSpPr>
              <a:spLocks noChangeShapeType="1"/>
            </p:cNvSpPr>
            <p:nvPr/>
          </p:nvSpPr>
          <p:spPr bwMode="auto">
            <a:xfrm>
              <a:off x="4944" y="528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05" name="Line 37"/>
            <p:cNvSpPr>
              <a:spLocks noChangeShapeType="1"/>
            </p:cNvSpPr>
            <p:nvPr/>
          </p:nvSpPr>
          <p:spPr bwMode="auto">
            <a:xfrm>
              <a:off x="4848" y="81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06" name="Line 38"/>
            <p:cNvSpPr>
              <a:spLocks noChangeShapeType="1"/>
            </p:cNvSpPr>
            <p:nvPr/>
          </p:nvSpPr>
          <p:spPr bwMode="auto">
            <a:xfrm>
              <a:off x="4848" y="8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07" name="Text Box 39"/>
            <p:cNvSpPr txBox="1">
              <a:spLocks noChangeArrowheads="1"/>
            </p:cNvSpPr>
            <p:nvPr/>
          </p:nvSpPr>
          <p:spPr bwMode="auto">
            <a:xfrm>
              <a:off x="4944" y="720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sym typeface="Symbol" pitchFamily="18" charset="2"/>
                </a:rPr>
                <a:t>/2</a:t>
              </a:r>
              <a:endParaRPr lang="en-US" sz="1400"/>
            </a:p>
          </p:txBody>
        </p:sp>
        <p:sp>
          <p:nvSpPr>
            <p:cNvPr id="365608" name="Line 40"/>
            <p:cNvSpPr>
              <a:spLocks noChangeShapeType="1"/>
            </p:cNvSpPr>
            <p:nvPr/>
          </p:nvSpPr>
          <p:spPr bwMode="auto">
            <a:xfrm>
              <a:off x="5088" y="91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09" name="Line 41"/>
            <p:cNvSpPr>
              <a:spLocks noChangeShapeType="1"/>
            </p:cNvSpPr>
            <p:nvPr/>
          </p:nvSpPr>
          <p:spPr bwMode="auto">
            <a:xfrm flipV="1">
              <a:off x="5088" y="5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Antennas: directed and sectorized</a:t>
            </a:r>
          </a:p>
        </p:txBody>
      </p:sp>
      <p:sp>
        <p:nvSpPr>
          <p:cNvPr id="367619" name="Line 3"/>
          <p:cNvSpPr>
            <a:spLocks noChangeShapeType="1"/>
          </p:cNvSpPr>
          <p:nvPr/>
        </p:nvSpPr>
        <p:spPr bwMode="auto">
          <a:xfrm flipV="1">
            <a:off x="1524000" y="184943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0" name="Line 4"/>
          <p:cNvSpPr>
            <a:spLocks noChangeShapeType="1"/>
          </p:cNvSpPr>
          <p:nvPr/>
        </p:nvSpPr>
        <p:spPr bwMode="auto">
          <a:xfrm>
            <a:off x="762000" y="238283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1" name="Line 5"/>
          <p:cNvSpPr>
            <a:spLocks noChangeShapeType="1"/>
          </p:cNvSpPr>
          <p:nvPr/>
        </p:nvSpPr>
        <p:spPr bwMode="auto">
          <a:xfrm>
            <a:off x="1524000" y="2230438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2" name="Text Box 6"/>
          <p:cNvSpPr txBox="1">
            <a:spLocks noChangeArrowheads="1"/>
          </p:cNvSpPr>
          <p:nvPr/>
        </p:nvSpPr>
        <p:spPr bwMode="auto">
          <a:xfrm>
            <a:off x="539750" y="2916238"/>
            <a:ext cx="198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side (xz)/top (yz) views</a:t>
            </a:r>
          </a:p>
        </p:txBody>
      </p:sp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2270125" y="239395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x/y</a:t>
            </a:r>
          </a:p>
        </p:txBody>
      </p:sp>
      <p:sp>
        <p:nvSpPr>
          <p:cNvPr id="367624" name="Text Box 8"/>
          <p:cNvSpPr txBox="1">
            <a:spLocks noChangeArrowheads="1"/>
          </p:cNvSpPr>
          <p:nvPr/>
        </p:nvSpPr>
        <p:spPr bwMode="auto">
          <a:xfrm>
            <a:off x="1212850" y="17732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z</a:t>
            </a:r>
          </a:p>
        </p:txBody>
      </p:sp>
      <p:sp>
        <p:nvSpPr>
          <p:cNvPr id="367625" name="Line 9"/>
          <p:cNvSpPr>
            <a:spLocks noChangeShapeType="1"/>
          </p:cNvSpPr>
          <p:nvPr/>
        </p:nvSpPr>
        <p:spPr bwMode="auto">
          <a:xfrm flipV="1">
            <a:off x="3581400" y="184943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2819400" y="238283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7" name="Oval 11"/>
          <p:cNvSpPr>
            <a:spLocks noChangeArrowheads="1"/>
          </p:cNvSpPr>
          <p:nvPr/>
        </p:nvSpPr>
        <p:spPr bwMode="auto">
          <a:xfrm>
            <a:off x="3276600" y="20780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8" name="Text Box 12"/>
          <p:cNvSpPr txBox="1">
            <a:spLocks noChangeArrowheads="1"/>
          </p:cNvSpPr>
          <p:nvPr/>
        </p:nvSpPr>
        <p:spPr bwMode="auto">
          <a:xfrm>
            <a:off x="2743200" y="2916238"/>
            <a:ext cx="175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side view (yz-plane)</a:t>
            </a:r>
          </a:p>
        </p:txBody>
      </p:sp>
      <p:sp>
        <p:nvSpPr>
          <p:cNvPr id="367629" name="Text Box 13"/>
          <p:cNvSpPr txBox="1">
            <a:spLocks noChangeArrowheads="1"/>
          </p:cNvSpPr>
          <p:nvPr/>
        </p:nvSpPr>
        <p:spPr bwMode="auto">
          <a:xfrm>
            <a:off x="4327525" y="23939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x</a:t>
            </a:r>
          </a:p>
        </p:txBody>
      </p:sp>
      <p:sp>
        <p:nvSpPr>
          <p:cNvPr id="367630" name="Text Box 14"/>
          <p:cNvSpPr txBox="1">
            <a:spLocks noChangeArrowheads="1"/>
          </p:cNvSpPr>
          <p:nvPr/>
        </p:nvSpPr>
        <p:spPr bwMode="auto">
          <a:xfrm>
            <a:off x="3276600" y="17732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y</a:t>
            </a:r>
          </a:p>
        </p:txBody>
      </p:sp>
      <p:sp>
        <p:nvSpPr>
          <p:cNvPr id="367631" name="Freeform 15"/>
          <p:cNvSpPr>
            <a:spLocks/>
          </p:cNvSpPr>
          <p:nvPr/>
        </p:nvSpPr>
        <p:spPr bwMode="auto">
          <a:xfrm>
            <a:off x="1524000" y="2141538"/>
            <a:ext cx="762000" cy="4826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384" y="8"/>
              </a:cxn>
              <a:cxn ang="0">
                <a:pos x="480" y="152"/>
              </a:cxn>
              <a:cxn ang="0">
                <a:pos x="384" y="296"/>
              </a:cxn>
              <a:cxn ang="0">
                <a:pos x="0" y="200"/>
              </a:cxn>
            </a:cxnLst>
            <a:rect l="0" t="0" r="r" b="b"/>
            <a:pathLst>
              <a:path w="480" h="304">
                <a:moveTo>
                  <a:pt x="0" y="104"/>
                </a:moveTo>
                <a:cubicBezTo>
                  <a:pt x="152" y="52"/>
                  <a:pt x="304" y="0"/>
                  <a:pt x="384" y="8"/>
                </a:cubicBezTo>
                <a:cubicBezTo>
                  <a:pt x="464" y="16"/>
                  <a:pt x="480" y="104"/>
                  <a:pt x="480" y="152"/>
                </a:cubicBezTo>
                <a:cubicBezTo>
                  <a:pt x="480" y="200"/>
                  <a:pt x="464" y="288"/>
                  <a:pt x="384" y="296"/>
                </a:cubicBezTo>
                <a:cubicBezTo>
                  <a:pt x="304" y="304"/>
                  <a:pt x="152" y="252"/>
                  <a:pt x="0" y="20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32" name="Rectangle 16"/>
          <p:cNvSpPr>
            <a:spLocks noChangeArrowheads="1"/>
          </p:cNvSpPr>
          <p:nvPr/>
        </p:nvSpPr>
        <p:spPr bwMode="auto">
          <a:xfrm>
            <a:off x="3505200" y="2306638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 flipV="1">
            <a:off x="1752600" y="4038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34" name="Line 18"/>
          <p:cNvSpPr>
            <a:spLocks noChangeShapeType="1"/>
          </p:cNvSpPr>
          <p:nvPr/>
        </p:nvSpPr>
        <p:spPr bwMode="auto">
          <a:xfrm>
            <a:off x="990600" y="4800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35" name="Text Box 19"/>
          <p:cNvSpPr txBox="1">
            <a:spLocks noChangeArrowheads="1"/>
          </p:cNvSpPr>
          <p:nvPr/>
        </p:nvSpPr>
        <p:spPr bwMode="auto">
          <a:xfrm>
            <a:off x="914400" y="5562600"/>
            <a:ext cx="1563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top view, 3 sector</a:t>
            </a:r>
          </a:p>
        </p:txBody>
      </p:sp>
      <p:sp>
        <p:nvSpPr>
          <p:cNvPr id="367636" name="Text Box 20"/>
          <p:cNvSpPr txBox="1">
            <a:spLocks noChangeArrowheads="1"/>
          </p:cNvSpPr>
          <p:nvPr/>
        </p:nvSpPr>
        <p:spPr bwMode="auto">
          <a:xfrm>
            <a:off x="2498725" y="48117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x</a:t>
            </a:r>
          </a:p>
        </p:txBody>
      </p:sp>
      <p:sp>
        <p:nvSpPr>
          <p:cNvPr id="367637" name="Text Box 21"/>
          <p:cNvSpPr txBox="1">
            <a:spLocks noChangeArrowheads="1"/>
          </p:cNvSpPr>
          <p:nvPr/>
        </p:nvSpPr>
        <p:spPr bwMode="auto">
          <a:xfrm>
            <a:off x="1752600" y="3962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y</a:t>
            </a:r>
          </a:p>
        </p:txBody>
      </p:sp>
      <p:sp>
        <p:nvSpPr>
          <p:cNvPr id="367638" name="AutoShape 22"/>
          <p:cNvSpPr>
            <a:spLocks noChangeArrowheads="1"/>
          </p:cNvSpPr>
          <p:nvPr/>
        </p:nvSpPr>
        <p:spPr bwMode="auto">
          <a:xfrm rot="1800000">
            <a:off x="1693863" y="4724400"/>
            <a:ext cx="127000" cy="1111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39" name="Text Box 23"/>
          <p:cNvSpPr txBox="1">
            <a:spLocks noChangeArrowheads="1"/>
          </p:cNvSpPr>
          <p:nvPr/>
        </p:nvSpPr>
        <p:spPr bwMode="auto">
          <a:xfrm>
            <a:off x="3733800" y="5562600"/>
            <a:ext cx="1563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top view, 6 sector</a:t>
            </a:r>
          </a:p>
        </p:txBody>
      </p:sp>
      <p:sp>
        <p:nvSpPr>
          <p:cNvPr id="367640" name="Oval 24"/>
          <p:cNvSpPr>
            <a:spLocks noChangeArrowheads="1"/>
          </p:cNvSpPr>
          <p:nvPr/>
        </p:nvSpPr>
        <p:spPr bwMode="auto">
          <a:xfrm>
            <a:off x="1752600" y="4495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41" name="Oval 25"/>
          <p:cNvSpPr>
            <a:spLocks noChangeArrowheads="1"/>
          </p:cNvSpPr>
          <p:nvPr/>
        </p:nvSpPr>
        <p:spPr bwMode="auto">
          <a:xfrm>
            <a:off x="1266825" y="47196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42" name="Oval 26"/>
          <p:cNvSpPr>
            <a:spLocks noChangeArrowheads="1"/>
          </p:cNvSpPr>
          <p:nvPr/>
        </p:nvSpPr>
        <p:spPr bwMode="auto">
          <a:xfrm>
            <a:off x="1309688" y="420528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43" name="Text Box 27"/>
          <p:cNvSpPr txBox="1">
            <a:spLocks noChangeArrowheads="1"/>
          </p:cNvSpPr>
          <p:nvPr/>
        </p:nvSpPr>
        <p:spPr bwMode="auto">
          <a:xfrm>
            <a:off x="5257800" y="4724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x</a:t>
            </a:r>
          </a:p>
        </p:txBody>
      </p:sp>
      <p:sp>
        <p:nvSpPr>
          <p:cNvPr id="367644" name="Text Box 28"/>
          <p:cNvSpPr txBox="1">
            <a:spLocks noChangeArrowheads="1"/>
          </p:cNvSpPr>
          <p:nvPr/>
        </p:nvSpPr>
        <p:spPr bwMode="auto">
          <a:xfrm>
            <a:off x="4572000" y="38100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y</a:t>
            </a:r>
          </a:p>
        </p:txBody>
      </p:sp>
      <p:sp>
        <p:nvSpPr>
          <p:cNvPr id="367645" name="Line 29"/>
          <p:cNvSpPr>
            <a:spLocks noChangeShapeType="1"/>
          </p:cNvSpPr>
          <p:nvPr/>
        </p:nvSpPr>
        <p:spPr bwMode="auto">
          <a:xfrm>
            <a:off x="3692525" y="4776788"/>
            <a:ext cx="1793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46" name="Line 30"/>
          <p:cNvSpPr>
            <a:spLocks noChangeShapeType="1"/>
          </p:cNvSpPr>
          <p:nvPr/>
        </p:nvSpPr>
        <p:spPr bwMode="auto">
          <a:xfrm>
            <a:off x="4513263" y="3962400"/>
            <a:ext cx="0" cy="155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47" name="AutoShape 31"/>
          <p:cNvSpPr>
            <a:spLocks noChangeArrowheads="1"/>
          </p:cNvSpPr>
          <p:nvPr/>
        </p:nvSpPr>
        <p:spPr bwMode="auto">
          <a:xfrm>
            <a:off x="4437063" y="4710113"/>
            <a:ext cx="152400" cy="13335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48" name="Freeform 32"/>
          <p:cNvSpPr>
            <a:spLocks/>
          </p:cNvSpPr>
          <p:nvPr/>
        </p:nvSpPr>
        <p:spPr bwMode="auto">
          <a:xfrm>
            <a:off x="3867150" y="4300538"/>
            <a:ext cx="612775" cy="527050"/>
          </a:xfrm>
          <a:custGeom>
            <a:avLst/>
            <a:gdLst/>
            <a:ahLst/>
            <a:cxnLst>
              <a:cxn ang="0">
                <a:pos x="359" y="300"/>
              </a:cxn>
              <a:cxn ang="0">
                <a:pos x="71" y="300"/>
              </a:cxn>
              <a:cxn ang="0">
                <a:pos x="23" y="108"/>
              </a:cxn>
              <a:cxn ang="0">
                <a:pos x="209" y="27"/>
              </a:cxn>
              <a:cxn ang="0">
                <a:pos x="386" y="270"/>
              </a:cxn>
            </a:cxnLst>
            <a:rect l="0" t="0" r="r" b="b"/>
            <a:pathLst>
              <a:path w="386" h="332">
                <a:moveTo>
                  <a:pt x="359" y="300"/>
                </a:moveTo>
                <a:cubicBezTo>
                  <a:pt x="243" y="316"/>
                  <a:pt x="127" y="332"/>
                  <a:pt x="71" y="300"/>
                </a:cubicBezTo>
                <a:cubicBezTo>
                  <a:pt x="15" y="268"/>
                  <a:pt x="0" y="153"/>
                  <a:pt x="23" y="108"/>
                </a:cubicBezTo>
                <a:cubicBezTo>
                  <a:pt x="46" y="63"/>
                  <a:pt x="149" y="0"/>
                  <a:pt x="209" y="27"/>
                </a:cubicBezTo>
                <a:cubicBezTo>
                  <a:pt x="269" y="54"/>
                  <a:pt x="327" y="162"/>
                  <a:pt x="386" y="27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49" name="Freeform 33"/>
          <p:cNvSpPr>
            <a:spLocks/>
          </p:cNvSpPr>
          <p:nvPr/>
        </p:nvSpPr>
        <p:spPr bwMode="auto">
          <a:xfrm rot="3600000">
            <a:off x="4227512" y="4124326"/>
            <a:ext cx="612775" cy="527050"/>
          </a:xfrm>
          <a:custGeom>
            <a:avLst/>
            <a:gdLst/>
            <a:ahLst/>
            <a:cxnLst>
              <a:cxn ang="0">
                <a:pos x="359" y="300"/>
              </a:cxn>
              <a:cxn ang="0">
                <a:pos x="71" y="300"/>
              </a:cxn>
              <a:cxn ang="0">
                <a:pos x="23" y="108"/>
              </a:cxn>
              <a:cxn ang="0">
                <a:pos x="209" y="27"/>
              </a:cxn>
              <a:cxn ang="0">
                <a:pos x="386" y="270"/>
              </a:cxn>
            </a:cxnLst>
            <a:rect l="0" t="0" r="r" b="b"/>
            <a:pathLst>
              <a:path w="386" h="332">
                <a:moveTo>
                  <a:pt x="359" y="300"/>
                </a:moveTo>
                <a:cubicBezTo>
                  <a:pt x="243" y="316"/>
                  <a:pt x="127" y="332"/>
                  <a:pt x="71" y="300"/>
                </a:cubicBezTo>
                <a:cubicBezTo>
                  <a:pt x="15" y="268"/>
                  <a:pt x="0" y="153"/>
                  <a:pt x="23" y="108"/>
                </a:cubicBezTo>
                <a:cubicBezTo>
                  <a:pt x="46" y="63"/>
                  <a:pt x="149" y="0"/>
                  <a:pt x="209" y="27"/>
                </a:cubicBezTo>
                <a:cubicBezTo>
                  <a:pt x="269" y="54"/>
                  <a:pt x="327" y="162"/>
                  <a:pt x="386" y="27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50" name="Freeform 34"/>
          <p:cNvSpPr>
            <a:spLocks/>
          </p:cNvSpPr>
          <p:nvPr/>
        </p:nvSpPr>
        <p:spPr bwMode="auto">
          <a:xfrm rot="7200000">
            <a:off x="4565650" y="4333876"/>
            <a:ext cx="612775" cy="527050"/>
          </a:xfrm>
          <a:custGeom>
            <a:avLst/>
            <a:gdLst/>
            <a:ahLst/>
            <a:cxnLst>
              <a:cxn ang="0">
                <a:pos x="359" y="300"/>
              </a:cxn>
              <a:cxn ang="0">
                <a:pos x="71" y="300"/>
              </a:cxn>
              <a:cxn ang="0">
                <a:pos x="23" y="108"/>
              </a:cxn>
              <a:cxn ang="0">
                <a:pos x="209" y="27"/>
              </a:cxn>
              <a:cxn ang="0">
                <a:pos x="386" y="270"/>
              </a:cxn>
            </a:cxnLst>
            <a:rect l="0" t="0" r="r" b="b"/>
            <a:pathLst>
              <a:path w="386" h="332">
                <a:moveTo>
                  <a:pt x="359" y="300"/>
                </a:moveTo>
                <a:cubicBezTo>
                  <a:pt x="243" y="316"/>
                  <a:pt x="127" y="332"/>
                  <a:pt x="71" y="300"/>
                </a:cubicBezTo>
                <a:cubicBezTo>
                  <a:pt x="15" y="268"/>
                  <a:pt x="0" y="153"/>
                  <a:pt x="23" y="108"/>
                </a:cubicBezTo>
                <a:cubicBezTo>
                  <a:pt x="46" y="63"/>
                  <a:pt x="149" y="0"/>
                  <a:pt x="209" y="27"/>
                </a:cubicBezTo>
                <a:cubicBezTo>
                  <a:pt x="269" y="54"/>
                  <a:pt x="327" y="162"/>
                  <a:pt x="386" y="27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 rot="21469953" flipV="1">
            <a:off x="3886200" y="4648200"/>
            <a:ext cx="1268413" cy="822325"/>
            <a:chOff x="1933" y="2844"/>
            <a:chExt cx="799" cy="518"/>
          </a:xfrm>
        </p:grpSpPr>
        <p:sp>
          <p:nvSpPr>
            <p:cNvPr id="367652" name="Freeform 36"/>
            <p:cNvSpPr>
              <a:spLocks/>
            </p:cNvSpPr>
            <p:nvPr/>
          </p:nvSpPr>
          <p:spPr bwMode="auto">
            <a:xfrm>
              <a:off x="1933" y="2982"/>
              <a:ext cx="386" cy="332"/>
            </a:xfrm>
            <a:custGeom>
              <a:avLst/>
              <a:gdLst/>
              <a:ahLst/>
              <a:cxnLst>
                <a:cxn ang="0">
                  <a:pos x="359" y="300"/>
                </a:cxn>
                <a:cxn ang="0">
                  <a:pos x="71" y="300"/>
                </a:cxn>
                <a:cxn ang="0">
                  <a:pos x="23" y="108"/>
                </a:cxn>
                <a:cxn ang="0">
                  <a:pos x="209" y="27"/>
                </a:cxn>
                <a:cxn ang="0">
                  <a:pos x="386" y="270"/>
                </a:cxn>
              </a:cxnLst>
              <a:rect l="0" t="0" r="r" b="b"/>
              <a:pathLst>
                <a:path w="386" h="332">
                  <a:moveTo>
                    <a:pt x="359" y="300"/>
                  </a:moveTo>
                  <a:cubicBezTo>
                    <a:pt x="243" y="316"/>
                    <a:pt x="127" y="332"/>
                    <a:pt x="71" y="300"/>
                  </a:cubicBezTo>
                  <a:cubicBezTo>
                    <a:pt x="15" y="268"/>
                    <a:pt x="0" y="153"/>
                    <a:pt x="23" y="108"/>
                  </a:cubicBezTo>
                  <a:cubicBezTo>
                    <a:pt x="46" y="63"/>
                    <a:pt x="149" y="0"/>
                    <a:pt x="209" y="27"/>
                  </a:cubicBezTo>
                  <a:cubicBezTo>
                    <a:pt x="269" y="54"/>
                    <a:pt x="327" y="162"/>
                    <a:pt x="386" y="27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653" name="Freeform 37"/>
            <p:cNvSpPr>
              <a:spLocks/>
            </p:cNvSpPr>
            <p:nvPr/>
          </p:nvSpPr>
          <p:spPr bwMode="auto">
            <a:xfrm rot="3600000">
              <a:off x="2160" y="2871"/>
              <a:ext cx="386" cy="332"/>
            </a:xfrm>
            <a:custGeom>
              <a:avLst/>
              <a:gdLst/>
              <a:ahLst/>
              <a:cxnLst>
                <a:cxn ang="0">
                  <a:pos x="359" y="300"/>
                </a:cxn>
                <a:cxn ang="0">
                  <a:pos x="71" y="300"/>
                </a:cxn>
                <a:cxn ang="0">
                  <a:pos x="23" y="108"/>
                </a:cxn>
                <a:cxn ang="0">
                  <a:pos x="209" y="27"/>
                </a:cxn>
                <a:cxn ang="0">
                  <a:pos x="386" y="270"/>
                </a:cxn>
              </a:cxnLst>
              <a:rect l="0" t="0" r="r" b="b"/>
              <a:pathLst>
                <a:path w="386" h="332">
                  <a:moveTo>
                    <a:pt x="359" y="300"/>
                  </a:moveTo>
                  <a:cubicBezTo>
                    <a:pt x="243" y="316"/>
                    <a:pt x="127" y="332"/>
                    <a:pt x="71" y="300"/>
                  </a:cubicBezTo>
                  <a:cubicBezTo>
                    <a:pt x="15" y="268"/>
                    <a:pt x="0" y="153"/>
                    <a:pt x="23" y="108"/>
                  </a:cubicBezTo>
                  <a:cubicBezTo>
                    <a:pt x="46" y="63"/>
                    <a:pt x="149" y="0"/>
                    <a:pt x="209" y="27"/>
                  </a:cubicBezTo>
                  <a:cubicBezTo>
                    <a:pt x="269" y="54"/>
                    <a:pt x="327" y="162"/>
                    <a:pt x="386" y="27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654" name="Freeform 38"/>
            <p:cNvSpPr>
              <a:spLocks/>
            </p:cNvSpPr>
            <p:nvPr/>
          </p:nvSpPr>
          <p:spPr bwMode="auto">
            <a:xfrm rot="7200000">
              <a:off x="2373" y="3003"/>
              <a:ext cx="386" cy="332"/>
            </a:xfrm>
            <a:custGeom>
              <a:avLst/>
              <a:gdLst/>
              <a:ahLst/>
              <a:cxnLst>
                <a:cxn ang="0">
                  <a:pos x="359" y="300"/>
                </a:cxn>
                <a:cxn ang="0">
                  <a:pos x="71" y="300"/>
                </a:cxn>
                <a:cxn ang="0">
                  <a:pos x="23" y="108"/>
                </a:cxn>
                <a:cxn ang="0">
                  <a:pos x="209" y="27"/>
                </a:cxn>
                <a:cxn ang="0">
                  <a:pos x="386" y="270"/>
                </a:cxn>
              </a:cxnLst>
              <a:rect l="0" t="0" r="r" b="b"/>
              <a:pathLst>
                <a:path w="386" h="332">
                  <a:moveTo>
                    <a:pt x="359" y="300"/>
                  </a:moveTo>
                  <a:cubicBezTo>
                    <a:pt x="243" y="316"/>
                    <a:pt x="127" y="332"/>
                    <a:pt x="71" y="300"/>
                  </a:cubicBezTo>
                  <a:cubicBezTo>
                    <a:pt x="15" y="268"/>
                    <a:pt x="0" y="153"/>
                    <a:pt x="23" y="108"/>
                  </a:cubicBezTo>
                  <a:cubicBezTo>
                    <a:pt x="46" y="63"/>
                    <a:pt x="149" y="0"/>
                    <a:pt x="209" y="27"/>
                  </a:cubicBezTo>
                  <a:cubicBezTo>
                    <a:pt x="269" y="54"/>
                    <a:pt x="327" y="162"/>
                    <a:pt x="386" y="27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7655" name="Rectangle 3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Often used for microwave connections or base stations for mobile phones (e.g., radio coverage of a valley)</a:t>
            </a:r>
          </a:p>
        </p:txBody>
      </p:sp>
      <p:sp>
        <p:nvSpPr>
          <p:cNvPr id="367656" name="Text Box 40"/>
          <p:cNvSpPr txBox="1">
            <a:spLocks noChangeArrowheads="1"/>
          </p:cNvSpPr>
          <p:nvPr/>
        </p:nvSpPr>
        <p:spPr bwMode="auto">
          <a:xfrm>
            <a:off x="7086600" y="2078038"/>
            <a:ext cx="100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directed</a:t>
            </a:r>
          </a:p>
          <a:p>
            <a:r>
              <a:rPr lang="en-US" sz="1800"/>
              <a:t>antenna</a:t>
            </a:r>
          </a:p>
        </p:txBody>
      </p:sp>
      <p:sp>
        <p:nvSpPr>
          <p:cNvPr id="367657" name="Text Box 41"/>
          <p:cNvSpPr txBox="1">
            <a:spLocks noChangeArrowheads="1"/>
          </p:cNvSpPr>
          <p:nvPr/>
        </p:nvSpPr>
        <p:spPr bwMode="auto">
          <a:xfrm>
            <a:off x="7162800" y="4572000"/>
            <a:ext cx="122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sectorized</a:t>
            </a:r>
          </a:p>
          <a:p>
            <a:r>
              <a:rPr lang="en-US" sz="1800"/>
              <a:t>antenna</a:t>
            </a:r>
          </a:p>
        </p:txBody>
      </p:sp>
      <p:graphicFrame>
        <p:nvGraphicFramePr>
          <p:cNvPr id="367658" name="Object 42"/>
          <p:cNvGraphicFramePr>
            <a:graphicFrameLocks noChangeAspect="1"/>
          </p:cNvGraphicFramePr>
          <p:nvPr/>
        </p:nvGraphicFramePr>
        <p:xfrm>
          <a:off x="4787900" y="1811338"/>
          <a:ext cx="2160588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33" name="Bitmap Image" r:id="rId4" imgW="6419048" imgH="3524742" progId="PBrush">
                  <p:embed/>
                </p:oleObj>
              </mc:Choice>
              <mc:Fallback>
                <p:oleObj name="Bitmap Image" r:id="rId4" imgW="6419048" imgH="352474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811338"/>
                        <a:ext cx="2160588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59" name="Text Box 43"/>
          <p:cNvSpPr txBox="1">
            <a:spLocks noChangeArrowheads="1"/>
          </p:cNvSpPr>
          <p:nvPr/>
        </p:nvSpPr>
        <p:spPr bwMode="auto">
          <a:xfrm>
            <a:off x="6181725" y="2924175"/>
            <a:ext cx="76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[Buwal]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Antennas: diversity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5791200" cy="5181600"/>
          </a:xfrm>
        </p:spPr>
        <p:txBody>
          <a:bodyPr/>
          <a:lstStyle/>
          <a:p>
            <a:r>
              <a:rPr lang="en-US"/>
              <a:t>Grouping of 2 or more antennas</a:t>
            </a:r>
          </a:p>
          <a:p>
            <a:pPr lvl="1"/>
            <a:r>
              <a:rPr lang="en-US"/>
              <a:t>multi-element antenna arrays</a:t>
            </a:r>
          </a:p>
          <a:p>
            <a:r>
              <a:rPr lang="en-US"/>
              <a:t>Antenna diversity</a:t>
            </a:r>
          </a:p>
          <a:p>
            <a:pPr lvl="1"/>
            <a:r>
              <a:rPr lang="en-US"/>
              <a:t>switched diversity, selection diversity</a:t>
            </a:r>
          </a:p>
          <a:p>
            <a:pPr lvl="2"/>
            <a:r>
              <a:rPr lang="en-US"/>
              <a:t>receiver chooses antenna with largest output</a:t>
            </a:r>
          </a:p>
          <a:p>
            <a:pPr lvl="1"/>
            <a:r>
              <a:rPr lang="en-US"/>
              <a:t>diversity combining</a:t>
            </a:r>
          </a:p>
          <a:p>
            <a:pPr lvl="2"/>
            <a:r>
              <a:rPr lang="en-US"/>
              <a:t>combine output power to produce gain</a:t>
            </a:r>
          </a:p>
          <a:p>
            <a:pPr lvl="2"/>
            <a:r>
              <a:rPr lang="en-US"/>
              <a:t>cophasing needed to avoid cancellation 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r>
              <a:rPr lang="en-US"/>
              <a:t>Smart antenna: beam-forming, MIMO, etc.</a:t>
            </a:r>
          </a:p>
          <a:p>
            <a:pPr lvl="1"/>
            <a:endParaRPr lang="en-US">
              <a:sym typeface="Symbol" pitchFamily="18" charset="2"/>
            </a:endParaRPr>
          </a:p>
        </p:txBody>
      </p:sp>
      <p:sp>
        <p:nvSpPr>
          <p:cNvPr id="369668" name="Line 4"/>
          <p:cNvSpPr>
            <a:spLocks noChangeShapeType="1"/>
          </p:cNvSpPr>
          <p:nvPr/>
        </p:nvSpPr>
        <p:spPr bwMode="auto">
          <a:xfrm>
            <a:off x="2667000" y="3886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69" name="Line 5"/>
          <p:cNvSpPr>
            <a:spLocks noChangeShapeType="1"/>
          </p:cNvSpPr>
          <p:nvPr/>
        </p:nvSpPr>
        <p:spPr bwMode="auto">
          <a:xfrm>
            <a:off x="3352800" y="3886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70" name="Rectangle 6"/>
          <p:cNvSpPr>
            <a:spLocks noChangeArrowheads="1"/>
          </p:cNvSpPr>
          <p:nvPr/>
        </p:nvSpPr>
        <p:spPr bwMode="auto">
          <a:xfrm>
            <a:off x="2819400" y="4800600"/>
            <a:ext cx="381000" cy="3048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+</a:t>
            </a:r>
          </a:p>
        </p:txBody>
      </p:sp>
      <p:sp>
        <p:nvSpPr>
          <p:cNvPr id="369671" name="AutoShape 7"/>
          <p:cNvSpPr>
            <a:spLocks noChangeArrowheads="1"/>
          </p:cNvSpPr>
          <p:nvPr/>
        </p:nvSpPr>
        <p:spPr bwMode="auto">
          <a:xfrm>
            <a:off x="2209800" y="4343400"/>
            <a:ext cx="1524000" cy="457200"/>
          </a:xfrm>
          <a:prstGeom prst="parallelogram">
            <a:avLst>
              <a:gd name="adj" fmla="val 8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9672" name="AutoShape 8"/>
          <p:cNvCxnSpPr>
            <a:cxnSpLocks noChangeShapeType="1"/>
            <a:stCxn id="369670" idx="1"/>
            <a:endCxn id="369668" idx="1"/>
          </p:cNvCxnSpPr>
          <p:nvPr/>
        </p:nvCxnSpPr>
        <p:spPr bwMode="auto">
          <a:xfrm rot="10800000">
            <a:off x="2667000" y="4591050"/>
            <a:ext cx="152400" cy="3619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69673" name="AutoShape 9"/>
          <p:cNvCxnSpPr>
            <a:cxnSpLocks noChangeShapeType="1"/>
            <a:stCxn id="369670" idx="3"/>
            <a:endCxn id="369669" idx="1"/>
          </p:cNvCxnSpPr>
          <p:nvPr/>
        </p:nvCxnSpPr>
        <p:spPr bwMode="auto">
          <a:xfrm flipV="1">
            <a:off x="3200400" y="4591050"/>
            <a:ext cx="152400" cy="3619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369674" name="Text Box 10"/>
          <p:cNvSpPr txBox="1">
            <a:spLocks noChangeArrowheads="1"/>
          </p:cNvSpPr>
          <p:nvPr/>
        </p:nvSpPr>
        <p:spPr bwMode="auto">
          <a:xfrm>
            <a:off x="3305175" y="4038600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ym typeface="Symbol" pitchFamily="18" charset="2"/>
              </a:rPr>
              <a:t>/4</a:t>
            </a:r>
            <a:endParaRPr lang="en-US" sz="1400"/>
          </a:p>
        </p:txBody>
      </p:sp>
      <p:sp>
        <p:nvSpPr>
          <p:cNvPr id="369675" name="Text Box 11"/>
          <p:cNvSpPr txBox="1">
            <a:spLocks noChangeArrowheads="1"/>
          </p:cNvSpPr>
          <p:nvPr/>
        </p:nvSpPr>
        <p:spPr bwMode="auto">
          <a:xfrm>
            <a:off x="2743200" y="4038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ym typeface="Symbol" pitchFamily="18" charset="2"/>
              </a:rPr>
              <a:t>/2</a:t>
            </a:r>
            <a:endParaRPr lang="en-US" sz="1400"/>
          </a:p>
        </p:txBody>
      </p:sp>
      <p:sp>
        <p:nvSpPr>
          <p:cNvPr id="369676" name="Text Box 12"/>
          <p:cNvSpPr txBox="1">
            <a:spLocks noChangeArrowheads="1"/>
          </p:cNvSpPr>
          <p:nvPr/>
        </p:nvSpPr>
        <p:spPr bwMode="auto">
          <a:xfrm>
            <a:off x="2286000" y="4038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ym typeface="Symbol" pitchFamily="18" charset="2"/>
              </a:rPr>
              <a:t>/4</a:t>
            </a:r>
            <a:endParaRPr lang="en-US" sz="1400"/>
          </a:p>
        </p:txBody>
      </p:sp>
      <p:sp>
        <p:nvSpPr>
          <p:cNvPr id="369677" name="Line 13"/>
          <p:cNvSpPr>
            <a:spLocks noChangeShapeType="1"/>
          </p:cNvSpPr>
          <p:nvPr/>
        </p:nvSpPr>
        <p:spPr bwMode="auto">
          <a:xfrm flipV="1">
            <a:off x="35052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78" name="Line 14"/>
          <p:cNvSpPr>
            <a:spLocks noChangeShapeType="1"/>
          </p:cNvSpPr>
          <p:nvPr/>
        </p:nvSpPr>
        <p:spPr bwMode="auto">
          <a:xfrm>
            <a:off x="35052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79" name="Line 15"/>
          <p:cNvSpPr>
            <a:spLocks noChangeShapeType="1"/>
          </p:cNvSpPr>
          <p:nvPr/>
        </p:nvSpPr>
        <p:spPr bwMode="auto">
          <a:xfrm flipH="1">
            <a:off x="26670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80" name="Line 16"/>
          <p:cNvSpPr>
            <a:spLocks noChangeShapeType="1"/>
          </p:cNvSpPr>
          <p:nvPr/>
        </p:nvSpPr>
        <p:spPr bwMode="auto">
          <a:xfrm>
            <a:off x="3124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14600" y="3886200"/>
            <a:ext cx="0" cy="685800"/>
            <a:chOff x="4224" y="2736"/>
            <a:chExt cx="0" cy="432"/>
          </a:xfrm>
        </p:grpSpPr>
        <p:sp>
          <p:nvSpPr>
            <p:cNvPr id="369682" name="Line 18"/>
            <p:cNvSpPr>
              <a:spLocks noChangeShapeType="1"/>
            </p:cNvSpPr>
            <p:nvPr/>
          </p:nvSpPr>
          <p:spPr bwMode="auto">
            <a:xfrm flipV="1">
              <a:off x="4224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83" name="Line 19"/>
            <p:cNvSpPr>
              <a:spLocks noChangeShapeType="1"/>
            </p:cNvSpPr>
            <p:nvPr/>
          </p:nvSpPr>
          <p:spPr bwMode="auto">
            <a:xfrm>
              <a:off x="4224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684" name="Text Box 20"/>
          <p:cNvSpPr txBox="1">
            <a:spLocks noChangeArrowheads="1"/>
          </p:cNvSpPr>
          <p:nvPr/>
        </p:nvSpPr>
        <p:spPr bwMode="auto">
          <a:xfrm>
            <a:off x="1371600" y="52578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ground plane</a:t>
            </a:r>
          </a:p>
        </p:txBody>
      </p:sp>
      <p:sp>
        <p:nvSpPr>
          <p:cNvPr id="369685" name="Line 21"/>
          <p:cNvSpPr>
            <a:spLocks noChangeShapeType="1"/>
          </p:cNvSpPr>
          <p:nvPr/>
        </p:nvSpPr>
        <p:spPr bwMode="auto">
          <a:xfrm flipV="1">
            <a:off x="1981200" y="48006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86" name="Line 22"/>
          <p:cNvSpPr>
            <a:spLocks noChangeShapeType="1"/>
          </p:cNvSpPr>
          <p:nvPr/>
        </p:nvSpPr>
        <p:spPr bwMode="auto">
          <a:xfrm>
            <a:off x="4953000" y="3886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87" name="Line 23"/>
          <p:cNvSpPr>
            <a:spLocks noChangeShapeType="1"/>
          </p:cNvSpPr>
          <p:nvPr/>
        </p:nvSpPr>
        <p:spPr bwMode="auto">
          <a:xfrm>
            <a:off x="5638800" y="3886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5029200" y="3810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ym typeface="Symbol" pitchFamily="18" charset="2"/>
              </a:rPr>
              <a:t>/2</a:t>
            </a:r>
            <a:endParaRPr lang="en-US" sz="1400"/>
          </a:p>
        </p:txBody>
      </p:sp>
      <p:sp>
        <p:nvSpPr>
          <p:cNvPr id="369689" name="Text Box 25"/>
          <p:cNvSpPr txBox="1">
            <a:spLocks noChangeArrowheads="1"/>
          </p:cNvSpPr>
          <p:nvPr/>
        </p:nvSpPr>
        <p:spPr bwMode="auto">
          <a:xfrm>
            <a:off x="4572000" y="4038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ym typeface="Symbol" pitchFamily="18" charset="2"/>
              </a:rPr>
              <a:t>/2</a:t>
            </a:r>
            <a:endParaRPr lang="en-US" sz="1400"/>
          </a:p>
        </p:txBody>
      </p:sp>
      <p:sp>
        <p:nvSpPr>
          <p:cNvPr id="369690" name="Line 26"/>
          <p:cNvSpPr>
            <a:spLocks noChangeShapeType="1"/>
          </p:cNvSpPr>
          <p:nvPr/>
        </p:nvSpPr>
        <p:spPr bwMode="auto">
          <a:xfrm flipH="1">
            <a:off x="49530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691" name="Line 27"/>
          <p:cNvSpPr>
            <a:spLocks noChangeShapeType="1"/>
          </p:cNvSpPr>
          <p:nvPr/>
        </p:nvSpPr>
        <p:spPr bwMode="auto">
          <a:xfrm>
            <a:off x="54102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00600" y="3886200"/>
            <a:ext cx="0" cy="685800"/>
            <a:chOff x="4224" y="2736"/>
            <a:chExt cx="0" cy="432"/>
          </a:xfrm>
        </p:grpSpPr>
        <p:sp>
          <p:nvSpPr>
            <p:cNvPr id="369693" name="Line 29"/>
            <p:cNvSpPr>
              <a:spLocks noChangeShapeType="1"/>
            </p:cNvSpPr>
            <p:nvPr/>
          </p:nvSpPr>
          <p:spPr bwMode="auto">
            <a:xfrm flipV="1">
              <a:off x="4224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94" name="Line 30"/>
            <p:cNvSpPr>
              <a:spLocks noChangeShapeType="1"/>
            </p:cNvSpPr>
            <p:nvPr/>
          </p:nvSpPr>
          <p:spPr bwMode="auto">
            <a:xfrm>
              <a:off x="4224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695" name="Rectangle 31"/>
          <p:cNvSpPr>
            <a:spLocks noChangeArrowheads="1"/>
          </p:cNvSpPr>
          <p:nvPr/>
        </p:nvSpPr>
        <p:spPr bwMode="auto">
          <a:xfrm>
            <a:off x="5410200" y="4876800"/>
            <a:ext cx="457200" cy="3048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+</a:t>
            </a:r>
          </a:p>
        </p:txBody>
      </p:sp>
      <p:cxnSp>
        <p:nvCxnSpPr>
          <p:cNvPr id="369696" name="AutoShape 32"/>
          <p:cNvCxnSpPr>
            <a:cxnSpLocks noChangeShapeType="1"/>
            <a:stCxn id="369670" idx="2"/>
          </p:cNvCxnSpPr>
          <p:nvPr/>
        </p:nvCxnSpPr>
        <p:spPr bwMode="auto">
          <a:xfrm>
            <a:off x="3009900" y="51054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69697" name="AutoShape 33"/>
          <p:cNvCxnSpPr>
            <a:cxnSpLocks noChangeShapeType="1"/>
            <a:stCxn id="369695" idx="2"/>
          </p:cNvCxnSpPr>
          <p:nvPr/>
        </p:nvCxnSpPr>
        <p:spPr bwMode="auto">
          <a:xfrm>
            <a:off x="5638800" y="51816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69698" name="Text Box 34"/>
          <p:cNvSpPr txBox="1">
            <a:spLocks noChangeArrowheads="1"/>
          </p:cNvSpPr>
          <p:nvPr/>
        </p:nvSpPr>
        <p:spPr bwMode="auto">
          <a:xfrm>
            <a:off x="5715000" y="3810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ym typeface="Symbol" pitchFamily="18" charset="2"/>
              </a:rPr>
              <a:t>/2</a:t>
            </a:r>
            <a:endParaRPr lang="en-US" sz="1400"/>
          </a:p>
        </p:txBody>
      </p:sp>
      <p:sp>
        <p:nvSpPr>
          <p:cNvPr id="369699" name="Line 35"/>
          <p:cNvSpPr>
            <a:spLocks noChangeShapeType="1"/>
          </p:cNvSpPr>
          <p:nvPr/>
        </p:nvSpPr>
        <p:spPr bwMode="auto">
          <a:xfrm flipH="1">
            <a:off x="56388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700" name="Line 36"/>
          <p:cNvSpPr>
            <a:spLocks noChangeShapeType="1"/>
          </p:cNvSpPr>
          <p:nvPr/>
        </p:nvSpPr>
        <p:spPr bwMode="auto">
          <a:xfrm>
            <a:off x="60960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701" name="Line 37"/>
          <p:cNvSpPr>
            <a:spLocks noChangeShapeType="1"/>
          </p:cNvSpPr>
          <p:nvPr/>
        </p:nvSpPr>
        <p:spPr bwMode="auto">
          <a:xfrm>
            <a:off x="6324600" y="3886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702" name="Freeform 38"/>
          <p:cNvSpPr>
            <a:spLocks/>
          </p:cNvSpPr>
          <p:nvPr/>
        </p:nvSpPr>
        <p:spPr bwMode="auto">
          <a:xfrm>
            <a:off x="5867400" y="4191000"/>
            <a:ext cx="685800" cy="8382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432" y="0"/>
              </a:cxn>
              <a:cxn ang="0">
                <a:pos x="432" y="528"/>
              </a:cxn>
              <a:cxn ang="0">
                <a:pos x="0" y="528"/>
              </a:cxn>
            </a:cxnLst>
            <a:rect l="0" t="0" r="r" b="b"/>
            <a:pathLst>
              <a:path w="432" h="528">
                <a:moveTo>
                  <a:pt x="288" y="0"/>
                </a:moveTo>
                <a:lnTo>
                  <a:pt x="432" y="0"/>
                </a:lnTo>
                <a:lnTo>
                  <a:pt x="432" y="528"/>
                </a:lnTo>
                <a:lnTo>
                  <a:pt x="0" y="52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703" name="Freeform 39"/>
          <p:cNvSpPr>
            <a:spLocks/>
          </p:cNvSpPr>
          <p:nvPr/>
        </p:nvSpPr>
        <p:spPr bwMode="auto">
          <a:xfrm>
            <a:off x="4953000" y="4191000"/>
            <a:ext cx="4572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528"/>
              </a:cxn>
              <a:cxn ang="0">
                <a:pos x="336" y="528"/>
              </a:cxn>
            </a:cxnLst>
            <a:rect l="0" t="0" r="r" b="b"/>
            <a:pathLst>
              <a:path w="336" h="528">
                <a:moveTo>
                  <a:pt x="0" y="0"/>
                </a:moveTo>
                <a:lnTo>
                  <a:pt x="144" y="0"/>
                </a:lnTo>
                <a:lnTo>
                  <a:pt x="144" y="528"/>
                </a:lnTo>
                <a:lnTo>
                  <a:pt x="336" y="52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704" name="Freeform 40"/>
          <p:cNvSpPr>
            <a:spLocks/>
          </p:cNvSpPr>
          <p:nvPr/>
        </p:nvSpPr>
        <p:spPr bwMode="auto">
          <a:xfrm>
            <a:off x="5638800" y="4191000"/>
            <a:ext cx="2286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336"/>
              </a:cxn>
              <a:cxn ang="0">
                <a:pos x="0" y="336"/>
              </a:cxn>
              <a:cxn ang="0">
                <a:pos x="0" y="432"/>
              </a:cxn>
            </a:cxnLst>
            <a:rect l="0" t="0" r="r" b="b"/>
            <a:pathLst>
              <a:path w="144" h="432">
                <a:moveTo>
                  <a:pt x="0" y="0"/>
                </a:moveTo>
                <a:lnTo>
                  <a:pt x="144" y="0"/>
                </a:lnTo>
                <a:lnTo>
                  <a:pt x="144" y="336"/>
                </a:lnTo>
                <a:lnTo>
                  <a:pt x="0" y="336"/>
                </a:lnTo>
                <a:lnTo>
                  <a:pt x="0" y="43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Oval 2"/>
          <p:cNvSpPr>
            <a:spLocks noChangeArrowheads="1"/>
          </p:cNvSpPr>
          <p:nvPr/>
        </p:nvSpPr>
        <p:spPr bwMode="auto">
          <a:xfrm>
            <a:off x="4495800" y="2047875"/>
            <a:ext cx="3352800" cy="3352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propagation </a:t>
            </a:r>
            <a:r>
              <a:rPr lang="en-US" dirty="0" smtClean="0"/>
              <a:t>ranges, a simplified model</a:t>
            </a:r>
            <a:endParaRPr lang="en-US" dirty="0"/>
          </a:p>
        </p:txBody>
      </p:sp>
      <p:sp>
        <p:nvSpPr>
          <p:cNvPr id="1146884" name="Oval 4"/>
          <p:cNvSpPr>
            <a:spLocks noChangeArrowheads="1"/>
          </p:cNvSpPr>
          <p:nvPr/>
        </p:nvSpPr>
        <p:spPr bwMode="auto">
          <a:xfrm>
            <a:off x="4953000" y="2505075"/>
            <a:ext cx="2438400" cy="2438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885" name="Oval 5"/>
          <p:cNvSpPr>
            <a:spLocks noChangeArrowheads="1"/>
          </p:cNvSpPr>
          <p:nvPr/>
        </p:nvSpPr>
        <p:spPr bwMode="auto">
          <a:xfrm>
            <a:off x="5486400" y="3038475"/>
            <a:ext cx="1371600" cy="1371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886" name="Oval 6"/>
          <p:cNvSpPr>
            <a:spLocks noChangeArrowheads="1"/>
          </p:cNvSpPr>
          <p:nvPr/>
        </p:nvSpPr>
        <p:spPr bwMode="auto">
          <a:xfrm>
            <a:off x="6096000" y="36480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887" name="Text Box 7"/>
          <p:cNvSpPr txBox="1">
            <a:spLocks noChangeArrowheads="1"/>
          </p:cNvSpPr>
          <p:nvPr/>
        </p:nvSpPr>
        <p:spPr bwMode="auto">
          <a:xfrm>
            <a:off x="7848600" y="4333875"/>
            <a:ext cx="84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distance</a:t>
            </a:r>
          </a:p>
        </p:txBody>
      </p:sp>
      <p:sp>
        <p:nvSpPr>
          <p:cNvPr id="1146888" name="Text Box 8"/>
          <p:cNvSpPr txBox="1">
            <a:spLocks noChangeArrowheads="1"/>
          </p:cNvSpPr>
          <p:nvPr/>
        </p:nvSpPr>
        <p:spPr bwMode="auto">
          <a:xfrm>
            <a:off x="5791200" y="3343275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sender</a:t>
            </a:r>
          </a:p>
        </p:txBody>
      </p:sp>
      <p:sp>
        <p:nvSpPr>
          <p:cNvPr id="1146889" name="Line 9"/>
          <p:cNvSpPr>
            <a:spLocks noChangeShapeType="1"/>
          </p:cNvSpPr>
          <p:nvPr/>
        </p:nvSpPr>
        <p:spPr bwMode="auto">
          <a:xfrm>
            <a:off x="6172200" y="3724275"/>
            <a:ext cx="1905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890" name="Text Box 10"/>
          <p:cNvSpPr txBox="1">
            <a:spLocks noChangeArrowheads="1"/>
          </p:cNvSpPr>
          <p:nvPr/>
        </p:nvSpPr>
        <p:spPr bwMode="auto">
          <a:xfrm>
            <a:off x="5562600" y="3952875"/>
            <a:ext cx="1179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transmission</a:t>
            </a:r>
          </a:p>
        </p:txBody>
      </p:sp>
      <p:sp>
        <p:nvSpPr>
          <p:cNvPr id="1146891" name="Text Box 11"/>
          <p:cNvSpPr txBox="1">
            <a:spLocks noChangeArrowheads="1"/>
          </p:cNvSpPr>
          <p:nvPr/>
        </p:nvSpPr>
        <p:spPr bwMode="auto">
          <a:xfrm>
            <a:off x="5715000" y="4562475"/>
            <a:ext cx="903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detection</a:t>
            </a:r>
          </a:p>
        </p:txBody>
      </p:sp>
      <p:sp>
        <p:nvSpPr>
          <p:cNvPr id="1146892" name="Text Box 12"/>
          <p:cNvSpPr txBox="1">
            <a:spLocks noChangeArrowheads="1"/>
          </p:cNvSpPr>
          <p:nvPr/>
        </p:nvSpPr>
        <p:spPr bwMode="auto">
          <a:xfrm>
            <a:off x="5562600" y="5019675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interference</a:t>
            </a:r>
          </a:p>
        </p:txBody>
      </p:sp>
      <p:sp>
        <p:nvSpPr>
          <p:cNvPr id="1146893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Propagation in free space always like light (straight line)</a:t>
            </a:r>
          </a:p>
          <a:p>
            <a:r>
              <a:rPr lang="en-US"/>
              <a:t>Transmission range</a:t>
            </a:r>
          </a:p>
          <a:p>
            <a:pPr lvl="1"/>
            <a:r>
              <a:rPr lang="en-US"/>
              <a:t>communication possible</a:t>
            </a:r>
          </a:p>
          <a:p>
            <a:pPr lvl="1"/>
            <a:r>
              <a:rPr lang="en-US"/>
              <a:t>low error rate</a:t>
            </a:r>
          </a:p>
          <a:p>
            <a:r>
              <a:rPr lang="en-US"/>
              <a:t>Detection range</a:t>
            </a:r>
          </a:p>
          <a:p>
            <a:pPr lvl="1"/>
            <a:r>
              <a:rPr lang="en-US"/>
              <a:t>detection of the signal </a:t>
            </a:r>
            <a:br>
              <a:rPr lang="en-US"/>
            </a:br>
            <a:r>
              <a:rPr lang="en-US"/>
              <a:t>possible</a:t>
            </a:r>
          </a:p>
          <a:p>
            <a:pPr lvl="1"/>
            <a:r>
              <a:rPr lang="en-US"/>
              <a:t>no communication </a:t>
            </a:r>
            <a:br>
              <a:rPr lang="en-US"/>
            </a:br>
            <a:r>
              <a:rPr lang="en-US"/>
              <a:t>possible</a:t>
            </a:r>
          </a:p>
          <a:p>
            <a:r>
              <a:rPr lang="en-US"/>
              <a:t>Interference range</a:t>
            </a:r>
          </a:p>
          <a:p>
            <a:pPr lvl="1"/>
            <a:r>
              <a:rPr lang="en-US"/>
              <a:t>signal may not be </a:t>
            </a:r>
            <a:br>
              <a:rPr lang="en-US"/>
            </a:br>
            <a:r>
              <a:rPr lang="en-US"/>
              <a:t>detected </a:t>
            </a:r>
          </a:p>
          <a:p>
            <a:pPr lvl="1"/>
            <a:r>
              <a:rPr lang="en-US"/>
              <a:t>signal adds to the </a:t>
            </a:r>
            <a:br>
              <a:rPr lang="en-US"/>
            </a:br>
            <a:r>
              <a:rPr lang="en-US"/>
              <a:t>background noise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713818" y="972492"/>
            <a:ext cx="2368931" cy="880567"/>
          </a:xfrm>
          <a:prstGeom prst="rect">
            <a:avLst/>
          </a:prstGeom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164814" y="2071097"/>
            <a:ext cx="2694080" cy="809489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propagation, more accurate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>
                <a:solidFill>
                  <a:srgbClr val="FF0000"/>
                </a:solidFill>
              </a:rPr>
              <a:t>Free </a:t>
            </a:r>
            <a:r>
              <a:rPr lang="de-CH" dirty="0" err="1" smtClean="0">
                <a:solidFill>
                  <a:srgbClr val="FF0000"/>
                </a:solidFill>
              </a:rPr>
              <a:t>space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propagation</a:t>
            </a:r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err="1" smtClean="0">
                <a:solidFill>
                  <a:srgbClr val="FF0000"/>
                </a:solidFill>
              </a:rPr>
              <a:t>Two-ray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ground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propagation</a:t>
            </a:r>
            <a:endParaRPr lang="de-CH" dirty="0" smtClean="0"/>
          </a:p>
          <a:p>
            <a:pPr>
              <a:buNone/>
            </a:pPr>
            <a:endParaRPr lang="de-CH" dirty="0" smtClean="0"/>
          </a:p>
          <a:p>
            <a:r>
              <a:rPr lang="de-CH" i="1" dirty="0" err="1" smtClean="0">
                <a:latin typeface="Arial"/>
              </a:rPr>
              <a:t>P</a:t>
            </a:r>
            <a:r>
              <a:rPr lang="de-CH" i="1" baseline="-25000" dirty="0" err="1" smtClean="0">
                <a:latin typeface="Arial"/>
              </a:rPr>
              <a:t>s</a:t>
            </a:r>
            <a:r>
              <a:rPr lang="de-CH" dirty="0" smtClean="0"/>
              <a:t>, </a:t>
            </a:r>
            <a:r>
              <a:rPr lang="de-CH" i="1" dirty="0" smtClean="0">
                <a:latin typeface="Arial"/>
              </a:rPr>
              <a:t>P</a:t>
            </a:r>
            <a:r>
              <a:rPr lang="de-CH" i="1" baseline="-25000" dirty="0" smtClean="0">
                <a:latin typeface="Arial"/>
              </a:rPr>
              <a:t>r</a:t>
            </a:r>
            <a:r>
              <a:rPr lang="de-CH" dirty="0" smtClean="0"/>
              <a:t>: Power of </a:t>
            </a:r>
            <a:r>
              <a:rPr lang="de-CH" dirty="0" err="1" smtClean="0"/>
              <a:t>radio</a:t>
            </a:r>
            <a:r>
              <a:rPr lang="de-CH" dirty="0" smtClean="0"/>
              <a:t> </a:t>
            </a:r>
            <a:r>
              <a:rPr lang="de-CH" dirty="0" err="1" smtClean="0"/>
              <a:t>signal</a:t>
            </a:r>
            <a:r>
              <a:rPr lang="de-CH" dirty="0" smtClean="0"/>
              <a:t> of </a:t>
            </a:r>
            <a:r>
              <a:rPr lang="de-CH" dirty="0" err="1" smtClean="0"/>
              <a:t>sender</a:t>
            </a:r>
            <a:r>
              <a:rPr lang="de-CH" dirty="0" smtClean="0"/>
              <a:t> resp. </a:t>
            </a:r>
            <a:r>
              <a:rPr lang="de-CH" dirty="0" err="1" smtClean="0"/>
              <a:t>receiver</a:t>
            </a:r>
            <a:endParaRPr lang="de-CH" dirty="0" smtClean="0"/>
          </a:p>
          <a:p>
            <a:r>
              <a:rPr lang="de-CH" i="1" dirty="0" smtClean="0"/>
              <a:t>G</a:t>
            </a:r>
            <a:r>
              <a:rPr lang="de-CH" i="1" baseline="-25000" dirty="0" smtClean="0"/>
              <a:t>s</a:t>
            </a:r>
            <a:r>
              <a:rPr lang="de-CH" dirty="0" smtClean="0"/>
              <a:t>, </a:t>
            </a:r>
            <a:r>
              <a:rPr lang="de-CH" i="1" dirty="0" err="1" smtClean="0"/>
              <a:t>G</a:t>
            </a:r>
            <a:r>
              <a:rPr lang="de-CH" i="1" baseline="-25000" dirty="0" err="1" smtClean="0"/>
              <a:t>r</a:t>
            </a:r>
            <a:r>
              <a:rPr lang="de-CH" dirty="0" smtClean="0"/>
              <a:t>: </a:t>
            </a:r>
            <a:r>
              <a:rPr lang="de-CH" dirty="0" err="1" smtClean="0"/>
              <a:t>Antenna</a:t>
            </a:r>
            <a:r>
              <a:rPr lang="de-CH" dirty="0" smtClean="0"/>
              <a:t> </a:t>
            </a:r>
            <a:r>
              <a:rPr lang="de-CH" dirty="0" err="1" smtClean="0"/>
              <a:t>gain</a:t>
            </a:r>
            <a:r>
              <a:rPr lang="de-CH" dirty="0" smtClean="0"/>
              <a:t> of </a:t>
            </a:r>
            <a:r>
              <a:rPr lang="de-CH" dirty="0" err="1" smtClean="0"/>
              <a:t>sender</a:t>
            </a:r>
            <a:r>
              <a:rPr lang="de-CH" dirty="0" smtClean="0"/>
              <a:t> resp. </a:t>
            </a:r>
            <a:r>
              <a:rPr lang="de-CH" dirty="0" err="1" smtClean="0"/>
              <a:t>receiver</a:t>
            </a:r>
            <a:r>
              <a:rPr lang="de-CH" dirty="0" smtClean="0"/>
              <a:t> (</a:t>
            </a:r>
            <a:r>
              <a:rPr lang="de-CH" dirty="0" err="1" smtClean="0"/>
              <a:t>how</a:t>
            </a:r>
            <a:r>
              <a:rPr lang="de-CH" dirty="0" smtClean="0"/>
              <a:t> bad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antenna</a:t>
            </a:r>
            <a:r>
              <a:rPr lang="de-CH" dirty="0" smtClean="0"/>
              <a:t>)</a:t>
            </a:r>
          </a:p>
          <a:p>
            <a:r>
              <a:rPr lang="de-CH" i="1" dirty="0" smtClean="0"/>
              <a:t>d</a:t>
            </a:r>
            <a:r>
              <a:rPr lang="de-CH" dirty="0" smtClean="0"/>
              <a:t>: Distance </a:t>
            </a:r>
            <a:r>
              <a:rPr lang="de-CH" dirty="0" err="1" smtClean="0"/>
              <a:t>between</a:t>
            </a:r>
            <a:r>
              <a:rPr lang="de-CH" dirty="0" smtClean="0"/>
              <a:t> </a:t>
            </a:r>
            <a:r>
              <a:rPr lang="de-CH" dirty="0" err="1" smtClean="0"/>
              <a:t>sender</a:t>
            </a:r>
            <a:r>
              <a:rPr lang="de-CH" dirty="0" smtClean="0"/>
              <a:t> and </a:t>
            </a:r>
            <a:r>
              <a:rPr lang="de-CH" dirty="0" err="1" smtClean="0"/>
              <a:t>receiver</a:t>
            </a:r>
            <a:endParaRPr lang="de-CH" dirty="0" smtClean="0"/>
          </a:p>
          <a:p>
            <a:r>
              <a:rPr lang="de-CH" i="1" dirty="0" smtClean="0"/>
              <a:t>L</a:t>
            </a:r>
            <a:r>
              <a:rPr lang="de-CH" dirty="0" smtClean="0"/>
              <a:t>: System </a:t>
            </a:r>
            <a:r>
              <a:rPr lang="de-CH" dirty="0" err="1" smtClean="0"/>
              <a:t>loss</a:t>
            </a:r>
            <a:r>
              <a:rPr lang="de-CH" dirty="0" smtClean="0"/>
              <a:t> </a:t>
            </a:r>
            <a:r>
              <a:rPr lang="de-CH" dirty="0" err="1" smtClean="0"/>
              <a:t>factor</a:t>
            </a:r>
            <a:endParaRPr lang="de-CH" dirty="0" smtClean="0"/>
          </a:p>
          <a:p>
            <a:r>
              <a:rPr lang="de-CH" dirty="0" smtClean="0">
                <a:latin typeface="cmmi10"/>
              </a:rPr>
              <a:t>¸</a:t>
            </a:r>
            <a:r>
              <a:rPr lang="de-CH" dirty="0" smtClean="0"/>
              <a:t>: </a:t>
            </a:r>
            <a:r>
              <a:rPr lang="de-CH" dirty="0" err="1" smtClean="0"/>
              <a:t>Wavelength</a:t>
            </a:r>
            <a:r>
              <a:rPr lang="de-CH" dirty="0" smtClean="0"/>
              <a:t> of </a:t>
            </a:r>
            <a:r>
              <a:rPr lang="de-CH" dirty="0" err="1" smtClean="0"/>
              <a:t>signal</a:t>
            </a:r>
            <a:r>
              <a:rPr lang="de-CH" dirty="0" smtClean="0"/>
              <a:t> in </a:t>
            </a:r>
            <a:r>
              <a:rPr lang="de-CH" dirty="0" err="1" smtClean="0"/>
              <a:t>meters</a:t>
            </a:r>
            <a:endParaRPr lang="de-CH" dirty="0" smtClean="0"/>
          </a:p>
          <a:p>
            <a:r>
              <a:rPr lang="de-CH" i="1" dirty="0" err="1" smtClean="0"/>
              <a:t>h</a:t>
            </a:r>
            <a:r>
              <a:rPr lang="de-CH" i="1" baseline="-25000" dirty="0" err="1" smtClean="0"/>
              <a:t>s</a:t>
            </a:r>
            <a:r>
              <a:rPr lang="de-CH" dirty="0" smtClean="0"/>
              <a:t>, </a:t>
            </a:r>
            <a:r>
              <a:rPr lang="de-CH" i="1" dirty="0" err="1" smtClean="0"/>
              <a:t>h</a:t>
            </a:r>
            <a:r>
              <a:rPr lang="de-CH" i="1" baseline="-25000" dirty="0" err="1" smtClean="0"/>
              <a:t>r</a:t>
            </a:r>
            <a:r>
              <a:rPr lang="de-CH" dirty="0" smtClean="0"/>
              <a:t>: </a:t>
            </a:r>
            <a:r>
              <a:rPr lang="de-CH" dirty="0" err="1" smtClean="0"/>
              <a:t>Antenna</a:t>
            </a:r>
            <a:r>
              <a:rPr lang="de-CH" dirty="0" smtClean="0"/>
              <a:t> </a:t>
            </a:r>
            <a:r>
              <a:rPr lang="de-CH" dirty="0" err="1" smtClean="0"/>
              <a:t>height</a:t>
            </a:r>
            <a:r>
              <a:rPr lang="de-CH" dirty="0" smtClean="0"/>
              <a:t> </a:t>
            </a:r>
            <a:r>
              <a:rPr lang="de-CH" dirty="0" err="1" smtClean="0"/>
              <a:t>above</a:t>
            </a:r>
            <a:r>
              <a:rPr lang="de-CH" dirty="0" smtClean="0"/>
              <a:t> </a:t>
            </a:r>
            <a:r>
              <a:rPr lang="de-CH" dirty="0" err="1" smtClean="0"/>
              <a:t>ground</a:t>
            </a:r>
            <a:r>
              <a:rPr lang="de-CH" dirty="0" smtClean="0"/>
              <a:t> of </a:t>
            </a:r>
            <a:r>
              <a:rPr lang="de-CH" dirty="0" err="1" smtClean="0"/>
              <a:t>sender</a:t>
            </a:r>
            <a:r>
              <a:rPr lang="de-CH" dirty="0" smtClean="0"/>
              <a:t> resp. </a:t>
            </a:r>
            <a:r>
              <a:rPr lang="de-CH" dirty="0" err="1" smtClean="0"/>
              <a:t>receiver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Plus, in </a:t>
            </a:r>
            <a:r>
              <a:rPr lang="de-CH" dirty="0" err="1" smtClean="0"/>
              <a:t>practice</a:t>
            </a:r>
            <a:r>
              <a:rPr lang="de-CH" dirty="0" smtClean="0"/>
              <a:t>, </a:t>
            </a:r>
            <a:r>
              <a:rPr lang="de-CH" dirty="0" err="1" smtClean="0"/>
              <a:t>received</a:t>
            </a:r>
            <a:r>
              <a:rPr lang="de-CH" dirty="0" smtClean="0"/>
              <a:t> power </a:t>
            </a:r>
            <a:r>
              <a:rPr lang="de-CH" dirty="0" err="1" smtClean="0"/>
              <a:t>is</a:t>
            </a:r>
            <a:r>
              <a:rPr lang="de-CH" dirty="0" smtClean="0"/>
              <a:t> not </a:t>
            </a:r>
            <a:r>
              <a:rPr lang="de-CH" dirty="0" err="1" smtClean="0"/>
              <a:t>constant</a:t>
            </a:r>
            <a:r>
              <a:rPr lang="de-CH" dirty="0" smtClean="0"/>
              <a:t> („</a:t>
            </a:r>
            <a:r>
              <a:rPr lang="de-CH" dirty="0" err="1" smtClean="0"/>
              <a:t>fading</a:t>
            </a:r>
            <a:r>
              <a:rPr lang="de-CH" dirty="0" smtClean="0"/>
              <a:t>“)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Attenuation by distance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Attenuation [dB] = 10 log</a:t>
            </a:r>
            <a:r>
              <a:rPr lang="en-US" b="1" baseline="-25000"/>
              <a:t>10</a:t>
            </a:r>
            <a:r>
              <a:rPr lang="en-US"/>
              <a:t> (transmitted power / received power)</a:t>
            </a:r>
          </a:p>
          <a:p>
            <a:r>
              <a:rPr lang="en-US"/>
              <a:t>Example: factor 2 loss = 10 log</a:t>
            </a:r>
            <a:r>
              <a:rPr lang="en-US" baseline="-25000"/>
              <a:t>10</a:t>
            </a:r>
            <a:r>
              <a:rPr lang="en-US"/>
              <a:t> 2 </a:t>
            </a:r>
            <a:r>
              <a:rPr lang="en-US">
                <a:cs typeface="Arial" charset="0"/>
              </a:rPr>
              <a:t>≈ 3 dB</a:t>
            </a:r>
          </a:p>
          <a:p>
            <a:endParaRPr lang="en-US">
              <a:cs typeface="Arial" charset="0"/>
            </a:endParaRPr>
          </a:p>
          <a:p>
            <a:r>
              <a:rPr lang="en-US">
                <a:cs typeface="Arial" charset="0"/>
              </a:rPr>
              <a:t>In theory/vacuum (and for short distances), receiving power is proportional to </a:t>
            </a:r>
            <a:r>
              <a:rPr lang="en-US"/>
              <a:t>1/d</a:t>
            </a:r>
            <a:r>
              <a:rPr lang="en-US" b="1" baseline="30000"/>
              <a:t>2</a:t>
            </a:r>
            <a:r>
              <a:rPr lang="en-US"/>
              <a:t>, where d is the distance.</a:t>
            </a:r>
          </a:p>
          <a:p>
            <a:r>
              <a:rPr lang="en-US">
                <a:cs typeface="Arial" charset="0"/>
              </a:rPr>
              <a:t>In practice (for long distances), receiving 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power is proportional to </a:t>
            </a:r>
            <a:r>
              <a:rPr lang="en-US"/>
              <a:t>1/d</a:t>
            </a:r>
            <a:r>
              <a:rPr lang="en-US" b="1" baseline="30000">
                <a:sym typeface="Symbol" pitchFamily="18" charset="2"/>
              </a:rPr>
              <a:t></a:t>
            </a:r>
            <a:r>
              <a:rPr lang="en-US"/>
              <a:t>, </a:t>
            </a:r>
            <a:r>
              <a:rPr lang="el-GR">
                <a:cs typeface="Arial" charset="0"/>
              </a:rPr>
              <a:t>α</a:t>
            </a:r>
            <a:r>
              <a:rPr lang="en-US"/>
              <a:t> = 4…6.</a:t>
            </a:r>
            <a:br>
              <a:rPr lang="en-US"/>
            </a:br>
            <a:r>
              <a:rPr lang="en-US"/>
              <a:t>We call </a:t>
            </a:r>
            <a:r>
              <a:rPr lang="en-US">
                <a:sym typeface="Symbol" pitchFamily="18" charset="2"/>
              </a:rPr>
              <a:t></a:t>
            </a:r>
            <a:r>
              <a:rPr lang="en-US"/>
              <a:t> the path loss exponent.</a:t>
            </a:r>
          </a:p>
          <a:p>
            <a:endParaRPr lang="en-US"/>
          </a:p>
          <a:p>
            <a:r>
              <a:rPr lang="en-US"/>
              <a:t>Example: Short distance, what is</a:t>
            </a:r>
            <a:br>
              <a:rPr lang="en-US"/>
            </a:br>
            <a:r>
              <a:rPr lang="en-US"/>
              <a:t>the attenuation between 10 and 100</a:t>
            </a:r>
            <a:br>
              <a:rPr lang="en-US"/>
            </a:br>
            <a:r>
              <a:rPr lang="en-US"/>
              <a:t>meters distance?</a:t>
            </a:r>
            <a:br>
              <a:rPr lang="en-US"/>
            </a:br>
            <a:r>
              <a:rPr lang="en-US"/>
              <a:t>Factor 100 (=100</a:t>
            </a:r>
            <a:r>
              <a:rPr lang="en-US" baseline="30000"/>
              <a:t>2</a:t>
            </a:r>
            <a:r>
              <a:rPr lang="en-US"/>
              <a:t>/10</a:t>
            </a:r>
            <a:r>
              <a:rPr lang="en-US" baseline="30000"/>
              <a:t>2</a:t>
            </a:r>
            <a:r>
              <a:rPr lang="en-US"/>
              <a:t>) loss </a:t>
            </a:r>
            <a:r>
              <a:rPr lang="en-US">
                <a:cs typeface="Arial" charset="0"/>
              </a:rPr>
              <a:t>= </a:t>
            </a:r>
            <a:r>
              <a:rPr lang="en-US"/>
              <a:t>20 dB</a:t>
            </a:r>
          </a:p>
          <a:p>
            <a:endParaRPr lang="en-US"/>
          </a:p>
        </p:txBody>
      </p:sp>
      <p:sp>
        <p:nvSpPr>
          <p:cNvPr id="1147908" name="Line 4"/>
          <p:cNvSpPr>
            <a:spLocks noChangeShapeType="1"/>
          </p:cNvSpPr>
          <p:nvPr/>
        </p:nvSpPr>
        <p:spPr bwMode="auto">
          <a:xfrm flipV="1">
            <a:off x="6067425" y="3295650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909" name="Line 5"/>
          <p:cNvSpPr>
            <a:spLocks noChangeShapeType="1"/>
          </p:cNvSpPr>
          <p:nvPr/>
        </p:nvSpPr>
        <p:spPr bwMode="auto">
          <a:xfrm flipV="1">
            <a:off x="6067425" y="5238750"/>
            <a:ext cx="2222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910" name="Text Box 6"/>
          <p:cNvSpPr txBox="1">
            <a:spLocks noChangeArrowheads="1"/>
          </p:cNvSpPr>
          <p:nvPr/>
        </p:nvSpPr>
        <p:spPr bwMode="auto">
          <a:xfrm>
            <a:off x="6699250" y="5251450"/>
            <a:ext cx="93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distance</a:t>
            </a:r>
            <a:endParaRPr lang="de-CH" sz="1600"/>
          </a:p>
        </p:txBody>
      </p:sp>
      <p:sp>
        <p:nvSpPr>
          <p:cNvPr id="1147911" name="Text Box 7"/>
          <p:cNvSpPr txBox="1">
            <a:spLocks noChangeArrowheads="1"/>
          </p:cNvSpPr>
          <p:nvPr/>
        </p:nvSpPr>
        <p:spPr bwMode="auto">
          <a:xfrm rot="16200000">
            <a:off x="5118893" y="4114007"/>
            <a:ext cx="156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received power</a:t>
            </a:r>
            <a:endParaRPr lang="de-CH" sz="1600"/>
          </a:p>
        </p:txBody>
      </p:sp>
      <p:sp>
        <p:nvSpPr>
          <p:cNvPr id="1147912" name="Line 8"/>
          <p:cNvSpPr>
            <a:spLocks noChangeShapeType="1"/>
          </p:cNvSpPr>
          <p:nvPr/>
        </p:nvSpPr>
        <p:spPr bwMode="auto">
          <a:xfrm>
            <a:off x="6219825" y="3502025"/>
            <a:ext cx="98107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913" name="Line 9"/>
          <p:cNvSpPr>
            <a:spLocks noChangeShapeType="1"/>
          </p:cNvSpPr>
          <p:nvPr/>
        </p:nvSpPr>
        <p:spPr bwMode="auto">
          <a:xfrm>
            <a:off x="7200900" y="3924300"/>
            <a:ext cx="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914" name="Line 10"/>
          <p:cNvSpPr>
            <a:spLocks noChangeShapeType="1"/>
          </p:cNvSpPr>
          <p:nvPr/>
        </p:nvSpPr>
        <p:spPr bwMode="auto">
          <a:xfrm>
            <a:off x="7200900" y="4514850"/>
            <a:ext cx="1009650" cy="547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915" name="Text Box 11"/>
          <p:cNvSpPr txBox="1">
            <a:spLocks noChangeArrowheads="1"/>
          </p:cNvSpPr>
          <p:nvPr/>
        </p:nvSpPr>
        <p:spPr bwMode="auto">
          <a:xfrm rot="1362170">
            <a:off x="6348413" y="337343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000000"/>
                </a:solidFill>
              </a:rPr>
              <a:t>α</a:t>
            </a:r>
            <a:r>
              <a:rPr lang="en-US" sz="1600">
                <a:solidFill>
                  <a:srgbClr val="000000"/>
                </a:solidFill>
              </a:rPr>
              <a:t> = 2…</a:t>
            </a:r>
            <a:endParaRPr lang="de-CH" sz="1600">
              <a:solidFill>
                <a:srgbClr val="000000"/>
              </a:solidFill>
            </a:endParaRPr>
          </a:p>
        </p:txBody>
      </p:sp>
      <p:sp>
        <p:nvSpPr>
          <p:cNvPr id="1147916" name="Line 12"/>
          <p:cNvSpPr>
            <a:spLocks noChangeShapeType="1"/>
          </p:cNvSpPr>
          <p:nvPr/>
        </p:nvSpPr>
        <p:spPr bwMode="auto">
          <a:xfrm>
            <a:off x="7200900" y="3076575"/>
            <a:ext cx="0" cy="21748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917" name="Text Box 13"/>
          <p:cNvSpPr txBox="1">
            <a:spLocks noChangeArrowheads="1"/>
          </p:cNvSpPr>
          <p:nvPr/>
        </p:nvSpPr>
        <p:spPr bwMode="auto">
          <a:xfrm>
            <a:off x="6610350" y="4894263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LOS</a:t>
            </a:r>
            <a:endParaRPr lang="de-CH" sz="1600"/>
          </a:p>
        </p:txBody>
      </p:sp>
      <p:sp>
        <p:nvSpPr>
          <p:cNvPr id="1147918" name="Text Box 14"/>
          <p:cNvSpPr txBox="1">
            <a:spLocks noChangeArrowheads="1"/>
          </p:cNvSpPr>
          <p:nvPr/>
        </p:nvSpPr>
        <p:spPr bwMode="auto">
          <a:xfrm>
            <a:off x="7200900" y="4894263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NLOS</a:t>
            </a:r>
            <a:endParaRPr lang="de-CH" sz="1600"/>
          </a:p>
        </p:txBody>
      </p:sp>
      <p:sp>
        <p:nvSpPr>
          <p:cNvPr id="1147919" name="Text Box 15"/>
          <p:cNvSpPr txBox="1">
            <a:spLocks noChangeArrowheads="1"/>
          </p:cNvSpPr>
          <p:nvPr/>
        </p:nvSpPr>
        <p:spPr bwMode="auto">
          <a:xfrm rot="1714708">
            <a:off x="7346950" y="4489450"/>
            <a:ext cx="963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>
                <a:solidFill>
                  <a:srgbClr val="000000"/>
                </a:solidFill>
              </a:rPr>
              <a:t>α</a:t>
            </a:r>
            <a:r>
              <a:rPr lang="en-US" sz="1600">
                <a:solidFill>
                  <a:srgbClr val="000000"/>
                </a:solidFill>
              </a:rPr>
              <a:t> = 4…6</a:t>
            </a:r>
            <a:endParaRPr lang="de-CH" sz="1600">
              <a:solidFill>
                <a:srgbClr val="000000"/>
              </a:solidFill>
            </a:endParaRPr>
          </a:p>
        </p:txBody>
      </p:sp>
      <p:sp>
        <p:nvSpPr>
          <p:cNvPr id="1147920" name="Text Box 16"/>
          <p:cNvSpPr txBox="1">
            <a:spLocks noChangeArrowheads="1"/>
          </p:cNvSpPr>
          <p:nvPr/>
        </p:nvSpPr>
        <p:spPr bwMode="auto">
          <a:xfrm>
            <a:off x="6229350" y="3956050"/>
            <a:ext cx="1528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15-25 dB  drop</a:t>
            </a:r>
            <a:endParaRPr lang="de-CH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Attenuation by objects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Shadowing (3-30 dB): </a:t>
            </a:r>
          </a:p>
          <a:p>
            <a:pPr lvl="1"/>
            <a:r>
              <a:rPr lang="en-US"/>
              <a:t>textile (3 dB)</a:t>
            </a:r>
          </a:p>
          <a:p>
            <a:pPr lvl="1"/>
            <a:r>
              <a:rPr lang="en-US"/>
              <a:t>concrete walls (13-20 dB)</a:t>
            </a:r>
          </a:p>
          <a:p>
            <a:pPr lvl="1"/>
            <a:r>
              <a:rPr lang="en-US"/>
              <a:t>floors (20-30 dB)</a:t>
            </a:r>
          </a:p>
          <a:p>
            <a:r>
              <a:rPr lang="en-US"/>
              <a:t>reflection at large obstacles</a:t>
            </a:r>
          </a:p>
          <a:p>
            <a:r>
              <a:rPr lang="en-US"/>
              <a:t>scattering at small obstacles</a:t>
            </a:r>
          </a:p>
          <a:p>
            <a:r>
              <a:rPr lang="en-US"/>
              <a:t>diffraction at edges</a:t>
            </a:r>
          </a:p>
          <a:p>
            <a:r>
              <a:rPr lang="en-US"/>
              <a:t>fading (frequency dependent)</a:t>
            </a:r>
          </a:p>
          <a:p>
            <a:endParaRPr lang="en-US"/>
          </a:p>
        </p:txBody>
      </p:sp>
      <p:graphicFrame>
        <p:nvGraphicFramePr>
          <p:cNvPr id="349188" name="Object 4"/>
          <p:cNvGraphicFramePr>
            <a:graphicFrameLocks noChangeAspect="1"/>
          </p:cNvGraphicFramePr>
          <p:nvPr/>
        </p:nvGraphicFramePr>
        <p:xfrm>
          <a:off x="3429000" y="4464050"/>
          <a:ext cx="7016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7" name="Clip" r:id="rId4" imgW="2849040" imgH="3902040" progId="">
                  <p:embed/>
                </p:oleObj>
              </mc:Choice>
              <mc:Fallback>
                <p:oleObj name="Clip" r:id="rId4" imgW="2849040" imgH="3902040" progId="">
                  <p:embed/>
                  <p:pic>
                    <p:nvPicPr>
                      <p:cNvPr id="0" name="Picture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64050"/>
                        <a:ext cx="701675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4114800" y="4997450"/>
            <a:ext cx="45720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0" name="Line 6"/>
          <p:cNvSpPr>
            <a:spLocks noChangeShapeType="1"/>
          </p:cNvSpPr>
          <p:nvPr/>
        </p:nvSpPr>
        <p:spPr bwMode="auto">
          <a:xfrm flipH="1">
            <a:off x="4114800" y="446405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3505200" y="5530850"/>
            <a:ext cx="10858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reflection</a:t>
            </a:r>
          </a:p>
        </p:txBody>
      </p:sp>
      <p:graphicFrame>
        <p:nvGraphicFramePr>
          <p:cNvPr id="349192" name="Object 8"/>
          <p:cNvGraphicFramePr>
            <a:graphicFrameLocks noChangeAspect="1"/>
          </p:cNvGraphicFramePr>
          <p:nvPr/>
        </p:nvGraphicFramePr>
        <p:xfrm>
          <a:off x="5334000" y="4800600"/>
          <a:ext cx="3762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8" name="Clip" r:id="rId6" imgW="2033280" imgH="3390840" progId="">
                  <p:embed/>
                </p:oleObj>
              </mc:Choice>
              <mc:Fallback>
                <p:oleObj name="Clip" r:id="rId6" imgW="2033280" imgH="3390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800600"/>
                        <a:ext cx="376238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3" name="Line 9"/>
          <p:cNvSpPr>
            <a:spLocks noChangeShapeType="1"/>
          </p:cNvSpPr>
          <p:nvPr/>
        </p:nvSpPr>
        <p:spPr bwMode="auto">
          <a:xfrm flipV="1">
            <a:off x="5715000" y="4876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>
            <a:off x="5715000" y="4953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5" name="Line 11"/>
          <p:cNvSpPr>
            <a:spLocks noChangeShapeType="1"/>
          </p:cNvSpPr>
          <p:nvPr/>
        </p:nvSpPr>
        <p:spPr bwMode="auto">
          <a:xfrm>
            <a:off x="5715000" y="4953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 flipH="1">
            <a:off x="5715000" y="44958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5029200" y="5530850"/>
            <a:ext cx="1074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scattering</a:t>
            </a:r>
          </a:p>
        </p:txBody>
      </p:sp>
      <p:graphicFrame>
        <p:nvGraphicFramePr>
          <p:cNvPr id="349198" name="Object 14"/>
          <p:cNvGraphicFramePr>
            <a:graphicFrameLocks noChangeAspect="1"/>
          </p:cNvGraphicFramePr>
          <p:nvPr/>
        </p:nvGraphicFramePr>
        <p:xfrm>
          <a:off x="6705600" y="4768850"/>
          <a:ext cx="14255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9" name="Clip" r:id="rId8" imgW="1426320" imgH="691560" progId="">
                  <p:embed/>
                </p:oleObj>
              </mc:Choice>
              <mc:Fallback>
                <p:oleObj name="Clip" r:id="rId8" imgW="1426320" imgH="6915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768850"/>
                        <a:ext cx="1425575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9" name="Line 15"/>
          <p:cNvSpPr>
            <a:spLocks noChangeShapeType="1"/>
          </p:cNvSpPr>
          <p:nvPr/>
        </p:nvSpPr>
        <p:spPr bwMode="auto">
          <a:xfrm flipV="1">
            <a:off x="6400800" y="4768850"/>
            <a:ext cx="762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00" name="Line 16"/>
          <p:cNvSpPr>
            <a:spLocks noChangeShapeType="1"/>
          </p:cNvSpPr>
          <p:nvPr/>
        </p:nvSpPr>
        <p:spPr bwMode="auto">
          <a:xfrm>
            <a:off x="7162800" y="476885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01" name="Line 17"/>
          <p:cNvSpPr>
            <a:spLocks noChangeShapeType="1"/>
          </p:cNvSpPr>
          <p:nvPr/>
        </p:nvSpPr>
        <p:spPr bwMode="auto">
          <a:xfrm>
            <a:off x="7162800" y="476885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02" name="Text Box 18"/>
          <p:cNvSpPr txBox="1">
            <a:spLocks noChangeArrowheads="1"/>
          </p:cNvSpPr>
          <p:nvPr/>
        </p:nvSpPr>
        <p:spPr bwMode="auto">
          <a:xfrm>
            <a:off x="6858000" y="5530850"/>
            <a:ext cx="10706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diffraction</a:t>
            </a:r>
          </a:p>
        </p:txBody>
      </p:sp>
      <p:graphicFrame>
        <p:nvGraphicFramePr>
          <p:cNvPr id="349203" name="Object 19"/>
          <p:cNvGraphicFramePr>
            <a:graphicFrameLocks noChangeAspect="1"/>
          </p:cNvGraphicFramePr>
          <p:nvPr/>
        </p:nvGraphicFramePr>
        <p:xfrm flipH="1">
          <a:off x="1371600" y="4419600"/>
          <a:ext cx="6492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0" name="Clip" r:id="rId10" imgW="3031560" imgH="4533480" progId="">
                  <p:embed/>
                </p:oleObj>
              </mc:Choice>
              <mc:Fallback>
                <p:oleObj name="Clip" r:id="rId10" imgW="3031560" imgH="4533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1371600" y="4419600"/>
                        <a:ext cx="649288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204" name="Line 20"/>
          <p:cNvSpPr>
            <a:spLocks noChangeShapeType="1"/>
          </p:cNvSpPr>
          <p:nvPr/>
        </p:nvSpPr>
        <p:spPr bwMode="auto">
          <a:xfrm flipH="1">
            <a:off x="1981200" y="45720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05" name="Line 21"/>
          <p:cNvSpPr>
            <a:spLocks noChangeShapeType="1"/>
          </p:cNvSpPr>
          <p:nvPr/>
        </p:nvSpPr>
        <p:spPr bwMode="auto">
          <a:xfrm>
            <a:off x="1981200" y="4800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9206" name="Object 22"/>
          <p:cNvGraphicFramePr>
            <a:graphicFrameLocks noChangeAspect="1"/>
          </p:cNvGraphicFramePr>
          <p:nvPr/>
        </p:nvGraphicFramePr>
        <p:xfrm>
          <a:off x="914400" y="4495800"/>
          <a:ext cx="5857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1" name="Clip" r:id="rId12" imgW="3848040" imgH="5478120" progId="">
                  <p:embed/>
                </p:oleObj>
              </mc:Choice>
              <mc:Fallback>
                <p:oleObj name="Clip" r:id="rId12" imgW="3848040" imgH="547812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585788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207" name="Text Box 23"/>
          <p:cNvSpPr txBox="1">
            <a:spLocks noChangeArrowheads="1"/>
          </p:cNvSpPr>
          <p:nvPr/>
        </p:nvSpPr>
        <p:spPr bwMode="auto">
          <a:xfrm>
            <a:off x="1050925" y="5530850"/>
            <a:ext cx="11624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shadowing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3529" y="201613"/>
            <a:ext cx="8229600" cy="490537"/>
          </a:xfrm>
        </p:spPr>
        <p:txBody>
          <a:bodyPr/>
          <a:lstStyle/>
          <a:p>
            <a:r>
              <a:rPr lang="en-US" dirty="0" smtClean="0"/>
              <a:t>Visuals anyone?</a:t>
            </a:r>
            <a:endParaRPr lang="en-US" dirty="0"/>
          </a:p>
        </p:txBody>
      </p:sp>
      <p:pic>
        <p:nvPicPr>
          <p:cNvPr id="4" name="kroellerfekete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41613" y="1159328"/>
            <a:ext cx="7034893" cy="5276170"/>
          </a:xfrm>
          <a:prstGeom prst="rect">
            <a:avLst/>
          </a:prstGeom>
        </p:spPr>
      </p:pic>
      <p:pic>
        <p:nvPicPr>
          <p:cNvPr id="5" name="Picture 4" descr="vlcsnap-73504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7026" y="1010265"/>
            <a:ext cx="7253748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Signal can take many different paths between sender and receiver due to reflection, scattering, diffraction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Time dispersion: signal is dispersed over time</a:t>
            </a:r>
          </a:p>
          <a:p>
            <a:r>
              <a:rPr lang="en-US"/>
              <a:t>Interference with “neighbor” symbols: Inter Symbol Interference (ISI)</a:t>
            </a:r>
          </a:p>
          <a:p>
            <a:r>
              <a:rPr lang="en-US"/>
              <a:t>The signal reaches a receiver directly and phase shifted</a:t>
            </a:r>
          </a:p>
          <a:p>
            <a:r>
              <a:rPr lang="en-US"/>
              <a:t>D</a:t>
            </a:r>
            <a:r>
              <a:rPr lang="en-US">
                <a:sym typeface="Wingdings" pitchFamily="2" charset="2"/>
              </a:rPr>
              <a:t>istorted signal depending on the phases of the different parts</a:t>
            </a:r>
            <a:endParaRPr 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Multipath propagation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82750" y="2457450"/>
            <a:ext cx="895350" cy="168275"/>
            <a:chOff x="1358" y="1340"/>
            <a:chExt cx="564" cy="106"/>
          </a:xfrm>
        </p:grpSpPr>
        <p:sp>
          <p:nvSpPr>
            <p:cNvPr id="242693" name="Freeform 5"/>
            <p:cNvSpPr>
              <a:spLocks/>
            </p:cNvSpPr>
            <p:nvPr/>
          </p:nvSpPr>
          <p:spPr bwMode="auto">
            <a:xfrm>
              <a:off x="1747" y="1384"/>
              <a:ext cx="175" cy="62"/>
            </a:xfrm>
            <a:custGeom>
              <a:avLst/>
              <a:gdLst/>
              <a:ahLst/>
              <a:cxnLst>
                <a:cxn ang="0">
                  <a:pos x="0" y="368"/>
                </a:cxn>
                <a:cxn ang="0">
                  <a:pos x="185" y="242"/>
                </a:cxn>
                <a:cxn ang="0">
                  <a:pos x="197" y="303"/>
                </a:cxn>
                <a:cxn ang="0">
                  <a:pos x="483" y="99"/>
                </a:cxn>
                <a:cxn ang="0">
                  <a:pos x="495" y="134"/>
                </a:cxn>
                <a:cxn ang="0">
                  <a:pos x="701" y="0"/>
                </a:cxn>
              </a:cxnLst>
              <a:rect l="0" t="0" r="r" b="b"/>
              <a:pathLst>
                <a:path w="701" h="368">
                  <a:moveTo>
                    <a:pt x="0" y="368"/>
                  </a:moveTo>
                  <a:lnTo>
                    <a:pt x="185" y="242"/>
                  </a:lnTo>
                  <a:lnTo>
                    <a:pt x="197" y="303"/>
                  </a:lnTo>
                  <a:lnTo>
                    <a:pt x="483" y="99"/>
                  </a:lnTo>
                  <a:lnTo>
                    <a:pt x="495" y="134"/>
                  </a:lnTo>
                  <a:lnTo>
                    <a:pt x="701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4" name="Freeform 6"/>
            <p:cNvSpPr>
              <a:spLocks/>
            </p:cNvSpPr>
            <p:nvPr/>
          </p:nvSpPr>
          <p:spPr bwMode="auto">
            <a:xfrm>
              <a:off x="1669" y="1340"/>
              <a:ext cx="122" cy="93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69" y="398"/>
                </a:cxn>
                <a:cxn ang="0">
                  <a:pos x="152" y="449"/>
                </a:cxn>
                <a:cxn ang="0">
                  <a:pos x="308" y="158"/>
                </a:cxn>
                <a:cxn ang="0">
                  <a:pos x="373" y="197"/>
                </a:cxn>
                <a:cxn ang="0">
                  <a:pos x="488" y="0"/>
                </a:cxn>
              </a:cxnLst>
              <a:rect l="0" t="0" r="r" b="b"/>
              <a:pathLst>
                <a:path w="488" h="559">
                  <a:moveTo>
                    <a:pt x="0" y="559"/>
                  </a:moveTo>
                  <a:lnTo>
                    <a:pt x="69" y="398"/>
                  </a:lnTo>
                  <a:lnTo>
                    <a:pt x="152" y="449"/>
                  </a:lnTo>
                  <a:lnTo>
                    <a:pt x="308" y="158"/>
                  </a:lnTo>
                  <a:lnTo>
                    <a:pt x="373" y="197"/>
                  </a:lnTo>
                  <a:lnTo>
                    <a:pt x="488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5" name="Freeform 7"/>
            <p:cNvSpPr>
              <a:spLocks/>
            </p:cNvSpPr>
            <p:nvPr/>
          </p:nvSpPr>
          <p:spPr bwMode="auto">
            <a:xfrm>
              <a:off x="1487" y="1340"/>
              <a:ext cx="123" cy="93"/>
            </a:xfrm>
            <a:custGeom>
              <a:avLst/>
              <a:gdLst/>
              <a:ahLst/>
              <a:cxnLst>
                <a:cxn ang="0">
                  <a:pos x="492" y="559"/>
                </a:cxn>
                <a:cxn ang="0">
                  <a:pos x="418" y="404"/>
                </a:cxn>
                <a:cxn ang="0">
                  <a:pos x="330" y="451"/>
                </a:cxn>
                <a:cxn ang="0">
                  <a:pos x="170" y="158"/>
                </a:cxn>
                <a:cxn ang="0">
                  <a:pos x="109" y="203"/>
                </a:cxn>
                <a:cxn ang="0">
                  <a:pos x="0" y="0"/>
                </a:cxn>
              </a:cxnLst>
              <a:rect l="0" t="0" r="r" b="b"/>
              <a:pathLst>
                <a:path w="492" h="559">
                  <a:moveTo>
                    <a:pt x="492" y="559"/>
                  </a:moveTo>
                  <a:lnTo>
                    <a:pt x="418" y="404"/>
                  </a:lnTo>
                  <a:lnTo>
                    <a:pt x="330" y="451"/>
                  </a:lnTo>
                  <a:lnTo>
                    <a:pt x="170" y="158"/>
                  </a:lnTo>
                  <a:lnTo>
                    <a:pt x="109" y="20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96" name="Freeform 8"/>
            <p:cNvSpPr>
              <a:spLocks/>
            </p:cNvSpPr>
            <p:nvPr/>
          </p:nvSpPr>
          <p:spPr bwMode="auto">
            <a:xfrm>
              <a:off x="1358" y="1385"/>
              <a:ext cx="173" cy="61"/>
            </a:xfrm>
            <a:custGeom>
              <a:avLst/>
              <a:gdLst/>
              <a:ahLst/>
              <a:cxnLst>
                <a:cxn ang="0">
                  <a:pos x="690" y="367"/>
                </a:cxn>
                <a:cxn ang="0">
                  <a:pos x="504" y="232"/>
                </a:cxn>
                <a:cxn ang="0">
                  <a:pos x="500" y="293"/>
                </a:cxn>
                <a:cxn ang="0">
                  <a:pos x="218" y="86"/>
                </a:cxn>
                <a:cxn ang="0">
                  <a:pos x="200" y="135"/>
                </a:cxn>
                <a:cxn ang="0">
                  <a:pos x="0" y="0"/>
                </a:cxn>
              </a:cxnLst>
              <a:rect l="0" t="0" r="r" b="b"/>
              <a:pathLst>
                <a:path w="690" h="367">
                  <a:moveTo>
                    <a:pt x="690" y="367"/>
                  </a:moveTo>
                  <a:lnTo>
                    <a:pt x="504" y="232"/>
                  </a:lnTo>
                  <a:lnTo>
                    <a:pt x="500" y="293"/>
                  </a:lnTo>
                  <a:lnTo>
                    <a:pt x="218" y="86"/>
                  </a:lnTo>
                  <a:lnTo>
                    <a:pt x="200" y="13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046288" y="2643188"/>
            <a:ext cx="177800" cy="796925"/>
            <a:chOff x="1587" y="1457"/>
            <a:chExt cx="112" cy="502"/>
          </a:xfrm>
        </p:grpSpPr>
        <p:sp>
          <p:nvSpPr>
            <p:cNvPr id="242698" name="Line 10"/>
            <p:cNvSpPr>
              <a:spLocks noChangeShapeType="1"/>
            </p:cNvSpPr>
            <p:nvPr/>
          </p:nvSpPr>
          <p:spPr bwMode="auto">
            <a:xfrm>
              <a:off x="1627" y="1637"/>
              <a:ext cx="36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87" y="1457"/>
              <a:ext cx="112" cy="502"/>
              <a:chOff x="1587" y="1457"/>
              <a:chExt cx="112" cy="502"/>
            </a:xfrm>
          </p:grpSpPr>
          <p:sp>
            <p:nvSpPr>
              <p:cNvPr id="242700" name="Line 12"/>
              <p:cNvSpPr>
                <a:spLocks noChangeShapeType="1"/>
              </p:cNvSpPr>
              <p:nvPr/>
            </p:nvSpPr>
            <p:spPr bwMode="auto">
              <a:xfrm flipV="1">
                <a:off x="1643" y="1464"/>
                <a:ext cx="1" cy="10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1" name="Line 13"/>
              <p:cNvSpPr>
                <a:spLocks noChangeShapeType="1"/>
              </p:cNvSpPr>
              <p:nvPr/>
            </p:nvSpPr>
            <p:spPr bwMode="auto">
              <a:xfrm flipV="1">
                <a:off x="1587" y="1562"/>
                <a:ext cx="45" cy="39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2" name="Line 14"/>
              <p:cNvSpPr>
                <a:spLocks noChangeShapeType="1"/>
              </p:cNvSpPr>
              <p:nvPr/>
            </p:nvSpPr>
            <p:spPr bwMode="auto">
              <a:xfrm>
                <a:off x="1654" y="1563"/>
                <a:ext cx="45" cy="3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3" name="Line 15"/>
              <p:cNvSpPr>
                <a:spLocks noChangeShapeType="1"/>
              </p:cNvSpPr>
              <p:nvPr/>
            </p:nvSpPr>
            <p:spPr bwMode="auto">
              <a:xfrm>
                <a:off x="1590" y="1948"/>
                <a:ext cx="10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4" name="Line 16"/>
              <p:cNvSpPr>
                <a:spLocks noChangeShapeType="1"/>
              </p:cNvSpPr>
              <p:nvPr/>
            </p:nvSpPr>
            <p:spPr bwMode="auto">
              <a:xfrm>
                <a:off x="1603" y="1840"/>
                <a:ext cx="85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5" name="Line 17"/>
              <p:cNvSpPr>
                <a:spLocks noChangeShapeType="1"/>
              </p:cNvSpPr>
              <p:nvPr/>
            </p:nvSpPr>
            <p:spPr bwMode="auto">
              <a:xfrm>
                <a:off x="1602" y="1841"/>
                <a:ext cx="93" cy="110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6" name="Line 18"/>
              <p:cNvSpPr>
                <a:spLocks noChangeShapeType="1"/>
              </p:cNvSpPr>
              <p:nvPr/>
            </p:nvSpPr>
            <p:spPr bwMode="auto">
              <a:xfrm flipH="1">
                <a:off x="1592" y="1840"/>
                <a:ext cx="94" cy="109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7" name="Line 19"/>
              <p:cNvSpPr>
                <a:spLocks noChangeShapeType="1"/>
              </p:cNvSpPr>
              <p:nvPr/>
            </p:nvSpPr>
            <p:spPr bwMode="auto">
              <a:xfrm>
                <a:off x="1615" y="1735"/>
                <a:ext cx="59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8" name="Line 20"/>
              <p:cNvSpPr>
                <a:spLocks noChangeShapeType="1"/>
              </p:cNvSpPr>
              <p:nvPr/>
            </p:nvSpPr>
            <p:spPr bwMode="auto">
              <a:xfrm>
                <a:off x="1614" y="1734"/>
                <a:ext cx="69" cy="106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9" name="Line 21"/>
              <p:cNvSpPr>
                <a:spLocks noChangeShapeType="1"/>
              </p:cNvSpPr>
              <p:nvPr/>
            </p:nvSpPr>
            <p:spPr bwMode="auto">
              <a:xfrm flipV="1">
                <a:off x="1599" y="1734"/>
                <a:ext cx="72" cy="105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0" name="Line 22"/>
              <p:cNvSpPr>
                <a:spLocks noChangeShapeType="1"/>
              </p:cNvSpPr>
              <p:nvPr/>
            </p:nvSpPr>
            <p:spPr bwMode="auto">
              <a:xfrm>
                <a:off x="1622" y="1637"/>
                <a:ext cx="53" cy="99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1" name="Line 23"/>
              <p:cNvSpPr>
                <a:spLocks noChangeShapeType="1"/>
              </p:cNvSpPr>
              <p:nvPr/>
            </p:nvSpPr>
            <p:spPr bwMode="auto">
              <a:xfrm flipV="1">
                <a:off x="1611" y="1636"/>
                <a:ext cx="50" cy="100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2" name="Line 24"/>
              <p:cNvSpPr>
                <a:spLocks noChangeShapeType="1"/>
              </p:cNvSpPr>
              <p:nvPr/>
            </p:nvSpPr>
            <p:spPr bwMode="auto">
              <a:xfrm flipV="1">
                <a:off x="1620" y="1563"/>
                <a:ext cx="35" cy="77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3" name="Oval 25"/>
              <p:cNvSpPr>
                <a:spLocks noChangeArrowheads="1"/>
              </p:cNvSpPr>
              <p:nvPr/>
            </p:nvSpPr>
            <p:spPr bwMode="auto">
              <a:xfrm>
                <a:off x="1629" y="1457"/>
                <a:ext cx="29" cy="1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2714" name="Line 26"/>
          <p:cNvSpPr>
            <a:spLocks noChangeShapeType="1"/>
          </p:cNvSpPr>
          <p:nvPr/>
        </p:nvSpPr>
        <p:spPr bwMode="auto">
          <a:xfrm>
            <a:off x="5868988" y="3052763"/>
            <a:ext cx="7937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2715" name="Object 27"/>
          <p:cNvGraphicFramePr>
            <a:graphicFrameLocks noChangeAspect="1"/>
          </p:cNvGraphicFramePr>
          <p:nvPr/>
        </p:nvGraphicFramePr>
        <p:xfrm>
          <a:off x="5276850" y="2159000"/>
          <a:ext cx="5905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51" name="Clip" r:id="rId4" imgW="2849040" imgH="3902040" progId="">
                  <p:embed/>
                </p:oleObj>
              </mc:Choice>
              <mc:Fallback>
                <p:oleObj name="Clip" r:id="rId4" imgW="2849040" imgH="3902040" progId="">
                  <p:embed/>
                  <p:pic>
                    <p:nvPicPr>
                      <p:cNvPr id="0" name="Picture 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159000"/>
                        <a:ext cx="5905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6" name="Object 28"/>
          <p:cNvGraphicFramePr>
            <a:graphicFrameLocks noChangeAspect="1"/>
          </p:cNvGraphicFramePr>
          <p:nvPr/>
        </p:nvGraphicFramePr>
        <p:xfrm>
          <a:off x="4175125" y="3302000"/>
          <a:ext cx="3762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52" name="Clip" r:id="rId6" imgW="2033280" imgH="3390840" progId="">
                  <p:embed/>
                </p:oleObj>
              </mc:Choice>
              <mc:Fallback>
                <p:oleObj name="Clip" r:id="rId6" imgW="2033280" imgH="3390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3302000"/>
                        <a:ext cx="376238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17" name="Freeform 29"/>
          <p:cNvSpPr>
            <a:spLocks/>
          </p:cNvSpPr>
          <p:nvPr/>
        </p:nvSpPr>
        <p:spPr bwMode="auto">
          <a:xfrm>
            <a:off x="2193925" y="2644775"/>
            <a:ext cx="3673475" cy="657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54" y="414"/>
              </a:cxn>
              <a:cxn ang="0">
                <a:pos x="2976" y="270"/>
              </a:cxn>
            </a:cxnLst>
            <a:rect l="0" t="0" r="r" b="b"/>
            <a:pathLst>
              <a:path w="2976" h="414">
                <a:moveTo>
                  <a:pt x="0" y="0"/>
                </a:moveTo>
                <a:lnTo>
                  <a:pt x="1854" y="414"/>
                </a:lnTo>
                <a:lnTo>
                  <a:pt x="2976" y="2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718" name="Freeform 30"/>
          <p:cNvSpPr>
            <a:spLocks/>
          </p:cNvSpPr>
          <p:nvPr/>
        </p:nvSpPr>
        <p:spPr bwMode="auto">
          <a:xfrm>
            <a:off x="2193925" y="2644775"/>
            <a:ext cx="3673475" cy="428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92" y="102"/>
              </a:cxn>
              <a:cxn ang="0">
                <a:pos x="2976" y="270"/>
              </a:cxn>
            </a:cxnLst>
            <a:rect l="0" t="0" r="r" b="b"/>
            <a:pathLst>
              <a:path w="2976" h="270">
                <a:moveTo>
                  <a:pt x="0" y="0"/>
                </a:moveTo>
                <a:lnTo>
                  <a:pt x="2592" y="102"/>
                </a:lnTo>
                <a:lnTo>
                  <a:pt x="2976" y="27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719" name="Freeform 31"/>
          <p:cNvSpPr>
            <a:spLocks/>
          </p:cNvSpPr>
          <p:nvPr/>
        </p:nvSpPr>
        <p:spPr bwMode="auto">
          <a:xfrm>
            <a:off x="2193925" y="2654300"/>
            <a:ext cx="3673475" cy="419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82" y="264"/>
              </a:cxn>
            </a:cxnLst>
            <a:rect l="0" t="0" r="r" b="b"/>
            <a:pathLst>
              <a:path w="2982" h="264">
                <a:moveTo>
                  <a:pt x="0" y="0"/>
                </a:moveTo>
                <a:lnTo>
                  <a:pt x="2982" y="2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2720" name="Object 32"/>
          <p:cNvGraphicFramePr>
            <a:graphicFrameLocks noChangeAspect="1"/>
          </p:cNvGraphicFramePr>
          <p:nvPr/>
        </p:nvGraphicFramePr>
        <p:xfrm>
          <a:off x="5724525" y="3230563"/>
          <a:ext cx="11191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53" name="Clip" r:id="rId8" imgW="2238840" imgH="1209240" progId="">
                  <p:embed/>
                </p:oleObj>
              </mc:Choice>
              <mc:Fallback>
                <p:oleObj name="Clip" r:id="rId8" imgW="2238840" imgH="12092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230563"/>
                        <a:ext cx="1119188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21" name="Text Box 33"/>
          <p:cNvSpPr txBox="1">
            <a:spLocks noChangeArrowheads="1"/>
          </p:cNvSpPr>
          <p:nvPr/>
        </p:nvSpPr>
        <p:spPr bwMode="auto">
          <a:xfrm>
            <a:off x="685800" y="3759200"/>
            <a:ext cx="1435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signal at sender</a:t>
            </a:r>
          </a:p>
        </p:txBody>
      </p:sp>
      <p:sp>
        <p:nvSpPr>
          <p:cNvPr id="242722" name="Text Box 34"/>
          <p:cNvSpPr txBox="1">
            <a:spLocks noChangeArrowheads="1"/>
          </p:cNvSpPr>
          <p:nvPr/>
        </p:nvSpPr>
        <p:spPr bwMode="auto">
          <a:xfrm>
            <a:off x="7010400" y="39878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signal at receiver</a:t>
            </a: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854075" y="2997200"/>
            <a:ext cx="1127125" cy="674688"/>
            <a:chOff x="480" y="1680"/>
            <a:chExt cx="432" cy="288"/>
          </a:xfrm>
        </p:grpSpPr>
        <p:sp>
          <p:nvSpPr>
            <p:cNvPr id="242726" name="Line 38"/>
            <p:cNvSpPr>
              <a:spLocks noChangeShapeType="1"/>
            </p:cNvSpPr>
            <p:nvPr/>
          </p:nvSpPr>
          <p:spPr bwMode="auto">
            <a:xfrm flipV="1">
              <a:off x="480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27" name="Line 39"/>
            <p:cNvSpPr>
              <a:spLocks noChangeShapeType="1"/>
            </p:cNvSpPr>
            <p:nvPr/>
          </p:nvSpPr>
          <p:spPr bwMode="auto">
            <a:xfrm>
              <a:off x="480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28" name="Freeform 40"/>
            <p:cNvSpPr>
              <a:spLocks/>
            </p:cNvSpPr>
            <p:nvPr/>
          </p:nvSpPr>
          <p:spPr bwMode="auto">
            <a:xfrm>
              <a:off x="528" y="1680"/>
              <a:ext cx="48" cy="288"/>
            </a:xfrm>
            <a:custGeom>
              <a:avLst/>
              <a:gdLst/>
              <a:ahLst/>
              <a:cxnLst>
                <a:cxn ang="0">
                  <a:pos x="48" y="288"/>
                </a:cxn>
                <a:cxn ang="0">
                  <a:pos x="48" y="96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0" y="288"/>
                </a:cxn>
              </a:cxnLst>
              <a:rect l="0" t="0" r="r" b="b"/>
              <a:pathLst>
                <a:path w="48" h="288">
                  <a:moveTo>
                    <a:pt x="48" y="288"/>
                  </a:moveTo>
                  <a:lnTo>
                    <a:pt x="48" y="96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2729" name="Freeform 41"/>
          <p:cNvSpPr>
            <a:spLocks/>
          </p:cNvSpPr>
          <p:nvPr/>
        </p:nvSpPr>
        <p:spPr bwMode="auto">
          <a:xfrm>
            <a:off x="1328738" y="3222625"/>
            <a:ext cx="125412" cy="449263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0" y="0"/>
              </a:cxn>
              <a:cxn ang="0">
                <a:pos x="48" y="0"/>
              </a:cxn>
              <a:cxn ang="0">
                <a:pos x="48" y="192"/>
              </a:cxn>
            </a:cxnLst>
            <a:rect l="0" t="0" r="r" b="b"/>
            <a:pathLst>
              <a:path w="48" h="192">
                <a:moveTo>
                  <a:pt x="0" y="192"/>
                </a:moveTo>
                <a:lnTo>
                  <a:pt x="0" y="0"/>
                </a:lnTo>
                <a:lnTo>
                  <a:pt x="48" y="0"/>
                </a:lnTo>
                <a:lnTo>
                  <a:pt x="48" y="192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254875" y="3302000"/>
            <a:ext cx="1279525" cy="685800"/>
            <a:chOff x="4896" y="1680"/>
            <a:chExt cx="624" cy="240"/>
          </a:xfrm>
        </p:grpSpPr>
        <p:sp>
          <p:nvSpPr>
            <p:cNvPr id="242732" name="Line 44"/>
            <p:cNvSpPr>
              <a:spLocks noChangeShapeType="1"/>
            </p:cNvSpPr>
            <p:nvPr/>
          </p:nvSpPr>
          <p:spPr bwMode="auto">
            <a:xfrm flipV="1">
              <a:off x="4896" y="16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33" name="Line 45"/>
            <p:cNvSpPr>
              <a:spLocks noChangeShapeType="1"/>
            </p:cNvSpPr>
            <p:nvPr/>
          </p:nvSpPr>
          <p:spPr bwMode="auto">
            <a:xfrm>
              <a:off x="4896" y="192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34" name="Freeform 46"/>
            <p:cNvSpPr>
              <a:spLocks/>
            </p:cNvSpPr>
            <p:nvPr/>
          </p:nvSpPr>
          <p:spPr bwMode="auto">
            <a:xfrm>
              <a:off x="4992" y="1776"/>
              <a:ext cx="288" cy="1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8" y="0"/>
                </a:cxn>
                <a:cxn ang="0">
                  <a:pos x="96" y="144"/>
                </a:cxn>
                <a:cxn ang="0">
                  <a:pos x="144" y="48"/>
                </a:cxn>
                <a:cxn ang="0">
                  <a:pos x="192" y="144"/>
                </a:cxn>
                <a:cxn ang="0">
                  <a:pos x="246" y="90"/>
                </a:cxn>
                <a:cxn ang="0">
                  <a:pos x="288" y="144"/>
                </a:cxn>
              </a:cxnLst>
              <a:rect l="0" t="0" r="r" b="b"/>
              <a:pathLst>
                <a:path w="288" h="144">
                  <a:moveTo>
                    <a:pt x="0" y="144"/>
                  </a:moveTo>
                  <a:lnTo>
                    <a:pt x="48" y="0"/>
                  </a:lnTo>
                  <a:lnTo>
                    <a:pt x="96" y="144"/>
                  </a:lnTo>
                  <a:lnTo>
                    <a:pt x="144" y="48"/>
                  </a:lnTo>
                  <a:lnTo>
                    <a:pt x="192" y="144"/>
                  </a:lnTo>
                  <a:lnTo>
                    <a:pt x="246" y="90"/>
                  </a:lnTo>
                  <a:lnTo>
                    <a:pt x="288" y="14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2735" name="Freeform 47"/>
          <p:cNvSpPr>
            <a:spLocks/>
          </p:cNvSpPr>
          <p:nvPr/>
        </p:nvSpPr>
        <p:spPr bwMode="auto">
          <a:xfrm>
            <a:off x="7824788" y="3713163"/>
            <a:ext cx="590550" cy="274637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0"/>
              </a:cxn>
              <a:cxn ang="0">
                <a:pos x="96" y="96"/>
              </a:cxn>
              <a:cxn ang="0">
                <a:pos x="144" y="48"/>
              </a:cxn>
              <a:cxn ang="0">
                <a:pos x="192" y="96"/>
              </a:cxn>
              <a:cxn ang="0">
                <a:pos x="240" y="48"/>
              </a:cxn>
              <a:cxn ang="0">
                <a:pos x="288" y="96"/>
              </a:cxn>
            </a:cxnLst>
            <a:rect l="0" t="0" r="r" b="b"/>
            <a:pathLst>
              <a:path w="288" h="96">
                <a:moveTo>
                  <a:pt x="0" y="96"/>
                </a:moveTo>
                <a:lnTo>
                  <a:pt x="48" y="0"/>
                </a:lnTo>
                <a:lnTo>
                  <a:pt x="96" y="96"/>
                </a:lnTo>
                <a:lnTo>
                  <a:pt x="144" y="48"/>
                </a:lnTo>
                <a:lnTo>
                  <a:pt x="192" y="96"/>
                </a:lnTo>
                <a:lnTo>
                  <a:pt x="240" y="48"/>
                </a:lnTo>
                <a:lnTo>
                  <a:pt x="288" y="9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mobility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Channel characteristics change over time and location </a:t>
            </a:r>
          </a:p>
          <a:p>
            <a:pPr lvl="1"/>
            <a:r>
              <a:rPr lang="en-US"/>
              <a:t>signal paths change</a:t>
            </a:r>
          </a:p>
          <a:p>
            <a:pPr lvl="1"/>
            <a:r>
              <a:rPr lang="en-US"/>
              <a:t>different delay variations of different signal parts</a:t>
            </a:r>
          </a:p>
          <a:p>
            <a:pPr lvl="1"/>
            <a:r>
              <a:rPr lang="en-US"/>
              <a:t>different phases of signal parts</a:t>
            </a:r>
          </a:p>
          <a:p>
            <a:r>
              <a:rPr lang="en-US">
                <a:sym typeface="Wingdings" pitchFamily="2" charset="2"/>
              </a:rPr>
              <a:t>quick changes in power received </a:t>
            </a:r>
            <a:r>
              <a:rPr lang="en-US"/>
              <a:t>(short term fading)</a:t>
            </a:r>
          </a:p>
          <a:p>
            <a:endParaRPr lang="en-US"/>
          </a:p>
          <a:p>
            <a:r>
              <a:rPr lang="en-US"/>
              <a:t>Additional changes in</a:t>
            </a:r>
          </a:p>
          <a:p>
            <a:pPr lvl="1"/>
            <a:r>
              <a:rPr lang="en-US"/>
              <a:t>distance to sender</a:t>
            </a:r>
          </a:p>
          <a:p>
            <a:pPr lvl="1"/>
            <a:r>
              <a:rPr lang="en-US"/>
              <a:t>obstacles further away</a:t>
            </a:r>
          </a:p>
          <a:p>
            <a:r>
              <a:rPr lang="en-US">
                <a:sym typeface="Wingdings" pitchFamily="2" charset="2"/>
              </a:rPr>
              <a:t>slow changes in average power </a:t>
            </a:r>
            <a:br>
              <a:rPr lang="en-US">
                <a:sym typeface="Wingdings" pitchFamily="2" charset="2"/>
              </a:rPr>
            </a:br>
            <a:r>
              <a:rPr lang="en-US">
                <a:sym typeface="Wingdings" pitchFamily="2" charset="2"/>
              </a:rPr>
              <a:t>received </a:t>
            </a:r>
            <a:r>
              <a:rPr lang="en-US"/>
              <a:t>(long term fading)</a:t>
            </a:r>
          </a:p>
          <a:p>
            <a:endParaRPr lang="en-US"/>
          </a:p>
          <a:p>
            <a:r>
              <a:rPr lang="en-US"/>
              <a:t>Doppler shift: Random frequency modulation</a:t>
            </a:r>
          </a:p>
        </p:txBody>
      </p:sp>
      <p:sp>
        <p:nvSpPr>
          <p:cNvPr id="243717" name="Line 5"/>
          <p:cNvSpPr>
            <a:spLocks noChangeShapeType="1"/>
          </p:cNvSpPr>
          <p:nvPr/>
        </p:nvSpPr>
        <p:spPr bwMode="auto">
          <a:xfrm>
            <a:off x="5638800" y="484187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18" name="Line 6"/>
          <p:cNvSpPr>
            <a:spLocks noChangeShapeType="1"/>
          </p:cNvSpPr>
          <p:nvPr/>
        </p:nvSpPr>
        <p:spPr bwMode="auto">
          <a:xfrm flipV="1">
            <a:off x="5638800" y="3276600"/>
            <a:ext cx="0" cy="156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19" name="Freeform 7"/>
          <p:cNvSpPr>
            <a:spLocks/>
          </p:cNvSpPr>
          <p:nvPr/>
        </p:nvSpPr>
        <p:spPr bwMode="auto">
          <a:xfrm>
            <a:off x="5638800" y="3516313"/>
            <a:ext cx="2303463" cy="1360487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96" y="56"/>
              </a:cxn>
              <a:cxn ang="0">
                <a:pos x="210" y="62"/>
              </a:cxn>
              <a:cxn ang="0">
                <a:pos x="240" y="392"/>
              </a:cxn>
              <a:cxn ang="0">
                <a:pos x="288" y="392"/>
              </a:cxn>
              <a:cxn ang="0">
                <a:pos x="288" y="56"/>
              </a:cxn>
              <a:cxn ang="0">
                <a:pos x="384" y="56"/>
              </a:cxn>
              <a:cxn ang="0">
                <a:pos x="402" y="296"/>
              </a:cxn>
              <a:cxn ang="0">
                <a:pos x="432" y="296"/>
              </a:cxn>
              <a:cxn ang="0">
                <a:pos x="450" y="62"/>
              </a:cxn>
              <a:cxn ang="0">
                <a:pos x="552" y="26"/>
              </a:cxn>
              <a:cxn ang="0">
                <a:pos x="564" y="200"/>
              </a:cxn>
              <a:cxn ang="0">
                <a:pos x="600" y="200"/>
              </a:cxn>
              <a:cxn ang="0">
                <a:pos x="600" y="62"/>
              </a:cxn>
              <a:cxn ang="0">
                <a:pos x="738" y="68"/>
              </a:cxn>
              <a:cxn ang="0">
                <a:pos x="762" y="284"/>
              </a:cxn>
              <a:cxn ang="0">
                <a:pos x="798" y="326"/>
              </a:cxn>
              <a:cxn ang="0">
                <a:pos x="822" y="110"/>
              </a:cxn>
              <a:cxn ang="0">
                <a:pos x="960" y="104"/>
              </a:cxn>
              <a:cxn ang="0">
                <a:pos x="996" y="434"/>
              </a:cxn>
              <a:cxn ang="0">
                <a:pos x="1038" y="446"/>
              </a:cxn>
              <a:cxn ang="0">
                <a:pos x="1056" y="104"/>
              </a:cxn>
              <a:cxn ang="0">
                <a:pos x="1152" y="104"/>
              </a:cxn>
            </a:cxnLst>
            <a:rect l="0" t="0" r="r" b="b"/>
            <a:pathLst>
              <a:path w="1152" h="501">
                <a:moveTo>
                  <a:pt x="0" y="104"/>
                </a:moveTo>
                <a:cubicBezTo>
                  <a:pt x="32" y="84"/>
                  <a:pt x="61" y="63"/>
                  <a:pt x="96" y="56"/>
                </a:cubicBezTo>
                <a:cubicBezTo>
                  <a:pt x="131" y="49"/>
                  <a:pt x="186" y="6"/>
                  <a:pt x="210" y="62"/>
                </a:cubicBezTo>
                <a:cubicBezTo>
                  <a:pt x="234" y="118"/>
                  <a:pt x="227" y="337"/>
                  <a:pt x="240" y="392"/>
                </a:cubicBezTo>
                <a:cubicBezTo>
                  <a:pt x="253" y="447"/>
                  <a:pt x="280" y="448"/>
                  <a:pt x="288" y="392"/>
                </a:cubicBezTo>
                <a:cubicBezTo>
                  <a:pt x="296" y="336"/>
                  <a:pt x="272" y="112"/>
                  <a:pt x="288" y="56"/>
                </a:cubicBezTo>
                <a:cubicBezTo>
                  <a:pt x="304" y="0"/>
                  <a:pt x="365" y="16"/>
                  <a:pt x="384" y="56"/>
                </a:cubicBezTo>
                <a:cubicBezTo>
                  <a:pt x="403" y="96"/>
                  <a:pt x="394" y="256"/>
                  <a:pt x="402" y="296"/>
                </a:cubicBezTo>
                <a:cubicBezTo>
                  <a:pt x="410" y="336"/>
                  <a:pt x="424" y="335"/>
                  <a:pt x="432" y="296"/>
                </a:cubicBezTo>
                <a:cubicBezTo>
                  <a:pt x="440" y="257"/>
                  <a:pt x="430" y="107"/>
                  <a:pt x="450" y="62"/>
                </a:cubicBezTo>
                <a:cubicBezTo>
                  <a:pt x="470" y="17"/>
                  <a:pt x="533" y="3"/>
                  <a:pt x="552" y="26"/>
                </a:cubicBezTo>
                <a:cubicBezTo>
                  <a:pt x="571" y="49"/>
                  <a:pt x="556" y="171"/>
                  <a:pt x="564" y="200"/>
                </a:cubicBezTo>
                <a:cubicBezTo>
                  <a:pt x="572" y="229"/>
                  <a:pt x="594" y="223"/>
                  <a:pt x="600" y="200"/>
                </a:cubicBezTo>
                <a:cubicBezTo>
                  <a:pt x="606" y="177"/>
                  <a:pt x="577" y="84"/>
                  <a:pt x="600" y="62"/>
                </a:cubicBezTo>
                <a:cubicBezTo>
                  <a:pt x="623" y="40"/>
                  <a:pt x="711" y="31"/>
                  <a:pt x="738" y="68"/>
                </a:cubicBezTo>
                <a:cubicBezTo>
                  <a:pt x="765" y="105"/>
                  <a:pt x="752" y="241"/>
                  <a:pt x="762" y="284"/>
                </a:cubicBezTo>
                <a:cubicBezTo>
                  <a:pt x="772" y="327"/>
                  <a:pt x="788" y="355"/>
                  <a:pt x="798" y="326"/>
                </a:cubicBezTo>
                <a:cubicBezTo>
                  <a:pt x="808" y="297"/>
                  <a:pt x="795" y="147"/>
                  <a:pt x="822" y="110"/>
                </a:cubicBezTo>
                <a:cubicBezTo>
                  <a:pt x="849" y="73"/>
                  <a:pt x="931" y="50"/>
                  <a:pt x="960" y="104"/>
                </a:cubicBezTo>
                <a:cubicBezTo>
                  <a:pt x="989" y="158"/>
                  <a:pt x="983" y="377"/>
                  <a:pt x="996" y="434"/>
                </a:cubicBezTo>
                <a:cubicBezTo>
                  <a:pt x="1009" y="491"/>
                  <a:pt x="1028" y="501"/>
                  <a:pt x="1038" y="446"/>
                </a:cubicBezTo>
                <a:cubicBezTo>
                  <a:pt x="1048" y="391"/>
                  <a:pt x="1037" y="161"/>
                  <a:pt x="1056" y="104"/>
                </a:cubicBezTo>
                <a:cubicBezTo>
                  <a:pt x="1075" y="47"/>
                  <a:pt x="1136" y="104"/>
                  <a:pt x="1152" y="10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20" name="Freeform 8"/>
          <p:cNvSpPr>
            <a:spLocks/>
          </p:cNvSpPr>
          <p:nvPr/>
        </p:nvSpPr>
        <p:spPr bwMode="auto">
          <a:xfrm>
            <a:off x="5638800" y="3667125"/>
            <a:ext cx="2398713" cy="544513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" y="48"/>
              </a:cxn>
              <a:cxn ang="0">
                <a:pos x="336" y="48"/>
              </a:cxn>
              <a:cxn ang="0">
                <a:pos x="528" y="0"/>
              </a:cxn>
              <a:cxn ang="0">
                <a:pos x="720" y="48"/>
              </a:cxn>
              <a:cxn ang="0">
                <a:pos x="864" y="96"/>
              </a:cxn>
              <a:cxn ang="0">
                <a:pos x="1008" y="192"/>
              </a:cxn>
              <a:cxn ang="0">
                <a:pos x="1200" y="144"/>
              </a:cxn>
            </a:cxnLst>
            <a:rect l="0" t="0" r="r" b="b"/>
            <a:pathLst>
              <a:path w="1200" h="200">
                <a:moveTo>
                  <a:pt x="0" y="96"/>
                </a:moveTo>
                <a:cubicBezTo>
                  <a:pt x="44" y="76"/>
                  <a:pt x="88" y="56"/>
                  <a:pt x="144" y="48"/>
                </a:cubicBezTo>
                <a:cubicBezTo>
                  <a:pt x="200" y="40"/>
                  <a:pt x="272" y="56"/>
                  <a:pt x="336" y="48"/>
                </a:cubicBezTo>
                <a:cubicBezTo>
                  <a:pt x="400" y="40"/>
                  <a:pt x="464" y="0"/>
                  <a:pt x="528" y="0"/>
                </a:cubicBezTo>
                <a:cubicBezTo>
                  <a:pt x="592" y="0"/>
                  <a:pt x="664" y="32"/>
                  <a:pt x="720" y="48"/>
                </a:cubicBezTo>
                <a:cubicBezTo>
                  <a:pt x="776" y="64"/>
                  <a:pt x="816" y="72"/>
                  <a:pt x="864" y="96"/>
                </a:cubicBezTo>
                <a:cubicBezTo>
                  <a:pt x="912" y="120"/>
                  <a:pt x="952" y="184"/>
                  <a:pt x="1008" y="192"/>
                </a:cubicBezTo>
                <a:cubicBezTo>
                  <a:pt x="1064" y="200"/>
                  <a:pt x="1168" y="152"/>
                  <a:pt x="1200" y="144"/>
                </a:cubicBezTo>
              </a:path>
            </a:pathLst>
          </a:custGeom>
          <a:noFill/>
          <a:ln w="9525" cap="flat" cmpd="sng">
            <a:solidFill>
              <a:srgbClr val="FF00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6588125" y="4149725"/>
            <a:ext cx="1069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short </a:t>
            </a:r>
            <a:br>
              <a:rPr lang="en-US" sz="1400"/>
            </a:br>
            <a:r>
              <a:rPr lang="en-US" sz="1400"/>
              <a:t>term fading</a:t>
            </a:r>
          </a:p>
        </p:txBody>
      </p:sp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7681913" y="4135438"/>
            <a:ext cx="9223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FF"/>
                </a:solidFill>
              </a:rPr>
              <a:t>long term</a:t>
            </a:r>
          </a:p>
          <a:p>
            <a:r>
              <a:rPr lang="en-US" sz="1400">
                <a:solidFill>
                  <a:srgbClr val="FF00FF"/>
                </a:solidFill>
              </a:rPr>
              <a:t>fading</a:t>
            </a:r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8001000" y="4876800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t</a:t>
            </a: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4953000" y="3200400"/>
            <a:ext cx="66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Real World Examples</a:t>
            </a:r>
          </a:p>
        </p:txBody>
      </p:sp>
      <p:pic>
        <p:nvPicPr>
          <p:cNvPr id="396291" name="Picture 3" descr="urban-mic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036638"/>
            <a:ext cx="3200400" cy="2743200"/>
          </a:xfrm>
          <a:prstGeom prst="rect">
            <a:avLst/>
          </a:prstGeom>
          <a:noFill/>
        </p:spPr>
      </p:pic>
      <p:pic>
        <p:nvPicPr>
          <p:cNvPr id="396292" name="Picture 4" descr="wavepropag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775" y="3862388"/>
            <a:ext cx="2141538" cy="2141537"/>
          </a:xfrm>
          <a:prstGeom prst="rect">
            <a:avLst/>
          </a:prstGeom>
          <a:noFill/>
        </p:spPr>
      </p:pic>
      <p:pic>
        <p:nvPicPr>
          <p:cNvPr id="396293" name="Picture 5" descr="horizontal-polariz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9821" y="1070127"/>
            <a:ext cx="4630738" cy="343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For</a:t>
            </a:r>
            <a:r>
              <a:rPr lang="de-CH" dirty="0" smtClean="0"/>
              <a:t> EE </a:t>
            </a:r>
            <a:r>
              <a:rPr lang="de-CH" dirty="0" err="1" smtClean="0"/>
              <a:t>Students</a:t>
            </a:r>
            <a:r>
              <a:rPr lang="de-CH" dirty="0" smtClean="0"/>
              <a:t>: Network Algorithms Basics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A </a:t>
            </a:r>
            <a:r>
              <a:rPr lang="de-CH" dirty="0" err="1" smtClean="0"/>
              <a:t>Motivating</a:t>
            </a:r>
            <a:r>
              <a:rPr lang="de-CH" dirty="0" smtClean="0"/>
              <a:t> </a:t>
            </a:r>
            <a:r>
              <a:rPr lang="de-CH" dirty="0" err="1" smtClean="0"/>
              <a:t>Example</a:t>
            </a:r>
            <a:r>
              <a:rPr lang="de-CH" dirty="0" smtClean="0"/>
              <a:t>: Steiner </a:t>
            </a:r>
            <a:r>
              <a:rPr lang="de-CH" dirty="0" err="1" smtClean="0"/>
              <a:t>Tree</a:t>
            </a:r>
            <a:endParaRPr lang="de-CH" dirty="0" smtClean="0"/>
          </a:p>
          <a:p>
            <a:r>
              <a:rPr lang="de-CH" dirty="0" err="1" smtClean="0"/>
              <a:t>Complexity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Hardness</a:t>
            </a:r>
            <a:endParaRPr lang="de-CH" dirty="0" smtClean="0"/>
          </a:p>
          <a:p>
            <a:r>
              <a:rPr lang="de-CH" dirty="0" smtClean="0"/>
              <a:t>Approximation Algorithms</a:t>
            </a:r>
          </a:p>
          <a:p>
            <a:r>
              <a:rPr lang="de-CH" dirty="0"/>
              <a:t>Minimum </a:t>
            </a:r>
            <a:r>
              <a:rPr lang="de-CH" dirty="0" err="1"/>
              <a:t>Spanning</a:t>
            </a:r>
            <a:r>
              <a:rPr lang="de-CH" dirty="0"/>
              <a:t> </a:t>
            </a:r>
            <a:r>
              <a:rPr lang="de-CH" dirty="0" err="1"/>
              <a:t>Tree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82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Connect </a:t>
            </a:r>
            <a:r>
              <a:rPr lang="de-CH" dirty="0" err="1" smtClean="0"/>
              <a:t>with</a:t>
            </a:r>
            <a:r>
              <a:rPr lang="de-CH" dirty="0" smtClean="0"/>
              <a:t> Minimal </a:t>
            </a:r>
            <a:r>
              <a:rPr lang="de-CH" dirty="0" err="1" smtClean="0"/>
              <a:t>Cost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err="1" smtClean="0"/>
              <a:t>Given</a:t>
            </a:r>
            <a:r>
              <a:rPr lang="de-CH" dirty="0" smtClean="0"/>
              <a:t> </a:t>
            </a:r>
            <a:r>
              <a:rPr lang="de-CH" i="1" dirty="0" smtClean="0"/>
              <a:t>n</a:t>
            </a:r>
            <a:r>
              <a:rPr lang="de-CH" dirty="0" smtClean="0"/>
              <a:t> </a:t>
            </a:r>
            <a:r>
              <a:rPr lang="de-CH" dirty="0" err="1" smtClean="0"/>
              <a:t>points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plane,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instance</a:t>
            </a:r>
            <a:r>
              <a:rPr lang="de-CH" dirty="0" smtClean="0"/>
              <a:t> </a:t>
            </a:r>
            <a:r>
              <a:rPr lang="de-CH" i="1" dirty="0" smtClean="0"/>
              <a:t>n</a:t>
            </a:r>
            <a:r>
              <a:rPr lang="de-CH" dirty="0" smtClean="0"/>
              <a:t>-1 </a:t>
            </a:r>
            <a:r>
              <a:rPr lang="de-CH" dirty="0" err="1" smtClean="0"/>
              <a:t>sensors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sink.</a:t>
            </a:r>
          </a:p>
          <a:p>
            <a:r>
              <a:rPr lang="de-CH" dirty="0" smtClean="0"/>
              <a:t>Can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connect</a:t>
            </a:r>
            <a:r>
              <a:rPr lang="de-CH" dirty="0" smtClean="0"/>
              <a:t> all </a:t>
            </a:r>
            <a:r>
              <a:rPr lang="de-CH" dirty="0" err="1" smtClean="0"/>
              <a:t>these</a:t>
            </a:r>
            <a:r>
              <a:rPr lang="de-CH" dirty="0" smtClean="0"/>
              <a:t> </a:t>
            </a:r>
            <a:r>
              <a:rPr lang="de-CH" dirty="0" err="1" smtClean="0"/>
              <a:t>points</a:t>
            </a:r>
            <a:r>
              <a:rPr lang="de-CH" dirty="0" smtClean="0"/>
              <a:t> at </a:t>
            </a:r>
            <a:r>
              <a:rPr lang="de-CH" dirty="0" err="1" smtClean="0"/>
              <a:t>minimum</a:t>
            </a:r>
            <a:r>
              <a:rPr lang="de-CH" dirty="0" smtClean="0"/>
              <a:t> </a:t>
            </a:r>
            <a:r>
              <a:rPr lang="de-CH" dirty="0" err="1" smtClean="0"/>
              <a:t>cost</a:t>
            </a:r>
            <a:r>
              <a:rPr lang="de-CH" dirty="0" smtClean="0"/>
              <a:t>?</a:t>
            </a:r>
          </a:p>
          <a:p>
            <a:endParaRPr lang="de-CH" dirty="0"/>
          </a:p>
          <a:p>
            <a:r>
              <a:rPr lang="de-CH" dirty="0" err="1" smtClean="0"/>
              <a:t>Example</a:t>
            </a:r>
            <a:r>
              <a:rPr lang="de-CH" dirty="0" smtClean="0"/>
              <a:t>: Connect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four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nodes</a:t>
            </a:r>
            <a:r>
              <a:rPr lang="de-CH" dirty="0" smtClean="0"/>
              <a:t> </a:t>
            </a:r>
            <a:r>
              <a:rPr lang="de-CH" i="1" dirty="0" smtClean="0"/>
              <a:t>A</a:t>
            </a:r>
            <a:r>
              <a:rPr lang="de-CH" dirty="0" smtClean="0"/>
              <a:t>, </a:t>
            </a:r>
            <a:r>
              <a:rPr lang="de-CH" i="1" dirty="0" smtClean="0"/>
              <a:t>B</a:t>
            </a:r>
            <a:r>
              <a:rPr lang="de-CH" dirty="0" smtClean="0"/>
              <a:t>, </a:t>
            </a:r>
            <a:r>
              <a:rPr lang="de-CH" i="1" dirty="0" smtClean="0"/>
              <a:t>C</a:t>
            </a:r>
            <a:r>
              <a:rPr lang="de-CH" dirty="0" smtClean="0"/>
              <a:t>, </a:t>
            </a:r>
            <a:r>
              <a:rPr lang="de-CH" i="1" dirty="0" smtClean="0"/>
              <a:t>D</a:t>
            </a:r>
            <a:r>
              <a:rPr lang="de-CH" dirty="0" smtClean="0"/>
              <a:t>, </a:t>
            </a:r>
            <a:r>
              <a:rPr lang="de-CH" dirty="0" err="1" smtClean="0"/>
              <a:t>using</a:t>
            </a:r>
            <a:r>
              <a:rPr lang="de-CH" dirty="0" smtClean="0"/>
              <a:t> a </a:t>
            </a:r>
            <a:r>
              <a:rPr lang="de-CH" dirty="0" err="1" smtClean="0"/>
              <a:t>wire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minimum</a:t>
            </a:r>
            <a:r>
              <a:rPr lang="de-CH" dirty="0" smtClean="0"/>
              <a:t> </a:t>
            </a:r>
            <a:r>
              <a:rPr lang="de-CH" dirty="0" err="1" smtClean="0"/>
              <a:t>cost</a:t>
            </a:r>
            <a:r>
              <a:rPr lang="de-CH" dirty="0" smtClean="0"/>
              <a:t> (</a:t>
            </a:r>
            <a:r>
              <a:rPr lang="de-CH" dirty="0" err="1" smtClean="0"/>
              <a:t>minimum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total </a:t>
            </a:r>
            <a:r>
              <a:rPr lang="de-CH" dirty="0" err="1" smtClean="0"/>
              <a:t>length</a:t>
            </a:r>
            <a:r>
              <a:rPr lang="de-CH" dirty="0" smtClean="0"/>
              <a:t>)</a:t>
            </a:r>
          </a:p>
          <a:p>
            <a:endParaRPr lang="de-CH" dirty="0"/>
          </a:p>
          <a:p>
            <a:r>
              <a:rPr lang="de-CH" dirty="0" smtClean="0"/>
              <a:t>Optimal Solution: A </a:t>
            </a:r>
            <a:r>
              <a:rPr lang="de-CH" dirty="0" err="1" smtClean="0"/>
              <a:t>spanning</a:t>
            </a:r>
            <a:r>
              <a:rPr lang="de-CH" dirty="0" smtClean="0"/>
              <a:t> </a:t>
            </a:r>
            <a:r>
              <a:rPr lang="de-CH" dirty="0" err="1" smtClean="0"/>
              <a:t>tree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err="1" smtClean="0"/>
              <a:t>known</a:t>
            </a:r>
            <a:r>
              <a:rPr lang="de-CH" dirty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FF0000"/>
                </a:solidFill>
              </a:rPr>
              <a:t>Steiner </a:t>
            </a:r>
            <a:r>
              <a:rPr lang="de-CH" dirty="0" err="1" smtClean="0">
                <a:solidFill>
                  <a:srgbClr val="FF0000"/>
                </a:solidFill>
              </a:rPr>
              <a:t>tree</a:t>
            </a:r>
            <a:r>
              <a:rPr lang="de-CH" dirty="0" smtClean="0"/>
              <a:t>,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two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additional </a:t>
            </a:r>
            <a:r>
              <a:rPr lang="de-CH" dirty="0" err="1" smtClean="0"/>
              <a:t>helper</a:t>
            </a:r>
            <a:r>
              <a:rPr lang="de-CH" dirty="0" smtClean="0"/>
              <a:t> </a:t>
            </a:r>
            <a:r>
              <a:rPr lang="de-CH" dirty="0" err="1" smtClean="0"/>
              <a:t>points</a:t>
            </a:r>
            <a:r>
              <a:rPr lang="de-CH" dirty="0" smtClean="0"/>
              <a:t> (Steiner </a:t>
            </a:r>
            <a:br>
              <a:rPr lang="de-CH" dirty="0" smtClean="0"/>
            </a:br>
            <a:r>
              <a:rPr lang="de-CH" dirty="0" err="1" smtClean="0"/>
              <a:t>points</a:t>
            </a:r>
            <a:r>
              <a:rPr lang="de-CH" dirty="0" smtClean="0"/>
              <a:t>)</a:t>
            </a:r>
          </a:p>
          <a:p>
            <a:endParaRPr lang="de-CH" dirty="0"/>
          </a:p>
          <a:p>
            <a:r>
              <a:rPr lang="de-CH" dirty="0" smtClean="0"/>
              <a:t>Jakob Steiner: Swiss </a:t>
            </a:r>
            <a:br>
              <a:rPr lang="de-CH" dirty="0" smtClean="0"/>
            </a:br>
            <a:r>
              <a:rPr lang="de-CH" dirty="0" err="1" smtClean="0"/>
              <a:t>mathematician</a:t>
            </a:r>
            <a:r>
              <a:rPr lang="de-CH" dirty="0" smtClean="0"/>
              <a:t>, 1796 – 1863</a:t>
            </a:r>
          </a:p>
        </p:txBody>
      </p:sp>
      <p:pic>
        <p:nvPicPr>
          <p:cNvPr id="867330" name="Picture 2" descr="http://upload.wikimedia.org/wikipedia/commons/thumb/e/e4/Steiner_4_points.svg/2000px-Steiner_4_point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22" y="2205320"/>
            <a:ext cx="3722146" cy="41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Steiner </a:t>
            </a:r>
            <a:r>
              <a:rPr lang="de-CH" dirty="0" err="1" smtClean="0"/>
              <a:t>Tree</a:t>
            </a:r>
            <a:r>
              <a:rPr lang="de-CH" dirty="0" smtClean="0"/>
              <a:t> Facts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err="1" smtClean="0"/>
              <a:t>It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known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Steiner </a:t>
            </a:r>
            <a:r>
              <a:rPr lang="de-CH" dirty="0" err="1" smtClean="0"/>
              <a:t>points</a:t>
            </a:r>
            <a:r>
              <a:rPr lang="de-CH" dirty="0" smtClean="0"/>
              <a:t> must </a:t>
            </a:r>
            <a:r>
              <a:rPr lang="de-CH" dirty="0" err="1" smtClean="0"/>
              <a:t>have</a:t>
            </a:r>
            <a:r>
              <a:rPr lang="de-CH" dirty="0" smtClean="0"/>
              <a:t> a </a:t>
            </a:r>
            <a:r>
              <a:rPr lang="de-CH" dirty="0" err="1" smtClean="0"/>
              <a:t>degree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3,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en-US" dirty="0"/>
              <a:t>the three edges incident to such a point must form three 120 degree angles.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follows that the maximum number of Steiner points that a Steiner tree can have is </a:t>
            </a:r>
            <a:r>
              <a:rPr lang="en-US" i="1" dirty="0" smtClean="0"/>
              <a:t>n </a:t>
            </a:r>
            <a:r>
              <a:rPr lang="en-US" dirty="0" smtClean="0"/>
              <a:t>− 2</a:t>
            </a:r>
            <a:r>
              <a:rPr lang="en-US" dirty="0"/>
              <a:t>, where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is the initial number of given points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How can we compute the optimal Steiner tree?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9103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Time </a:t>
            </a:r>
            <a:r>
              <a:rPr lang="de-CH" dirty="0" err="1" smtClean="0"/>
              <a:t>Complexity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time </a:t>
            </a:r>
            <a:r>
              <a:rPr lang="en-US" dirty="0">
                <a:solidFill>
                  <a:srgbClr val="FF0000"/>
                </a:solidFill>
              </a:rPr>
              <a:t>complexity </a:t>
            </a:r>
            <a:r>
              <a:rPr lang="en-US" dirty="0"/>
              <a:t>of an algorithm quantifies the amount of time taken by an algorithm to run as a function of the size of the input to the </a:t>
            </a:r>
            <a:r>
              <a:rPr lang="en-US" dirty="0" smtClean="0"/>
              <a:t>problem, e.g. time = 5</a:t>
            </a:r>
            <a:r>
              <a:rPr lang="en-US" i="1" dirty="0" smtClean="0"/>
              <a:t>n</a:t>
            </a:r>
            <a:r>
              <a:rPr lang="en-US" baseline="30000" dirty="0" smtClean="0"/>
              <a:t>3</a:t>
            </a:r>
            <a:r>
              <a:rPr lang="en-US" dirty="0" smtClean="0"/>
              <a:t> + 17</a:t>
            </a:r>
            <a:r>
              <a:rPr lang="en-US" i="1" dirty="0" smtClean="0"/>
              <a:t>n</a:t>
            </a:r>
            <a:r>
              <a:rPr lang="en-US" dirty="0" smtClean="0"/>
              <a:t> – 2.</a:t>
            </a:r>
          </a:p>
          <a:p>
            <a:r>
              <a:rPr lang="en-US" dirty="0" smtClean="0"/>
              <a:t>Time </a:t>
            </a:r>
            <a:r>
              <a:rPr lang="en-US" dirty="0"/>
              <a:t>complexity is commonly </a:t>
            </a:r>
            <a:r>
              <a:rPr lang="en-US" dirty="0" smtClean="0"/>
              <a:t>computed by simply counting </a:t>
            </a:r>
            <a:r>
              <a:rPr lang="en-US" dirty="0"/>
              <a:t>the number of elementary operations </a:t>
            </a:r>
            <a:r>
              <a:rPr lang="en-US" dirty="0" smtClean="0"/>
              <a:t>(such as additions or multiplications) performed </a:t>
            </a:r>
            <a:r>
              <a:rPr lang="en-US" dirty="0"/>
              <a:t>by the algorithm, where an elementary operation takes a </a:t>
            </a:r>
            <a:r>
              <a:rPr lang="en-US" dirty="0" smtClean="0"/>
              <a:t>one time unit. </a:t>
            </a:r>
          </a:p>
          <a:p>
            <a:r>
              <a:rPr lang="en-US" dirty="0"/>
              <a:t>Often multiplicative constants and lower order terms are suppressed, and the answer is given in </a:t>
            </a:r>
            <a:r>
              <a:rPr lang="en-US" dirty="0" smtClean="0"/>
              <a:t>“big Oh” </a:t>
            </a:r>
            <a:r>
              <a:rPr lang="en-US" dirty="0"/>
              <a:t>notation,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e.g</a:t>
            </a:r>
            <a:r>
              <a:rPr lang="en-US" dirty="0"/>
              <a:t>. 5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+ 17</a:t>
            </a:r>
            <a:r>
              <a:rPr lang="en-US" i="1" dirty="0"/>
              <a:t>n</a:t>
            </a:r>
            <a:r>
              <a:rPr lang="en-US" dirty="0"/>
              <a:t> – 2 = O(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).</a:t>
            </a:r>
          </a:p>
          <a:p>
            <a:r>
              <a:rPr lang="en-US" dirty="0" smtClean="0"/>
              <a:t>Since </a:t>
            </a:r>
            <a:r>
              <a:rPr lang="en-US" dirty="0"/>
              <a:t>an algorithm may take a different amount of time even on inputs of the same size, </a:t>
            </a:r>
            <a:r>
              <a:rPr lang="en-US" dirty="0" smtClean="0"/>
              <a:t>one commonly focuses on the so-called </a:t>
            </a:r>
            <a:r>
              <a:rPr lang="en-US" dirty="0" smtClean="0">
                <a:solidFill>
                  <a:srgbClr val="FF0000"/>
                </a:solidFill>
              </a:rPr>
              <a:t>worst-case</a:t>
            </a:r>
            <a:r>
              <a:rPr lang="en-US" dirty="0" smtClean="0"/>
              <a:t> </a:t>
            </a:r>
            <a:r>
              <a:rPr lang="en-US" dirty="0"/>
              <a:t>time </a:t>
            </a:r>
            <a:r>
              <a:rPr lang="en-US" dirty="0" smtClean="0"/>
              <a:t>complexity, the </a:t>
            </a:r>
            <a:r>
              <a:rPr lang="en-US" dirty="0"/>
              <a:t>maximum amount of time taken on any </a:t>
            </a:r>
            <a:r>
              <a:rPr lang="en-US" dirty="0" smtClean="0"/>
              <a:t>(including the worst) input </a:t>
            </a:r>
            <a:r>
              <a:rPr lang="en-US" dirty="0"/>
              <a:t>of size </a:t>
            </a:r>
            <a:r>
              <a:rPr lang="en-US" i="1" dirty="0"/>
              <a:t>n</a:t>
            </a:r>
            <a:r>
              <a:rPr lang="en-US" dirty="0" smtClean="0"/>
              <a:t>.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7244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Hardness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A time </a:t>
            </a:r>
            <a:r>
              <a:rPr lang="de-CH" dirty="0" err="1" smtClean="0"/>
              <a:t>complexity</a:t>
            </a:r>
            <a:r>
              <a:rPr lang="de-CH" dirty="0" smtClean="0"/>
              <a:t> </a:t>
            </a:r>
            <a:r>
              <a:rPr lang="de-CH" dirty="0" err="1" smtClean="0"/>
              <a:t>which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>
                <a:solidFill>
                  <a:srgbClr val="FF0000"/>
                </a:solidFill>
              </a:rPr>
              <a:t>polynomial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smtClean="0"/>
              <a:t>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input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usually</a:t>
            </a:r>
            <a:r>
              <a:rPr lang="de-CH" dirty="0" smtClean="0"/>
              <a:t> </a:t>
            </a:r>
            <a:r>
              <a:rPr lang="de-CH" dirty="0" err="1" smtClean="0"/>
              <a:t>considered</a:t>
            </a:r>
            <a:r>
              <a:rPr lang="de-CH" dirty="0" smtClean="0"/>
              <a:t> </a:t>
            </a:r>
            <a:r>
              <a:rPr lang="de-CH" dirty="0" err="1" smtClean="0"/>
              <a:t>feasible</a:t>
            </a:r>
            <a:r>
              <a:rPr lang="de-CH" dirty="0" smtClean="0"/>
              <a:t>, e.g. </a:t>
            </a:r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baseline="30000" dirty="0" smtClean="0"/>
              <a:t>1000</a:t>
            </a:r>
            <a:r>
              <a:rPr lang="en-US" dirty="0" smtClean="0"/>
              <a:t>) is okay.</a:t>
            </a:r>
          </a:p>
          <a:p>
            <a:r>
              <a:rPr lang="de-CH" dirty="0" smtClean="0"/>
              <a:t>An </a:t>
            </a:r>
            <a:r>
              <a:rPr lang="de-CH" dirty="0" err="1" smtClean="0"/>
              <a:t>algorithm</a:t>
            </a:r>
            <a:r>
              <a:rPr lang="de-CH" dirty="0" smtClean="0"/>
              <a:t> </a:t>
            </a:r>
            <a:r>
              <a:rPr lang="de-CH" dirty="0" err="1" smtClean="0"/>
              <a:t>becomes</a:t>
            </a:r>
            <a:r>
              <a:rPr lang="de-CH" dirty="0"/>
              <a:t> </a:t>
            </a:r>
            <a:r>
              <a:rPr lang="de-CH" dirty="0" err="1" smtClean="0"/>
              <a:t>problematic</a:t>
            </a:r>
            <a:r>
              <a:rPr lang="de-CH" dirty="0" smtClean="0"/>
              <a:t> </a:t>
            </a: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its</a:t>
            </a:r>
            <a:r>
              <a:rPr lang="de-CH" dirty="0" smtClean="0"/>
              <a:t> time </a:t>
            </a:r>
            <a:r>
              <a:rPr lang="de-CH" dirty="0" err="1" smtClean="0"/>
              <a:t>complexity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not </a:t>
            </a:r>
            <a:r>
              <a:rPr lang="de-CH" dirty="0" err="1" smtClean="0"/>
              <a:t>polynomial</a:t>
            </a:r>
            <a:r>
              <a:rPr lang="de-CH" dirty="0" smtClean="0"/>
              <a:t> </a:t>
            </a:r>
            <a:r>
              <a:rPr lang="de-CH" dirty="0" err="1" smtClean="0"/>
              <a:t>anymore</a:t>
            </a:r>
            <a:r>
              <a:rPr lang="de-CH" dirty="0" smtClean="0"/>
              <a:t>, </a:t>
            </a:r>
            <a:r>
              <a:rPr lang="de-CH" dirty="0"/>
              <a:t>e.g. </a:t>
            </a:r>
            <a:r>
              <a:rPr lang="de-CH" dirty="0" err="1" smtClean="0"/>
              <a:t>exponential</a:t>
            </a:r>
            <a:r>
              <a:rPr lang="de-CH" dirty="0" smtClean="0"/>
              <a:t> such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en-US" dirty="0" smtClean="0"/>
              <a:t>O(1.1</a:t>
            </a:r>
            <a:r>
              <a:rPr lang="en-US" i="1" baseline="30000" dirty="0" smtClean="0"/>
              <a:t>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In this example the first function may look scarier than the second, but for large enough </a:t>
            </a:r>
            <a:r>
              <a:rPr lang="en-US" i="1" dirty="0" smtClean="0"/>
              <a:t>n</a:t>
            </a:r>
            <a:r>
              <a:rPr lang="en-US" dirty="0" smtClean="0"/>
              <a:t>, the second function is much larger (well, after all it grows exponentially).</a:t>
            </a:r>
          </a:p>
          <a:p>
            <a:endParaRPr lang="en-US" dirty="0"/>
          </a:p>
          <a:p>
            <a:r>
              <a:rPr lang="en-US" dirty="0" smtClean="0"/>
              <a:t>In layman’s terms, if a problem is </a:t>
            </a:r>
            <a:r>
              <a:rPr lang="en-US" dirty="0" smtClean="0">
                <a:solidFill>
                  <a:srgbClr val="FF0000"/>
                </a:solidFill>
              </a:rPr>
              <a:t>NP-hard</a:t>
            </a:r>
            <a:r>
              <a:rPr lang="en-US" dirty="0" smtClean="0"/>
              <a:t>, then it is a “difficult” problem. For problems that are NP-hard it is generally believed that there is no polynomial time algorithm which can solve the problem. However, this is just a conjecture. If you can proof it, you get very famous.</a:t>
            </a:r>
          </a:p>
          <a:p>
            <a:endParaRPr lang="en-US" dirty="0"/>
          </a:p>
          <a:p>
            <a:r>
              <a:rPr lang="en-US" dirty="0" smtClean="0"/>
              <a:t>The Steiner tree problem is known to be NP-hard.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do </a:t>
            </a:r>
            <a:r>
              <a:rPr lang="de-CH" dirty="0" err="1" smtClean="0"/>
              <a:t>if</a:t>
            </a:r>
            <a:r>
              <a:rPr lang="de-CH" dirty="0" smtClean="0"/>
              <a:t> a </a:t>
            </a:r>
            <a:r>
              <a:rPr lang="de-CH" dirty="0" err="1" smtClean="0"/>
              <a:t>problem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hard</a:t>
            </a:r>
            <a:r>
              <a:rPr lang="de-CH" dirty="0" smtClean="0"/>
              <a:t>?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lazy</a:t>
            </a:r>
            <a:r>
              <a:rPr lang="de-CH" dirty="0" smtClean="0"/>
              <a:t>,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may</a:t>
            </a:r>
            <a:r>
              <a:rPr lang="de-CH" dirty="0" smtClean="0"/>
              <a:t> </a:t>
            </a:r>
            <a:r>
              <a:rPr lang="de-CH" dirty="0" err="1" smtClean="0"/>
              <a:t>take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a </a:t>
            </a:r>
            <a:r>
              <a:rPr lang="de-CH" dirty="0" err="1" smtClean="0"/>
              <a:t>excuse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propose</a:t>
            </a:r>
            <a:r>
              <a:rPr lang="de-CH" dirty="0" smtClean="0"/>
              <a:t> a </a:t>
            </a:r>
            <a:r>
              <a:rPr lang="de-CH" dirty="0" err="1" smtClean="0"/>
              <a:t>heuristic</a:t>
            </a:r>
            <a:r>
              <a:rPr lang="de-CH" dirty="0"/>
              <a:t> </a:t>
            </a:r>
            <a:r>
              <a:rPr lang="de-CH" dirty="0" smtClean="0"/>
              <a:t>(an </a:t>
            </a:r>
            <a:r>
              <a:rPr lang="de-CH" dirty="0" err="1" smtClean="0"/>
              <a:t>algorithm</a:t>
            </a:r>
            <a:r>
              <a:rPr lang="de-CH" dirty="0" smtClean="0"/>
              <a:t> </a:t>
            </a:r>
            <a:r>
              <a:rPr lang="de-CH" dirty="0" err="1" smtClean="0"/>
              <a:t>without</a:t>
            </a:r>
            <a:r>
              <a:rPr lang="de-CH" dirty="0" smtClean="0"/>
              <a:t> </a:t>
            </a:r>
            <a:r>
              <a:rPr lang="de-CH" dirty="0" err="1" smtClean="0"/>
              <a:t>quality</a:t>
            </a:r>
            <a:r>
              <a:rPr lang="de-CH" dirty="0" smtClean="0"/>
              <a:t> </a:t>
            </a:r>
            <a:r>
              <a:rPr lang="de-CH" dirty="0" err="1" smtClean="0"/>
              <a:t>guarantees</a:t>
            </a:r>
            <a:r>
              <a:rPr lang="de-CH" dirty="0" smtClean="0"/>
              <a:t>).</a:t>
            </a:r>
          </a:p>
          <a:p>
            <a:endParaRPr lang="de-CH" dirty="0"/>
          </a:p>
          <a:p>
            <a:r>
              <a:rPr lang="de-CH" dirty="0" err="1" smtClean="0"/>
              <a:t>Another</a:t>
            </a:r>
            <a:r>
              <a:rPr lang="de-CH" dirty="0" smtClean="0"/>
              <a:t> </a:t>
            </a:r>
            <a:r>
              <a:rPr lang="de-CH" dirty="0" err="1" smtClean="0"/>
              <a:t>way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go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propose</a:t>
            </a:r>
            <a:r>
              <a:rPr lang="de-CH" dirty="0" smtClean="0"/>
              <a:t> so-</a:t>
            </a:r>
            <a:r>
              <a:rPr lang="de-CH" dirty="0" err="1" smtClean="0"/>
              <a:t>called</a:t>
            </a:r>
            <a:r>
              <a:rPr lang="de-CH" dirty="0" smtClean="0"/>
              <a:t> </a:t>
            </a:r>
            <a:r>
              <a:rPr lang="de-CH" dirty="0" err="1" smtClean="0"/>
              <a:t>fixed</a:t>
            </a:r>
            <a:r>
              <a:rPr lang="de-CH" dirty="0" smtClean="0"/>
              <a:t> </a:t>
            </a:r>
            <a:r>
              <a:rPr lang="de-CH" dirty="0" err="1" smtClean="0"/>
              <a:t>parameter</a:t>
            </a:r>
            <a:r>
              <a:rPr lang="de-CH" dirty="0" smtClean="0"/>
              <a:t> </a:t>
            </a:r>
            <a:r>
              <a:rPr lang="de-CH" dirty="0" err="1" smtClean="0"/>
              <a:t>algorithms</a:t>
            </a:r>
            <a:r>
              <a:rPr lang="de-CH" dirty="0" smtClean="0"/>
              <a:t>. </a:t>
            </a:r>
            <a:r>
              <a:rPr lang="de-CH" dirty="0" err="1" smtClean="0"/>
              <a:t>Some</a:t>
            </a:r>
            <a:r>
              <a:rPr lang="de-CH" dirty="0" smtClean="0"/>
              <a:t> </a:t>
            </a:r>
            <a:r>
              <a:rPr lang="de-CH" dirty="0" err="1" smtClean="0"/>
              <a:t>algorithms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exponential</a:t>
            </a:r>
            <a:r>
              <a:rPr lang="de-CH" dirty="0" smtClean="0"/>
              <a:t> </a:t>
            </a:r>
            <a:r>
              <a:rPr lang="de-CH" dirty="0" err="1" smtClean="0"/>
              <a:t>running</a:t>
            </a:r>
            <a:r>
              <a:rPr lang="de-CH" dirty="0" smtClean="0"/>
              <a:t> time </a:t>
            </a:r>
            <a:r>
              <a:rPr lang="de-CH" dirty="0" err="1" smtClean="0"/>
              <a:t>are</a:t>
            </a:r>
            <a:r>
              <a:rPr lang="de-CH" dirty="0" smtClean="0"/>
              <a:t> still </a:t>
            </a:r>
            <a:r>
              <a:rPr lang="de-CH" dirty="0" err="1" smtClean="0"/>
              <a:t>much</a:t>
            </a:r>
            <a:r>
              <a:rPr lang="de-CH" dirty="0" smtClean="0"/>
              <a:t> </a:t>
            </a:r>
            <a:r>
              <a:rPr lang="de-CH" dirty="0" err="1" smtClean="0"/>
              <a:t>better</a:t>
            </a:r>
            <a:r>
              <a:rPr lang="de-CH" dirty="0" smtClean="0"/>
              <a:t> </a:t>
            </a:r>
            <a:r>
              <a:rPr lang="de-CH" dirty="0" err="1" smtClean="0"/>
              <a:t>than</a:t>
            </a:r>
            <a:r>
              <a:rPr lang="de-CH" dirty="0" smtClean="0"/>
              <a:t> </a:t>
            </a:r>
            <a:r>
              <a:rPr lang="de-CH" dirty="0" err="1" smtClean="0"/>
              <a:t>others</a:t>
            </a:r>
            <a:r>
              <a:rPr lang="de-CH" dirty="0" smtClean="0"/>
              <a:t>, e.g. </a:t>
            </a:r>
            <a:r>
              <a:rPr lang="en-US" dirty="0"/>
              <a:t>O(1.1</a:t>
            </a:r>
            <a:r>
              <a:rPr lang="en-US" i="1" baseline="30000" dirty="0"/>
              <a:t>n</a:t>
            </a:r>
            <a:r>
              <a:rPr lang="en-US" dirty="0" smtClean="0"/>
              <a:t>) is much faster than O(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n</a:t>
            </a:r>
            <a:r>
              <a:rPr lang="en-US" dirty="0" smtClean="0"/>
              <a:t>) or O(</a:t>
            </a:r>
            <a:r>
              <a:rPr lang="en-US" i="1" dirty="0" smtClean="0"/>
              <a:t>n</a:t>
            </a:r>
            <a:r>
              <a:rPr lang="en-US" dirty="0" smtClean="0"/>
              <a:t>!)</a:t>
            </a:r>
          </a:p>
          <a:p>
            <a:endParaRPr lang="en-US" dirty="0"/>
          </a:p>
          <a:p>
            <a:r>
              <a:rPr lang="en-US" dirty="0" smtClean="0"/>
              <a:t>A very popular alternative is to propose so-called approximation algorithms. These are polynomial-time algorithms which cannot guarantee to find the optimum, but they can </a:t>
            </a:r>
            <a:r>
              <a:rPr lang="en-US" dirty="0" smtClean="0">
                <a:solidFill>
                  <a:srgbClr val="FF0000"/>
                </a:solidFill>
              </a:rPr>
              <a:t>guarantee to find a solution which is at most a factor </a:t>
            </a:r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worse than the (unknown) optimum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Is there an approximation algorithm for the Steiner tree problem?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Steiner </a:t>
            </a:r>
            <a:r>
              <a:rPr lang="de-CH" dirty="0" err="1" smtClean="0"/>
              <a:t>Tree</a:t>
            </a:r>
            <a:r>
              <a:rPr lang="de-CH" dirty="0" smtClean="0"/>
              <a:t> </a:t>
            </a:r>
            <a:r>
              <a:rPr lang="de-CH" dirty="0" err="1" smtClean="0"/>
              <a:t>Approximations</a:t>
            </a:r>
            <a:r>
              <a:rPr lang="de-CH" dirty="0" smtClean="0"/>
              <a:t>?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connect</a:t>
            </a:r>
            <a:r>
              <a:rPr lang="de-CH" dirty="0" smtClean="0"/>
              <a:t> all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nodes</a:t>
            </a:r>
            <a:r>
              <a:rPr lang="de-CH" dirty="0" smtClean="0"/>
              <a:t> </a:t>
            </a:r>
            <a:r>
              <a:rPr lang="de-CH" dirty="0" err="1" smtClean="0"/>
              <a:t>directly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some</a:t>
            </a:r>
            <a:r>
              <a:rPr lang="de-CH" dirty="0" smtClean="0"/>
              <a:t> </a:t>
            </a:r>
            <a:r>
              <a:rPr lang="de-CH" dirty="0" err="1" smtClean="0"/>
              <a:t>arbitrarily</a:t>
            </a:r>
            <a:r>
              <a:rPr lang="de-CH" dirty="0" smtClean="0"/>
              <a:t> </a:t>
            </a:r>
            <a:r>
              <a:rPr lang="de-CH" dirty="0" err="1" smtClean="0"/>
              <a:t>chosen</a:t>
            </a:r>
            <a:r>
              <a:rPr lang="de-CH" dirty="0" smtClean="0"/>
              <a:t> (</a:t>
            </a:r>
            <a:r>
              <a:rPr lang="de-CH" dirty="0" err="1" smtClean="0"/>
              <a:t>root</a:t>
            </a:r>
            <a:r>
              <a:rPr lang="de-CH" dirty="0" smtClean="0"/>
              <a:t>) </a:t>
            </a:r>
            <a:r>
              <a:rPr lang="de-CH" dirty="0" err="1" smtClean="0"/>
              <a:t>node</a:t>
            </a:r>
            <a:r>
              <a:rPr lang="de-CH" dirty="0" smtClean="0"/>
              <a:t>?</a:t>
            </a:r>
          </a:p>
          <a:p>
            <a:pPr lvl="1"/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much</a:t>
            </a:r>
            <a:r>
              <a:rPr lang="de-CH" dirty="0" smtClean="0"/>
              <a:t> </a:t>
            </a:r>
            <a:r>
              <a:rPr lang="de-CH" dirty="0" err="1" smtClean="0"/>
              <a:t>worse</a:t>
            </a:r>
            <a:r>
              <a:rPr lang="de-CH" dirty="0" smtClean="0"/>
              <a:t> </a:t>
            </a:r>
            <a:r>
              <a:rPr lang="de-CH" dirty="0" err="1" smtClean="0"/>
              <a:t>than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optimum</a:t>
            </a:r>
            <a:r>
              <a:rPr lang="de-CH" dirty="0" smtClean="0"/>
              <a:t> </a:t>
            </a:r>
            <a:r>
              <a:rPr lang="de-CH" dirty="0" err="1" smtClean="0"/>
              <a:t>solution</a:t>
            </a:r>
            <a:r>
              <a:rPr lang="de-CH" dirty="0" smtClean="0"/>
              <a:t> will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?</a:t>
            </a:r>
          </a:p>
          <a:p>
            <a:pPr lvl="1"/>
            <a:endParaRPr lang="de-CH" dirty="0"/>
          </a:p>
          <a:p>
            <a:r>
              <a:rPr lang="de-CH" dirty="0" err="1" smtClean="0"/>
              <a:t>Alternatively</a:t>
            </a:r>
            <a:r>
              <a:rPr lang="de-CH" dirty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might</a:t>
            </a:r>
            <a:r>
              <a:rPr lang="de-CH" dirty="0" smtClean="0"/>
              <a:t> </a:t>
            </a:r>
            <a:r>
              <a:rPr lang="de-CH" dirty="0" err="1" smtClean="0"/>
              <a:t>connect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nodes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minimum</a:t>
            </a:r>
            <a:r>
              <a:rPr lang="de-CH" dirty="0" smtClean="0"/>
              <a:t> </a:t>
            </a:r>
            <a:r>
              <a:rPr lang="de-CH" dirty="0" err="1" smtClean="0"/>
              <a:t>cost</a:t>
            </a:r>
            <a:r>
              <a:rPr lang="de-CH" dirty="0" smtClean="0"/>
              <a:t> </a:t>
            </a:r>
            <a:r>
              <a:rPr lang="de-CH" dirty="0" err="1" smtClean="0"/>
              <a:t>spanning</a:t>
            </a:r>
            <a:r>
              <a:rPr lang="de-CH" dirty="0" smtClean="0"/>
              <a:t> </a:t>
            </a:r>
            <a:r>
              <a:rPr lang="de-CH" dirty="0" err="1" smtClean="0"/>
              <a:t>tree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does</a:t>
            </a:r>
            <a:r>
              <a:rPr lang="de-CH" dirty="0" smtClean="0"/>
              <a:t> not </a:t>
            </a:r>
            <a:r>
              <a:rPr lang="de-CH" dirty="0" err="1" smtClean="0"/>
              <a:t>use</a:t>
            </a:r>
            <a:r>
              <a:rPr lang="de-CH" dirty="0" smtClean="0"/>
              <a:t> additional (Steiner) </a:t>
            </a:r>
            <a:r>
              <a:rPr lang="de-CH" dirty="0" err="1" smtClean="0"/>
              <a:t>points</a:t>
            </a:r>
            <a:r>
              <a:rPr lang="de-CH" dirty="0" smtClean="0"/>
              <a:t>. Such a </a:t>
            </a:r>
            <a:r>
              <a:rPr lang="de-CH" dirty="0" err="1" smtClean="0"/>
              <a:t>spanning</a:t>
            </a:r>
            <a:r>
              <a:rPr lang="de-CH" dirty="0" smtClean="0"/>
              <a:t> </a:t>
            </a:r>
            <a:r>
              <a:rPr lang="de-CH" dirty="0" err="1" smtClean="0"/>
              <a:t>tree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known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Minimum </a:t>
            </a:r>
            <a:r>
              <a:rPr lang="de-CH" dirty="0" err="1" smtClean="0"/>
              <a:t>Spanning</a:t>
            </a:r>
            <a:r>
              <a:rPr lang="de-CH" dirty="0" smtClean="0"/>
              <a:t> </a:t>
            </a:r>
            <a:r>
              <a:rPr lang="de-CH" dirty="0" err="1" smtClean="0"/>
              <a:t>Tree</a:t>
            </a:r>
            <a:r>
              <a:rPr lang="de-CH" dirty="0"/>
              <a:t> </a:t>
            </a:r>
            <a:r>
              <a:rPr lang="de-CH" dirty="0" smtClean="0"/>
              <a:t>(MST).</a:t>
            </a:r>
          </a:p>
          <a:p>
            <a:pPr lvl="1"/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compute</a:t>
            </a:r>
            <a:r>
              <a:rPr lang="de-CH" dirty="0" smtClean="0"/>
              <a:t> such an MST?</a:t>
            </a:r>
          </a:p>
          <a:p>
            <a:pPr lvl="1"/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much</a:t>
            </a:r>
            <a:r>
              <a:rPr lang="de-CH" dirty="0" smtClean="0"/>
              <a:t> </a:t>
            </a:r>
            <a:r>
              <a:rPr lang="de-CH" dirty="0" err="1" smtClean="0"/>
              <a:t>worse</a:t>
            </a:r>
            <a:r>
              <a:rPr lang="de-CH" dirty="0" smtClean="0"/>
              <a:t> </a:t>
            </a:r>
            <a:r>
              <a:rPr lang="de-CH" dirty="0" err="1" smtClean="0"/>
              <a:t>than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optimum</a:t>
            </a:r>
            <a:r>
              <a:rPr lang="de-CH" dirty="0" smtClean="0"/>
              <a:t> </a:t>
            </a:r>
            <a:r>
              <a:rPr lang="de-CH" dirty="0" err="1" smtClean="0"/>
              <a:t>solution</a:t>
            </a:r>
            <a:r>
              <a:rPr lang="de-CH" dirty="0" smtClean="0"/>
              <a:t> will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?</a:t>
            </a:r>
          </a:p>
          <a:p>
            <a:pPr lvl="1"/>
            <a:endParaRPr lang="de-CH" dirty="0"/>
          </a:p>
          <a:p>
            <a:r>
              <a:rPr lang="de-CH" dirty="0" err="1" smtClean="0"/>
              <a:t>Indeed</a:t>
            </a:r>
            <a:r>
              <a:rPr lang="de-CH" dirty="0" smtClean="0"/>
              <a:t>,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Euclidean</a:t>
            </a:r>
            <a:r>
              <a:rPr lang="de-CH" dirty="0" smtClean="0"/>
              <a:t> Steiner </a:t>
            </a:r>
            <a:r>
              <a:rPr lang="de-CH" dirty="0" err="1" smtClean="0"/>
              <a:t>Tree</a:t>
            </a:r>
            <a:r>
              <a:rPr lang="de-CH" dirty="0" smtClean="0"/>
              <a:t> </a:t>
            </a:r>
            <a:r>
              <a:rPr lang="de-CH" dirty="0" err="1" smtClean="0"/>
              <a:t>problem</a:t>
            </a:r>
            <a:r>
              <a:rPr lang="de-CH" dirty="0" smtClean="0"/>
              <a:t> </a:t>
            </a:r>
            <a:r>
              <a:rPr lang="de-CH" dirty="0" err="1" smtClean="0"/>
              <a:t>there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even</a:t>
            </a:r>
            <a:r>
              <a:rPr lang="de-CH" dirty="0" smtClean="0"/>
              <a:t> a </a:t>
            </a:r>
            <a:r>
              <a:rPr lang="de-CH" dirty="0" err="1" smtClean="0"/>
              <a:t>polynomial</a:t>
            </a:r>
            <a:r>
              <a:rPr lang="de-CH" dirty="0" smtClean="0"/>
              <a:t>-time </a:t>
            </a:r>
            <a:r>
              <a:rPr lang="de-CH" dirty="0" err="1" smtClean="0"/>
              <a:t>approximation</a:t>
            </a:r>
            <a:r>
              <a:rPr lang="de-CH" dirty="0" smtClean="0"/>
              <a:t> </a:t>
            </a:r>
            <a:r>
              <a:rPr lang="de-CH" dirty="0" err="1" smtClean="0"/>
              <a:t>scheme</a:t>
            </a:r>
            <a:r>
              <a:rPr lang="de-CH" dirty="0" smtClean="0"/>
              <a:t> (PTAS). This </a:t>
            </a:r>
            <a:r>
              <a:rPr lang="de-CH" dirty="0" err="1" smtClean="0"/>
              <a:t>means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approximate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optimal </a:t>
            </a:r>
            <a:r>
              <a:rPr lang="de-CH" dirty="0" err="1" smtClean="0"/>
              <a:t>solution</a:t>
            </a:r>
            <a:r>
              <a:rPr lang="de-CH" dirty="0" smtClean="0"/>
              <a:t> </a:t>
            </a:r>
            <a:r>
              <a:rPr lang="de-CH" dirty="0" err="1" smtClean="0"/>
              <a:t>up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a </a:t>
            </a:r>
            <a:r>
              <a:rPr lang="de-CH" dirty="0" err="1" smtClean="0"/>
              <a:t>factor</a:t>
            </a:r>
            <a:r>
              <a:rPr lang="de-CH" dirty="0" smtClean="0"/>
              <a:t> 1+</a:t>
            </a:r>
            <a:r>
              <a:rPr lang="el-GR" dirty="0" smtClean="0"/>
              <a:t>ε</a:t>
            </a:r>
            <a:r>
              <a:rPr lang="de-CH" dirty="0" smtClean="0"/>
              <a:t>, </a:t>
            </a:r>
            <a:r>
              <a:rPr lang="de-CH" dirty="0" err="1" smtClean="0"/>
              <a:t>for</a:t>
            </a:r>
            <a:r>
              <a:rPr lang="de-CH" dirty="0" smtClean="0"/>
              <a:t> an </a:t>
            </a:r>
            <a:r>
              <a:rPr lang="de-CH" dirty="0" err="1" smtClean="0"/>
              <a:t>arbitrarily</a:t>
            </a:r>
            <a:r>
              <a:rPr lang="de-CH" dirty="0" smtClean="0"/>
              <a:t> </a:t>
            </a:r>
            <a:r>
              <a:rPr lang="de-CH" dirty="0" err="1" smtClean="0"/>
              <a:t>small</a:t>
            </a:r>
            <a:r>
              <a:rPr lang="de-CH" dirty="0" smtClean="0"/>
              <a:t> </a:t>
            </a:r>
            <a:r>
              <a:rPr lang="el-GR" dirty="0"/>
              <a:t>ε </a:t>
            </a:r>
            <a:r>
              <a:rPr lang="de-CH" dirty="0" smtClean="0"/>
              <a:t>&gt; 0. </a:t>
            </a:r>
            <a:r>
              <a:rPr lang="de-CH" dirty="0" err="1" smtClean="0"/>
              <a:t>However</a:t>
            </a:r>
            <a:r>
              <a:rPr lang="de-CH" dirty="0" smtClean="0"/>
              <a:t>,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running</a:t>
            </a:r>
            <a:r>
              <a:rPr lang="de-CH" dirty="0" smtClean="0"/>
              <a:t> time will </a:t>
            </a:r>
            <a:r>
              <a:rPr lang="de-CH" dirty="0" err="1" smtClean="0"/>
              <a:t>grow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a </a:t>
            </a:r>
            <a:r>
              <a:rPr lang="de-CH" dirty="0" err="1" smtClean="0"/>
              <a:t>function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el-GR" dirty="0" smtClean="0"/>
              <a:t>ε</a:t>
            </a:r>
            <a:r>
              <a:rPr lang="de-CH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 Hoc Networks                vs. Sensor Networks</a:t>
            </a:r>
            <a:endParaRPr lang="de-CH"/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000" dirty="0"/>
          </a:p>
          <a:p>
            <a:r>
              <a:rPr lang="en-US" sz="2000" dirty="0"/>
              <a:t>Laptops, PDA’s, cars, soldiers</a:t>
            </a:r>
          </a:p>
          <a:p>
            <a:endParaRPr lang="en-US" sz="2000" dirty="0"/>
          </a:p>
          <a:p>
            <a:r>
              <a:rPr lang="en-US" sz="2000" dirty="0"/>
              <a:t>All-to-all </a:t>
            </a:r>
            <a:r>
              <a:rPr lang="en-US" sz="2000" dirty="0">
                <a:solidFill>
                  <a:srgbClr val="FF0000"/>
                </a:solidFill>
              </a:rPr>
              <a:t>routing</a:t>
            </a:r>
          </a:p>
          <a:p>
            <a:endParaRPr lang="en-US" sz="2000" dirty="0"/>
          </a:p>
          <a:p>
            <a:r>
              <a:rPr lang="en-US" sz="2000" dirty="0"/>
              <a:t>Often with </a:t>
            </a:r>
            <a:r>
              <a:rPr lang="en-US" sz="2000" dirty="0">
                <a:solidFill>
                  <a:srgbClr val="FF0000"/>
                </a:solidFill>
              </a:rPr>
              <a:t>mobility</a:t>
            </a:r>
            <a:r>
              <a:rPr lang="en-US" sz="2000" dirty="0"/>
              <a:t> (MANET’s)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Trust/Security</a:t>
            </a:r>
            <a:r>
              <a:rPr lang="en-US" sz="2000" dirty="0"/>
              <a:t> an issue</a:t>
            </a:r>
          </a:p>
          <a:p>
            <a:pPr lvl="1"/>
            <a:r>
              <a:rPr lang="en-US" sz="2000" dirty="0"/>
              <a:t>No central coordinator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Maybe high</a:t>
            </a:r>
            <a:r>
              <a:rPr lang="en-US" sz="2000" dirty="0">
                <a:solidFill>
                  <a:srgbClr val="FF0000"/>
                </a:solidFill>
              </a:rPr>
              <a:t> bandwidth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11274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000"/>
          </a:p>
          <a:p>
            <a:r>
              <a:rPr lang="en-US" sz="2000">
                <a:solidFill>
                  <a:srgbClr val="FF0000"/>
                </a:solidFill>
              </a:rPr>
              <a:t>Tiny nodes</a:t>
            </a:r>
            <a:r>
              <a:rPr lang="en-US" sz="2000"/>
              <a:t>: 4 MHz, 32 kB, …</a:t>
            </a:r>
          </a:p>
          <a:p>
            <a:endParaRPr lang="en-US" sz="2000"/>
          </a:p>
          <a:p>
            <a:r>
              <a:rPr lang="en-US" sz="2000"/>
              <a:t>Broadcast/Echo from/to </a:t>
            </a:r>
            <a:r>
              <a:rPr lang="en-US" sz="2000">
                <a:solidFill>
                  <a:schemeClr val="tx1"/>
                </a:solidFill>
              </a:rPr>
              <a:t>sink</a:t>
            </a:r>
          </a:p>
          <a:p>
            <a:pPr>
              <a:buFontTx/>
              <a:buNone/>
            </a:pPr>
            <a:endParaRPr lang="en-US" sz="2000"/>
          </a:p>
          <a:p>
            <a:r>
              <a:rPr lang="en-US" sz="2000"/>
              <a:t>Usually no mobility</a:t>
            </a:r>
          </a:p>
          <a:p>
            <a:pPr lvl="1"/>
            <a:r>
              <a:rPr lang="en-US" sz="2000"/>
              <a:t>but link failures</a:t>
            </a:r>
          </a:p>
          <a:p>
            <a:endParaRPr lang="en-US" sz="2000"/>
          </a:p>
          <a:p>
            <a:r>
              <a:rPr lang="en-US" sz="2000"/>
              <a:t>One administrative control</a:t>
            </a:r>
          </a:p>
          <a:p>
            <a:endParaRPr lang="en-US" sz="2000"/>
          </a:p>
          <a:p>
            <a:r>
              <a:rPr lang="en-US" sz="2000">
                <a:solidFill>
                  <a:schemeClr val="tx1"/>
                </a:solidFill>
              </a:rPr>
              <a:t>Long lifetime </a:t>
            </a:r>
            <a:r>
              <a:rPr lang="en-US" sz="200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 Energy</a:t>
            </a:r>
            <a:endParaRPr lang="de-CH" sz="200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7" name="AutoShape 187"/>
          <p:cNvSpPr>
            <a:spLocks noChangeArrowheads="1"/>
          </p:cNvSpPr>
          <p:nvPr/>
        </p:nvSpPr>
        <p:spPr bwMode="auto">
          <a:xfrm>
            <a:off x="912135" y="5261334"/>
            <a:ext cx="6053207" cy="1290541"/>
          </a:xfrm>
          <a:prstGeom prst="cloudCallout">
            <a:avLst>
              <a:gd name="adj1" fmla="val 6511"/>
              <a:gd name="adj2" fmla="val -78170"/>
            </a:avLst>
          </a:prstGeom>
          <a:solidFill>
            <a:schemeClr val="accent1">
              <a:alpha val="5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81000" indent="-381000"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There is no strict separation; more variants such as mesh or sensor/actor networks exist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Minimum </a:t>
            </a:r>
            <a:r>
              <a:rPr lang="de-CH" dirty="0" err="1" smtClean="0"/>
              <a:t>Spanning</a:t>
            </a:r>
            <a:r>
              <a:rPr lang="de-CH" dirty="0" smtClean="0"/>
              <a:t> </a:t>
            </a:r>
            <a:r>
              <a:rPr lang="de-CH" dirty="0" err="1" smtClean="0"/>
              <a:t>Tree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err="1" smtClean="0"/>
              <a:t>There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several</a:t>
            </a:r>
            <a:r>
              <a:rPr lang="de-CH" dirty="0" smtClean="0"/>
              <a:t> simple </a:t>
            </a:r>
            <a:r>
              <a:rPr lang="de-CH" dirty="0" err="1" smtClean="0"/>
              <a:t>algorithms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compute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MST </a:t>
            </a:r>
            <a:r>
              <a:rPr lang="de-CH" dirty="0" err="1" smtClean="0"/>
              <a:t>quickly</a:t>
            </a:r>
            <a:r>
              <a:rPr lang="de-CH" dirty="0" smtClean="0"/>
              <a:t>.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instance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following</a:t>
            </a:r>
            <a:r>
              <a:rPr lang="de-CH" dirty="0" smtClean="0"/>
              <a:t>:</a:t>
            </a:r>
          </a:p>
          <a:p>
            <a:endParaRPr lang="de-CH" dirty="0"/>
          </a:p>
          <a:p>
            <a:r>
              <a:rPr lang="de-CH" dirty="0" err="1" smtClean="0"/>
              <a:t>Choose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closest</a:t>
            </a:r>
            <a:r>
              <a:rPr lang="de-CH" dirty="0" smtClean="0"/>
              <a:t> </a:t>
            </a:r>
            <a:r>
              <a:rPr lang="de-CH" dirty="0" err="1" smtClean="0"/>
              <a:t>two</a:t>
            </a:r>
            <a:r>
              <a:rPr lang="de-CH" dirty="0" smtClean="0"/>
              <a:t> </a:t>
            </a:r>
            <a:r>
              <a:rPr lang="de-CH" dirty="0" err="1" smtClean="0"/>
              <a:t>nodes</a:t>
            </a:r>
            <a:r>
              <a:rPr lang="de-CH" dirty="0" smtClean="0"/>
              <a:t> </a:t>
            </a:r>
            <a:r>
              <a:rPr lang="de-CH" dirty="0" err="1" smtClean="0"/>
              <a:t>which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not </a:t>
            </a:r>
            <a:r>
              <a:rPr lang="de-CH" dirty="0" err="1" smtClean="0"/>
              <a:t>yet</a:t>
            </a:r>
            <a:r>
              <a:rPr lang="de-CH" dirty="0" smtClean="0"/>
              <a:t> </a:t>
            </a:r>
            <a:r>
              <a:rPr lang="de-CH" dirty="0" err="1" smtClean="0"/>
              <a:t>connected</a:t>
            </a:r>
            <a:r>
              <a:rPr lang="de-CH" dirty="0" smtClean="0"/>
              <a:t> (</a:t>
            </a:r>
            <a:r>
              <a:rPr lang="de-CH" dirty="0" err="1" smtClean="0"/>
              <a:t>through</a:t>
            </a:r>
            <a:r>
              <a:rPr lang="de-CH" dirty="0" smtClean="0"/>
              <a:t> a </a:t>
            </a:r>
            <a:r>
              <a:rPr lang="de-CH" dirty="0" err="1" smtClean="0"/>
              <a:t>path</a:t>
            </a:r>
            <a:r>
              <a:rPr lang="de-CH" dirty="0" smtClean="0"/>
              <a:t>)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connect</a:t>
            </a:r>
            <a:r>
              <a:rPr lang="de-CH" dirty="0" smtClean="0"/>
              <a:t> </a:t>
            </a:r>
            <a:r>
              <a:rPr lang="de-CH" dirty="0" err="1" smtClean="0"/>
              <a:t>them</a:t>
            </a:r>
            <a:r>
              <a:rPr lang="de-CH" dirty="0" smtClean="0"/>
              <a:t>, </a:t>
            </a:r>
            <a:r>
              <a:rPr lang="de-CH" dirty="0" err="1" smtClean="0"/>
              <a:t>until</a:t>
            </a:r>
            <a:r>
              <a:rPr lang="de-CH" dirty="0" smtClean="0"/>
              <a:t> all </a:t>
            </a:r>
            <a:r>
              <a:rPr lang="de-CH" dirty="0" err="1" smtClean="0"/>
              <a:t>nodes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connected</a:t>
            </a:r>
            <a:r>
              <a:rPr lang="de-CH" dirty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a </a:t>
            </a:r>
            <a:r>
              <a:rPr lang="de-CH" dirty="0" err="1" smtClean="0"/>
              <a:t>spanning</a:t>
            </a:r>
            <a:r>
              <a:rPr lang="de-CH" dirty="0" smtClean="0"/>
              <a:t> </a:t>
            </a:r>
            <a:r>
              <a:rPr lang="de-CH" dirty="0" err="1" smtClean="0"/>
              <a:t>tree</a:t>
            </a:r>
            <a:r>
              <a:rPr lang="de-CH" dirty="0" smtClean="0"/>
              <a:t>.</a:t>
            </a:r>
            <a:endParaRPr lang="de-CH" dirty="0"/>
          </a:p>
          <a:p>
            <a:endParaRPr lang="de-CH" dirty="0" smtClean="0"/>
          </a:p>
          <a:p>
            <a:r>
              <a:rPr lang="en-US" dirty="0" smtClean="0"/>
              <a:t>Exercise: Proof that this is optimal.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GB" dirty="0" smtClean="0"/>
              <a:t>Introduction</a:t>
            </a:r>
            <a:endParaRPr lang="en-US" dirty="0" smtClean="0"/>
          </a:p>
          <a:p>
            <a:r>
              <a:rPr lang="en-US" dirty="0" smtClean="0"/>
              <a:t>Application Examples</a:t>
            </a:r>
          </a:p>
          <a:p>
            <a:r>
              <a:rPr lang="en-US" dirty="0" smtClean="0"/>
              <a:t>Related Areas</a:t>
            </a:r>
          </a:p>
          <a:p>
            <a:r>
              <a:rPr lang="en-US" dirty="0"/>
              <a:t>Course Overview</a:t>
            </a:r>
          </a:p>
          <a:p>
            <a:r>
              <a:rPr lang="en-US" dirty="0"/>
              <a:t>Literature</a:t>
            </a:r>
          </a:p>
          <a:p>
            <a:endParaRPr lang="en-US" dirty="0" smtClean="0"/>
          </a:p>
          <a:p>
            <a:r>
              <a:rPr lang="en-US" dirty="0" smtClean="0"/>
              <a:t>For CS Students: Wireless Communication Basics</a:t>
            </a:r>
          </a:p>
          <a:p>
            <a:r>
              <a:rPr lang="en-US" dirty="0" smtClean="0"/>
              <a:t>For EE Students: Network Algorithms Overview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74" y="4000633"/>
            <a:ext cx="5358401" cy="202836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Monitoring (Great Duck Island)</a:t>
            </a:r>
            <a:endParaRPr lang="en-US" dirty="0"/>
          </a:p>
        </p:txBody>
      </p:sp>
      <p:pic>
        <p:nvPicPr>
          <p:cNvPr id="449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22" y="1002148"/>
            <a:ext cx="3555632" cy="27429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30095" y="1108548"/>
            <a:ext cx="4334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Biologists put sensors in underground nests of storm petrel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And on 10cm stilts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Devices record data about birds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Transmit to research station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 dirty="0" smtClean="0"/>
              <a:t>And from there via satellite to lab</a:t>
            </a:r>
          </a:p>
        </p:txBody>
      </p:sp>
      <p:pic>
        <p:nvPicPr>
          <p:cNvPr id="4495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4436" y="3085103"/>
            <a:ext cx="4471228" cy="168609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Monitoring (Redwood Tree)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Microclimate in a tree</a:t>
            </a:r>
          </a:p>
          <a:p>
            <a:r>
              <a:rPr lang="en-US" dirty="0" smtClean="0"/>
              <a:t>10km less cables on a tree; easier to set up</a:t>
            </a:r>
          </a:p>
          <a:p>
            <a:r>
              <a:rPr lang="en-US" dirty="0" smtClean="0"/>
              <a:t>Sensor Network = The New Microscope?</a:t>
            </a:r>
            <a:endParaRPr lang="en-US" dirty="0"/>
          </a:p>
        </p:txBody>
      </p:sp>
      <p:pic>
        <p:nvPicPr>
          <p:cNvPr id="451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5685" y="1024343"/>
            <a:ext cx="6145091" cy="37702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51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01" y="1032223"/>
            <a:ext cx="1905000" cy="37465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650"/>
  <p:tag name="DEFAULTHEIGHT" val="5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P_r = \frac{P_s G_s G_r \lambda^2}{(4\pi)^2 d^2 L}$  template TPT1  env TPENV1  fore 0  back 16777215  eqnno 1"/>
  <p:tag name="FILENAME" val="TP_tmp"/>
  <p:tag name="ORIGWIDTH" val="73"/>
  <p:tag name="PICTUREFILESIZE" val="97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P_r = \frac{P_s G_s G_r h_s^2 h_r^2}{d^4}$  template TPT1  env TPENV1  fore 0  back 16777215  eqnno 1"/>
  <p:tag name="FILENAME" val="TP_tmp"/>
  <p:tag name="ORIGWIDTH" val="83"/>
  <p:tag name="PICTUREFILESIZE" val="9160"/>
</p:tagLst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">
  <a:themeElements>
    <a:clrScheme name="1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3252</Words>
  <Application>Microsoft Office PowerPoint</Application>
  <PresentationFormat>On-screen Show (4:3)</PresentationFormat>
  <Paragraphs>840</Paragraphs>
  <Slides>60</Slides>
  <Notes>50</Notes>
  <HiddenSlides>0</HiddenSlides>
  <MMClips>3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Template</vt:lpstr>
      <vt:lpstr>1_Template</vt:lpstr>
      <vt:lpstr>Chart</vt:lpstr>
      <vt:lpstr>Photo Editor Photo</vt:lpstr>
      <vt:lpstr>Clip</vt:lpstr>
      <vt:lpstr>Document</vt:lpstr>
      <vt:lpstr>Image</vt:lpstr>
      <vt:lpstr>Bitmap Image</vt:lpstr>
      <vt:lpstr>Introduction Chapter 1</vt:lpstr>
      <vt:lpstr>PowerPoint Presentation</vt:lpstr>
      <vt:lpstr>A Typical Sensor Node: TinyNode 584</vt:lpstr>
      <vt:lpstr>After Deployment</vt:lpstr>
      <vt:lpstr>Visuals anyone?</vt:lpstr>
      <vt:lpstr>Ad Hoc Networks                vs. Sensor Networks</vt:lpstr>
      <vt:lpstr>Overview</vt:lpstr>
      <vt:lpstr>Animal Monitoring (Great Duck Island)</vt:lpstr>
      <vt:lpstr>Environmental Monitoring (Redwood Tree)</vt:lpstr>
      <vt:lpstr>Vehicle Tracking</vt:lpstr>
      <vt:lpstr>Smart Spaces (Car Parking)</vt:lpstr>
      <vt:lpstr>Structural Health Monitoring (Bridge)</vt:lpstr>
      <vt:lpstr>Virtual Fence (CSIRO Australia)</vt:lpstr>
      <vt:lpstr>Economic Forecast</vt:lpstr>
      <vt:lpstr>Related Areas</vt:lpstr>
      <vt:lpstr>RFID Systems</vt:lpstr>
      <vt:lpstr>Wearable Computing / Ubiquitous Computing</vt:lpstr>
      <vt:lpstr>Wireless and/or Mobile</vt:lpstr>
      <vt:lpstr>Wireless &amp; Mobile Examples</vt:lpstr>
      <vt:lpstr>General Trend: A computer in 10 years?</vt:lpstr>
      <vt:lpstr>Physical Layer: Wireless Frequencies</vt:lpstr>
      <vt:lpstr>Frequencies and Regulations</vt:lpstr>
      <vt:lpstr>Course Overview</vt:lpstr>
      <vt:lpstr>Course Overview: Lecture and Exercises</vt:lpstr>
      <vt:lpstr>Literature</vt:lpstr>
      <vt:lpstr>More Literature</vt:lpstr>
      <vt:lpstr>Rating (of Applications)</vt:lpstr>
      <vt:lpstr>Open Problem</vt:lpstr>
      <vt:lpstr>For CS Students: Wireless Communication Basics</vt:lpstr>
      <vt:lpstr>A brief history of communication</vt:lpstr>
      <vt:lpstr>Going Wireless</vt:lpstr>
      <vt:lpstr>Wireless Telephony</vt:lpstr>
      <vt:lpstr>Block Diagram of a Wireless Communication System</vt:lpstr>
      <vt:lpstr>Modulation and demodulation</vt:lpstr>
      <vt:lpstr>Periodic Signals</vt:lpstr>
      <vt:lpstr>Different representations of signals </vt:lpstr>
      <vt:lpstr>Digital modulation</vt:lpstr>
      <vt:lpstr>Advanced Phase Shift Keying</vt:lpstr>
      <vt:lpstr>Modulation Combinations</vt:lpstr>
      <vt:lpstr>Ultra-Wideband (UWB)</vt:lpstr>
      <vt:lpstr>UWB Modulation</vt:lpstr>
      <vt:lpstr>Antennas: isotropic radiator</vt:lpstr>
      <vt:lpstr>Antennas: simple dipoles</vt:lpstr>
      <vt:lpstr>Antennas: directed and sectorized</vt:lpstr>
      <vt:lpstr>Antennas: diversity</vt:lpstr>
      <vt:lpstr>Signal propagation ranges, a simplified model</vt:lpstr>
      <vt:lpstr>Signal propagation, more accurate models</vt:lpstr>
      <vt:lpstr>Attenuation by distance</vt:lpstr>
      <vt:lpstr>Attenuation by objects</vt:lpstr>
      <vt:lpstr>Multipath propagation</vt:lpstr>
      <vt:lpstr>Effects of mobility</vt:lpstr>
      <vt:lpstr>Real World Examples</vt:lpstr>
      <vt:lpstr>For EE Students: Network Algorithms Basics</vt:lpstr>
      <vt:lpstr>Connect with Minimal Cost</vt:lpstr>
      <vt:lpstr>Steiner Tree Facts</vt:lpstr>
      <vt:lpstr>Time Complexity</vt:lpstr>
      <vt:lpstr>Hardness</vt:lpstr>
      <vt:lpstr>What can one do if a problem is hard?</vt:lpstr>
      <vt:lpstr>Steiner Tree Approximations?</vt:lpstr>
      <vt:lpstr>Minimum Spanning Tree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ASN Introduction</dc:title>
  <dc:creator/>
  <cp:lastModifiedBy/>
  <cp:revision>1</cp:revision>
  <dcterms:created xsi:type="dcterms:W3CDTF">2010-09-24T14:26:34Z</dcterms:created>
  <dcterms:modified xsi:type="dcterms:W3CDTF">2010-09-24T14:27:27Z</dcterms:modified>
</cp:coreProperties>
</file>