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121920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Lukas Bürgi"/>
  <p:cmAuthor clrIdx="1" id="1" initials="" lastIdx="2" name="Oliver Richt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1-26T12:05:23.708">
    <p:pos x="383" y="1010"/>
    <p:text>you had that the other way around, I changed it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1-11-26T11:36:22.970">
    <p:pos x="344" y="893"/>
    <p:text>was 'linearizable'. I took the freedom to change it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1-11-26T11:53:16.781">
    <p:pos x="344" y="893"/>
    <p:text>same here, was 'linearizable'</p:text>
  </p:cm>
  <p:cm authorId="0" idx="2" dt="2021-11-26T11:53:16.781">
    <p:pos x="344" y="893"/>
    <p:text>I agree, but have a grammar-nitpick: I think it should be quiescently consistent here.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34f7cfbb6_0_11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34f7cfbb6_0_11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4f7cfbb6_0_16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34f7cfbb6_0_16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34f7cfbb6_0_16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34f7cfbb6_0_16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34f7cfbb6_0_17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34f7cfbb6_0_17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34f7cfbb6_0_18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34f7cfbb6_0_18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out example of why it’s not a strong logical clock.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34f7cfbb6_0_23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34f7cfbb6_0_23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34f7cfbb6_0_24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34f7cfbb6_0_24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34f7cfbb6_0_27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34f7cfbb6_0_27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34f7cfbb6_0_35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34f7cfbb6_0_35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34f7cfbb6_0_35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34f7cfbb6_0_35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bfdde894b_0_6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bfdde894b_0_6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34f7cfbb6_0_53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34f7cfbb6_0_53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34f7cfbb6_0_36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034f7cfbb6_0_36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34f7cfbb6_0_48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034f7cfbb6_0_48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34f7cfbb6_0_53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34f7cfbb6_0_53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34f7cfbb6_0_55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34f7cfbb6_0_55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34f7cfbb6_0_56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034f7cfbb6_0_56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34f7cfbb6_0_57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034f7cfbb6_0_57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bfdde894b_0_5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fbfdde894b_0_5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bfdde894b_0_6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bfdde894b_0_6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fbfdde894b_0_7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fbfdde894b_0_7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bfdde894b_0_4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fbfdde894b_0_4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bfdde894b_0_5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fbfdde894b_0_5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34f7cfbb6_0_58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034f7cfbb6_0_58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34f7cfbb6_0_59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034f7cfbb6_0_59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34f7cfbb6_0_60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034f7cfbb6_0_60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34f7cfbb6_0_60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34f7cfbb6_0_60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34f7cfbb6_0_61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034f7cfbb6_0_61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34f7cfbb6_0_62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034f7cfbb6_0_62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34f7cfbb6_0_63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034f7cfbb6_0_63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034f7cfbb6_0_63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034f7cfbb6_0_63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34f7cfbb6_0_64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034f7cfbb6_0_64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34f7cfbb6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34f7cfbb6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34f7cfbb6_0_65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034f7cfbb6_0_65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34f7cfbb6_0_65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034f7cfbb6_0_65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34f7cfbb6_0_66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034f7cfbb6_0_66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34f7cfbb6_0_67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34f7cfbb6_0_67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34f7cfbb6_0_67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034f7cfbb6_0_67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034f7cfbb6_0_68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034f7cfbb6_0_68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34f7cfbb6_0_69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34f7cfbb6_0_69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34f7cfbb6_0_70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34f7cfbb6_0_70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34f7cfbb6_0_71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034f7cfbb6_0_71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bfdde894b_0_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bfdde894b_0_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34f7cfbb6_0_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34f7cfbb6_0_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fbfdde894b_0_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fbfdde894b_0_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fbfdde894b_0_1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fbfdde894b_0_1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fbfdde894b_0_2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fbfdde894b_0_2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fbfdde894b_0_3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fbfdde894b_0_3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34f7cfbb6_0_1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34f7cfbb6_0_1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34f7cfbb6_0_13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34f7cfbb6_0_13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“Animation” by next slide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34f7cfbb6_0_6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34f7cfbb6_0_6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“Animation” by next slide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34f7cfbb6_0_8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34f7cfbb6_0_8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44.png"/><Relationship Id="rId8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4.png"/><Relationship Id="rId6" Type="http://schemas.openxmlformats.org/officeDocument/2006/relationships/image" Target="../media/image53.png"/><Relationship Id="rId7" Type="http://schemas.openxmlformats.org/officeDocument/2006/relationships/image" Target="../media/image56.png"/><Relationship Id="rId8" Type="http://schemas.openxmlformats.org/officeDocument/2006/relationships/image" Target="../media/image4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3.png"/><Relationship Id="rId4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Relationship Id="rId4" Type="http://schemas.openxmlformats.org/officeDocument/2006/relationships/image" Target="../media/image6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Relationship Id="rId6" Type="http://schemas.openxmlformats.org/officeDocument/2006/relationships/image" Target="../media/image6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6.png"/><Relationship Id="rId6" Type="http://schemas.openxmlformats.org/officeDocument/2006/relationships/image" Target="../media/image6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 Systems &amp;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Distributed Systems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Exercise Session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Quiescent</a:t>
            </a:r>
            <a:r>
              <a:rPr lang="en-US"/>
              <a:t> consistency</a:t>
            </a:r>
            <a:endParaRPr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547425" y="1418400"/>
            <a:ext cx="10972500" cy="2871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is </a:t>
            </a:r>
            <a:r>
              <a:rPr lang="en-US"/>
              <a:t>quiescent consistent</a:t>
            </a:r>
            <a:r>
              <a:rPr lang="en-US"/>
              <a:t> if there exists semantically equivalent </a:t>
            </a:r>
            <a:r>
              <a:rPr b="1" lang="en-US"/>
              <a:t>sequential sequence </a:t>
            </a:r>
            <a:r>
              <a:rPr lang="en-US"/>
              <a:t>S such that </a:t>
            </a:r>
            <a:r>
              <a:rPr b="1" lang="en-US"/>
              <a:t>for every quiescent point t</a:t>
            </a:r>
            <a:r>
              <a:rPr lang="en-US"/>
              <a:t>: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g ends before t</a:t>
            </a:r>
            <a:r>
              <a:rPr lang="en-US"/>
              <a:t> and </a:t>
            </a:r>
            <a:r>
              <a:rPr b="1" lang="en-US"/>
              <a:t>h start after t</a:t>
            </a:r>
            <a:r>
              <a:rPr lang="en-US"/>
              <a:t> ⇒ g &lt; h in 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I.e. </a:t>
            </a:r>
            <a:r>
              <a:rPr lang="en-US"/>
              <a:t>separate</a:t>
            </a:r>
            <a:r>
              <a:rPr lang="en-US"/>
              <a:t> operations before the quiescent point and operations after, but else any order is fine</a:t>
            </a:r>
            <a:endParaRPr/>
          </a:p>
        </p:txBody>
      </p:sp>
      <p:cxnSp>
        <p:nvCxnSpPr>
          <p:cNvPr id="188" name="Google Shape;188;p23"/>
          <p:cNvCxnSpPr/>
          <p:nvPr/>
        </p:nvCxnSpPr>
        <p:spPr>
          <a:xfrm>
            <a:off x="1037178" y="49126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3"/>
          <p:cNvCxnSpPr/>
          <p:nvPr/>
        </p:nvCxnSpPr>
        <p:spPr>
          <a:xfrm>
            <a:off x="1037178" y="56530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3"/>
          <p:cNvCxnSpPr/>
          <p:nvPr/>
        </p:nvCxnSpPr>
        <p:spPr>
          <a:xfrm>
            <a:off x="1037178" y="658275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3"/>
          <p:cNvCxnSpPr/>
          <p:nvPr/>
        </p:nvCxnSpPr>
        <p:spPr>
          <a:xfrm>
            <a:off x="1576820" y="4912693"/>
            <a:ext cx="1370100" cy="1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2" name="Google Shape;192;p23"/>
          <p:cNvCxnSpPr/>
          <p:nvPr/>
        </p:nvCxnSpPr>
        <p:spPr>
          <a:xfrm flipH="1" rot="10800000">
            <a:off x="3423551" y="4919743"/>
            <a:ext cx="3057600" cy="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1618526" y="5653039"/>
            <a:ext cx="2187300" cy="8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4" name="Google Shape;194;p23"/>
          <p:cNvCxnSpPr/>
          <p:nvPr/>
        </p:nvCxnSpPr>
        <p:spPr>
          <a:xfrm flipH="1" rot="10800000">
            <a:off x="8315597" y="5680510"/>
            <a:ext cx="2084400" cy="3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5" name="Google Shape;195;p23"/>
          <p:cNvSpPr txBox="1"/>
          <p:nvPr/>
        </p:nvSpPr>
        <p:spPr>
          <a:xfrm>
            <a:off x="1618524" y="4460196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o.write(1)</a:t>
            </a:r>
            <a:endParaRPr sz="1900"/>
          </a:p>
        </p:txBody>
      </p:sp>
      <p:sp>
        <p:nvSpPr>
          <p:cNvPr id="196" name="Google Shape;196;p23"/>
          <p:cNvSpPr txBox="1"/>
          <p:nvPr/>
        </p:nvSpPr>
        <p:spPr>
          <a:xfrm>
            <a:off x="2194688" y="5206509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o.write(2)</a:t>
            </a:r>
            <a:endParaRPr sz="1900"/>
          </a:p>
        </p:txBody>
      </p:sp>
      <p:sp>
        <p:nvSpPr>
          <p:cNvPr id="197" name="Google Shape;197;p23"/>
          <p:cNvSpPr txBox="1"/>
          <p:nvPr/>
        </p:nvSpPr>
        <p:spPr>
          <a:xfrm>
            <a:off x="4039701" y="4451000"/>
            <a:ext cx="17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1</a:t>
            </a:r>
            <a:endParaRPr sz="1900"/>
          </a:p>
        </p:txBody>
      </p:sp>
      <p:sp>
        <p:nvSpPr>
          <p:cNvPr id="198" name="Google Shape;198;p23"/>
          <p:cNvSpPr txBox="1"/>
          <p:nvPr/>
        </p:nvSpPr>
        <p:spPr>
          <a:xfrm>
            <a:off x="8418688" y="5160896"/>
            <a:ext cx="158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2</a:t>
            </a:r>
            <a:endParaRPr sz="1900"/>
          </a:p>
        </p:txBody>
      </p:sp>
      <p:sp>
        <p:nvSpPr>
          <p:cNvPr id="199" name="Google Shape;199;p23"/>
          <p:cNvSpPr txBox="1"/>
          <p:nvPr/>
        </p:nvSpPr>
        <p:spPr>
          <a:xfrm>
            <a:off x="414500" y="45436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200" name="Google Shape;200;p23"/>
          <p:cNvSpPr txBox="1"/>
          <p:nvPr/>
        </p:nvSpPr>
        <p:spPr>
          <a:xfrm>
            <a:off x="414500" y="52904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sp>
        <p:nvSpPr>
          <p:cNvPr id="201" name="Google Shape;201;p23"/>
          <p:cNvSpPr/>
          <p:nvPr/>
        </p:nvSpPr>
        <p:spPr>
          <a:xfrm>
            <a:off x="6481150" y="4192050"/>
            <a:ext cx="1874700" cy="2390700"/>
          </a:xfrm>
          <a:prstGeom prst="rect">
            <a:avLst/>
          </a:prstGeom>
          <a:solidFill>
            <a:srgbClr val="FF0000">
              <a:alpha val="411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Silence</a:t>
            </a:r>
            <a:endParaRPr sz="2400"/>
          </a:p>
        </p:txBody>
      </p:sp>
      <p:sp>
        <p:nvSpPr>
          <p:cNvPr id="202" name="Google Shape;202;p23"/>
          <p:cNvSpPr txBox="1"/>
          <p:nvPr/>
        </p:nvSpPr>
        <p:spPr>
          <a:xfrm>
            <a:off x="1037175" y="6170300"/>
            <a:ext cx="970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  </a:t>
            </a:r>
            <a:r>
              <a:rPr b="1" lang="en-US" sz="1900"/>
              <a:t>o.write(1) &lt; o.read() → 1 &lt; o.write(2)                                              &lt; o.read() → 2</a:t>
            </a:r>
            <a:endParaRPr b="1" sz="1900"/>
          </a:p>
        </p:txBody>
      </p:sp>
      <p:sp>
        <p:nvSpPr>
          <p:cNvPr id="203" name="Google Shape;203;p23"/>
          <p:cNvSpPr txBox="1"/>
          <p:nvPr/>
        </p:nvSpPr>
        <p:spPr>
          <a:xfrm>
            <a:off x="414500" y="634409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Happened-before relation</a:t>
            </a:r>
            <a:endParaRPr/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f → g</a:t>
            </a:r>
            <a:r>
              <a:rPr lang="en-US"/>
              <a:t> (f happened before g) if: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f &lt; g </a:t>
            </a:r>
            <a:r>
              <a:rPr b="1" lang="en-US"/>
              <a:t>on same node</a:t>
            </a:r>
            <a:r>
              <a:rPr lang="en-US"/>
              <a:t>, 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 is </a:t>
            </a:r>
            <a:r>
              <a:rPr b="1" lang="en-US"/>
              <a:t>send,</a:t>
            </a:r>
            <a:r>
              <a:rPr lang="en-US"/>
              <a:t> and g corresponding </a:t>
            </a:r>
            <a:r>
              <a:rPr b="1" lang="en-US"/>
              <a:t>receive</a:t>
            </a:r>
            <a:r>
              <a:rPr lang="en-US"/>
              <a:t>, 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there exists h such that f →</a:t>
            </a:r>
            <a:r>
              <a:rPr lang="en-US"/>
              <a:t> </a:t>
            </a:r>
            <a:r>
              <a:rPr lang="en-US"/>
              <a:t>h and h → g (</a:t>
            </a:r>
            <a:r>
              <a:rPr b="1" lang="en-US"/>
              <a:t>transitivity</a:t>
            </a:r>
            <a:r>
              <a:rPr lang="en-US"/>
              <a:t>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induces happened-before consistency (= sequential consistency)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Logical clock</a:t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609475" y="1792925"/>
            <a:ext cx="10972500" cy="44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Logical clock: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Family of functions c_v such that for g on node u and h on node v: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r>
              <a:rPr b="1" lang="en-US"/>
              <a:t>g → h ⇒ c_u(g) &lt; c_v(h)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Can think of c_u as a function that assigns timestamps to operations on node 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Strong logical clock: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same, but additionally: </a:t>
            </a:r>
            <a:r>
              <a:rPr b="1" lang="en-US"/>
              <a:t>g → h ⇐ c_u(g) &lt; c_v(h)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Lamport’s clock</a:t>
            </a:r>
            <a:endParaRPr/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609475" y="5247126"/>
            <a:ext cx="10972500" cy="7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Lamport’s clock is a logical clock, but not strong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1268956"/>
            <a:ext cx="12192000" cy="337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8044950" y="2675375"/>
            <a:ext cx="2326800" cy="555900"/>
          </a:xfrm>
          <a:prstGeom prst="rect">
            <a:avLst/>
          </a:prstGeom>
          <a:solidFill>
            <a:srgbClr val="FF0000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Lamport’s clock example</a:t>
            </a:r>
            <a:endParaRPr/>
          </a:p>
        </p:txBody>
      </p:sp>
      <p:cxnSp>
        <p:nvCxnSpPr>
          <p:cNvPr id="229" name="Google Shape;229;p27"/>
          <p:cNvCxnSpPr/>
          <p:nvPr/>
        </p:nvCxnSpPr>
        <p:spPr>
          <a:xfrm>
            <a:off x="975778" y="24539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7"/>
          <p:cNvCxnSpPr/>
          <p:nvPr/>
        </p:nvCxnSpPr>
        <p:spPr>
          <a:xfrm>
            <a:off x="975778" y="31943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7"/>
          <p:cNvCxnSpPr/>
          <p:nvPr/>
        </p:nvCxnSpPr>
        <p:spPr>
          <a:xfrm>
            <a:off x="975778" y="389383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7"/>
          <p:cNvSpPr txBox="1"/>
          <p:nvPr/>
        </p:nvSpPr>
        <p:spPr>
          <a:xfrm>
            <a:off x="353100" y="20849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233" name="Google Shape;233;p27"/>
          <p:cNvSpPr txBox="1"/>
          <p:nvPr/>
        </p:nvSpPr>
        <p:spPr>
          <a:xfrm>
            <a:off x="353100" y="28317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cxnSp>
        <p:nvCxnSpPr>
          <p:cNvPr id="234" name="Google Shape;234;p27"/>
          <p:cNvCxnSpPr/>
          <p:nvPr/>
        </p:nvCxnSpPr>
        <p:spPr>
          <a:xfrm>
            <a:off x="970700" y="4572000"/>
            <a:ext cx="9638700" cy="2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5" name="Google Shape;235;p27"/>
          <p:cNvSpPr txBox="1"/>
          <p:nvPr/>
        </p:nvSpPr>
        <p:spPr>
          <a:xfrm>
            <a:off x="353100" y="357844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C</a:t>
            </a:r>
            <a:endParaRPr sz="1600"/>
          </a:p>
        </p:txBody>
      </p:sp>
      <p:sp>
        <p:nvSpPr>
          <p:cNvPr id="236" name="Google Shape;236;p27"/>
          <p:cNvSpPr txBox="1"/>
          <p:nvPr/>
        </p:nvSpPr>
        <p:spPr>
          <a:xfrm>
            <a:off x="10688875" y="4238425"/>
            <a:ext cx="11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physical time</a:t>
            </a:r>
            <a:endParaRPr sz="1600"/>
          </a:p>
        </p:txBody>
      </p:sp>
      <p:sp>
        <p:nvSpPr>
          <p:cNvPr id="237" name="Google Shape;237;p27"/>
          <p:cNvSpPr/>
          <p:nvPr/>
        </p:nvSpPr>
        <p:spPr>
          <a:xfrm flipH="1">
            <a:off x="1482475" y="239085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flipH="1">
            <a:off x="3116250" y="2390838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4342150" y="31107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 flipH="1">
            <a:off x="5938950" y="31107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 flipH="1">
            <a:off x="1577600" y="38243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 flipH="1">
            <a:off x="4826550" y="38243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 flipH="1">
            <a:off x="8987925" y="38306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27"/>
          <p:cNvCxnSpPr>
            <a:stCxn id="238" idx="3"/>
            <a:endCxn id="239" idx="7"/>
          </p:cNvCxnSpPr>
          <p:nvPr/>
        </p:nvCxnSpPr>
        <p:spPr>
          <a:xfrm>
            <a:off x="3234553" y="2511701"/>
            <a:ext cx="1128000" cy="619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7"/>
          <p:cNvCxnSpPr>
            <a:stCxn id="240" idx="3"/>
            <a:endCxn id="243" idx="6"/>
          </p:cNvCxnSpPr>
          <p:nvPr/>
        </p:nvCxnSpPr>
        <p:spPr>
          <a:xfrm>
            <a:off x="6057252" y="3231626"/>
            <a:ext cx="2930700" cy="66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27"/>
          <p:cNvSpPr txBox="1"/>
          <p:nvPr/>
        </p:nvSpPr>
        <p:spPr>
          <a:xfrm>
            <a:off x="975475" y="2036850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</a:t>
            </a:r>
            <a:endParaRPr sz="1800"/>
          </a:p>
        </p:txBody>
      </p:sp>
      <p:sp>
        <p:nvSpPr>
          <p:cNvPr id="247" name="Google Shape;247;p27"/>
          <p:cNvSpPr txBox="1"/>
          <p:nvPr/>
        </p:nvSpPr>
        <p:spPr>
          <a:xfrm>
            <a:off x="2568150" y="2036850"/>
            <a:ext cx="1234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send(m,2)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</a:t>
            </a:r>
            <a:endParaRPr sz="1800"/>
          </a:p>
        </p:txBody>
      </p:sp>
      <p:sp>
        <p:nvSpPr>
          <p:cNvPr id="248" name="Google Shape;248;p27"/>
          <p:cNvSpPr txBox="1"/>
          <p:nvPr/>
        </p:nvSpPr>
        <p:spPr>
          <a:xfrm>
            <a:off x="3794050" y="2756750"/>
            <a:ext cx="1234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</a:t>
            </a:r>
            <a:endParaRPr sz="1800"/>
          </a:p>
        </p:txBody>
      </p:sp>
      <p:sp>
        <p:nvSpPr>
          <p:cNvPr id="249" name="Google Shape;249;p27"/>
          <p:cNvSpPr txBox="1"/>
          <p:nvPr/>
        </p:nvSpPr>
        <p:spPr>
          <a:xfrm>
            <a:off x="5390850" y="2756775"/>
            <a:ext cx="13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send(m’,4)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4</a:t>
            </a:r>
            <a:endParaRPr sz="1800"/>
          </a:p>
        </p:txBody>
      </p:sp>
      <p:sp>
        <p:nvSpPr>
          <p:cNvPr id="250" name="Google Shape;250;p27"/>
          <p:cNvSpPr txBox="1"/>
          <p:nvPr/>
        </p:nvSpPr>
        <p:spPr>
          <a:xfrm>
            <a:off x="8394075" y="3470375"/>
            <a:ext cx="13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5</a:t>
            </a:r>
            <a:endParaRPr sz="1800"/>
          </a:p>
        </p:txBody>
      </p:sp>
      <p:sp>
        <p:nvSpPr>
          <p:cNvPr id="251" name="Google Shape;251;p27"/>
          <p:cNvSpPr txBox="1"/>
          <p:nvPr/>
        </p:nvSpPr>
        <p:spPr>
          <a:xfrm>
            <a:off x="1070600" y="347037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</a:t>
            </a:r>
            <a:endParaRPr sz="1800"/>
          </a:p>
        </p:txBody>
      </p:sp>
      <p:sp>
        <p:nvSpPr>
          <p:cNvPr id="252" name="Google Shape;252;p27"/>
          <p:cNvSpPr txBox="1"/>
          <p:nvPr/>
        </p:nvSpPr>
        <p:spPr>
          <a:xfrm>
            <a:off x="4319550" y="347037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</a:t>
            </a:r>
            <a:endParaRPr sz="1800"/>
          </a:p>
        </p:txBody>
      </p:sp>
      <p:cxnSp>
        <p:nvCxnSpPr>
          <p:cNvPr id="253" name="Google Shape;253;p27"/>
          <p:cNvCxnSpPr/>
          <p:nvPr/>
        </p:nvCxnSpPr>
        <p:spPr>
          <a:xfrm>
            <a:off x="970700" y="1900200"/>
            <a:ext cx="0" cy="30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27"/>
          <p:cNvSpPr txBox="1"/>
          <p:nvPr/>
        </p:nvSpPr>
        <p:spPr>
          <a:xfrm>
            <a:off x="296550" y="4985600"/>
            <a:ext cx="2271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all init with 0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 clock</a:t>
            </a:r>
            <a:endParaRPr/>
          </a:p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609475" y="5290329"/>
            <a:ext cx="10972500" cy="10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Similar to Lamport’s, but keep counter for all other nodes as well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⇒ Strong logical clock</a:t>
            </a: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690675"/>
            <a:ext cx="1133475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/>
          <p:nvPr/>
        </p:nvSpPr>
        <p:spPr>
          <a:xfrm>
            <a:off x="968525" y="3539275"/>
            <a:ext cx="1390200" cy="392100"/>
          </a:xfrm>
          <a:prstGeom prst="rect">
            <a:avLst/>
          </a:prstGeom>
          <a:solidFill>
            <a:srgbClr val="FF0000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</a:t>
            </a:r>
            <a:r>
              <a:rPr lang="en-US"/>
              <a:t> clock example</a:t>
            </a:r>
            <a:endParaRPr/>
          </a:p>
        </p:txBody>
      </p:sp>
      <p:cxnSp>
        <p:nvCxnSpPr>
          <p:cNvPr id="268" name="Google Shape;268;p29"/>
          <p:cNvCxnSpPr/>
          <p:nvPr/>
        </p:nvCxnSpPr>
        <p:spPr>
          <a:xfrm>
            <a:off x="975778" y="24539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975778" y="31943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975778" y="389383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29"/>
          <p:cNvSpPr txBox="1"/>
          <p:nvPr/>
        </p:nvSpPr>
        <p:spPr>
          <a:xfrm>
            <a:off x="353100" y="20849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272" name="Google Shape;272;p29"/>
          <p:cNvSpPr txBox="1"/>
          <p:nvPr/>
        </p:nvSpPr>
        <p:spPr>
          <a:xfrm>
            <a:off x="353100" y="28317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cxnSp>
        <p:nvCxnSpPr>
          <p:cNvPr id="273" name="Google Shape;273;p29"/>
          <p:cNvCxnSpPr/>
          <p:nvPr/>
        </p:nvCxnSpPr>
        <p:spPr>
          <a:xfrm>
            <a:off x="970700" y="4572000"/>
            <a:ext cx="9638700" cy="2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4" name="Google Shape;274;p29"/>
          <p:cNvSpPr txBox="1"/>
          <p:nvPr/>
        </p:nvSpPr>
        <p:spPr>
          <a:xfrm>
            <a:off x="353100" y="357844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C</a:t>
            </a:r>
            <a:endParaRPr sz="1600"/>
          </a:p>
        </p:txBody>
      </p:sp>
      <p:sp>
        <p:nvSpPr>
          <p:cNvPr id="275" name="Google Shape;275;p29"/>
          <p:cNvSpPr txBox="1"/>
          <p:nvPr/>
        </p:nvSpPr>
        <p:spPr>
          <a:xfrm>
            <a:off x="10688875" y="4238425"/>
            <a:ext cx="11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physical time</a:t>
            </a:r>
            <a:endParaRPr sz="1600"/>
          </a:p>
        </p:txBody>
      </p:sp>
      <p:sp>
        <p:nvSpPr>
          <p:cNvPr id="276" name="Google Shape;276;p29"/>
          <p:cNvSpPr/>
          <p:nvPr/>
        </p:nvSpPr>
        <p:spPr>
          <a:xfrm flipH="1">
            <a:off x="1482475" y="239085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 flipH="1">
            <a:off x="3116250" y="2390838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 flipH="1">
            <a:off x="4342150" y="31107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 flipH="1">
            <a:off x="5938950" y="31107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 flipH="1">
            <a:off x="1577600" y="38243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 flipH="1">
            <a:off x="4826550" y="38243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 flipH="1">
            <a:off x="8987925" y="383067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29"/>
          <p:cNvCxnSpPr>
            <a:stCxn id="277" idx="3"/>
            <a:endCxn id="278" idx="7"/>
          </p:cNvCxnSpPr>
          <p:nvPr/>
        </p:nvCxnSpPr>
        <p:spPr>
          <a:xfrm>
            <a:off x="3234553" y="2511701"/>
            <a:ext cx="1128000" cy="619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29"/>
          <p:cNvCxnSpPr>
            <a:stCxn id="279" idx="3"/>
            <a:endCxn id="282" idx="6"/>
          </p:cNvCxnSpPr>
          <p:nvPr/>
        </p:nvCxnSpPr>
        <p:spPr>
          <a:xfrm>
            <a:off x="6057252" y="3231626"/>
            <a:ext cx="2930700" cy="66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29"/>
          <p:cNvSpPr txBox="1"/>
          <p:nvPr/>
        </p:nvSpPr>
        <p:spPr>
          <a:xfrm>
            <a:off x="975475" y="2036850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</a:t>
            </a:r>
            <a:r>
              <a:rPr b="1" lang="en-US" sz="1800">
                <a:solidFill>
                  <a:srgbClr val="FF0000"/>
                </a:solidFill>
              </a:rPr>
              <a:t>1</a:t>
            </a:r>
            <a:r>
              <a:rPr lang="en-US" sz="1800"/>
              <a:t>,0,0)</a:t>
            </a:r>
            <a:endParaRPr sz="1800"/>
          </a:p>
        </p:txBody>
      </p:sp>
      <p:sp>
        <p:nvSpPr>
          <p:cNvPr id="286" name="Google Shape;286;p29"/>
          <p:cNvSpPr txBox="1"/>
          <p:nvPr/>
        </p:nvSpPr>
        <p:spPr>
          <a:xfrm>
            <a:off x="2568150" y="2036850"/>
            <a:ext cx="1971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send(m,(2,0,0))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,0,0)</a:t>
            </a:r>
            <a:endParaRPr sz="1800"/>
          </a:p>
        </p:txBody>
      </p:sp>
      <p:sp>
        <p:nvSpPr>
          <p:cNvPr id="287" name="Google Shape;287;p29"/>
          <p:cNvSpPr txBox="1"/>
          <p:nvPr/>
        </p:nvSpPr>
        <p:spPr>
          <a:xfrm>
            <a:off x="3794050" y="2756750"/>
            <a:ext cx="1234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,</a:t>
            </a:r>
            <a:r>
              <a:rPr b="1" lang="en-US" sz="1800">
                <a:solidFill>
                  <a:srgbClr val="FF0000"/>
                </a:solidFill>
              </a:rPr>
              <a:t>1</a:t>
            </a:r>
            <a:r>
              <a:rPr lang="en-US" sz="1800"/>
              <a:t>,0)</a:t>
            </a:r>
            <a:endParaRPr sz="1800"/>
          </a:p>
        </p:txBody>
      </p:sp>
      <p:sp>
        <p:nvSpPr>
          <p:cNvPr id="288" name="Google Shape;288;p29"/>
          <p:cNvSpPr txBox="1"/>
          <p:nvPr/>
        </p:nvSpPr>
        <p:spPr>
          <a:xfrm>
            <a:off x="5390850" y="2756775"/>
            <a:ext cx="1971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send(m’,</a:t>
            </a:r>
            <a:r>
              <a:rPr lang="en-US" sz="1800">
                <a:solidFill>
                  <a:schemeClr val="dk1"/>
                </a:solidFill>
              </a:rPr>
              <a:t>(2,2,0)</a:t>
            </a:r>
            <a:r>
              <a:rPr lang="en-US" sz="1800"/>
              <a:t>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(2,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,0)</a:t>
            </a:r>
            <a:endParaRPr sz="1800"/>
          </a:p>
        </p:txBody>
      </p:sp>
      <p:sp>
        <p:nvSpPr>
          <p:cNvPr id="289" name="Google Shape;289;p29"/>
          <p:cNvSpPr txBox="1"/>
          <p:nvPr/>
        </p:nvSpPr>
        <p:spPr>
          <a:xfrm>
            <a:off x="8394075" y="3470375"/>
            <a:ext cx="13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,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,2)</a:t>
            </a:r>
            <a:endParaRPr sz="1800"/>
          </a:p>
        </p:txBody>
      </p:sp>
      <p:sp>
        <p:nvSpPr>
          <p:cNvPr id="290" name="Google Shape;290;p29"/>
          <p:cNvSpPr txBox="1"/>
          <p:nvPr/>
        </p:nvSpPr>
        <p:spPr>
          <a:xfrm>
            <a:off x="1070600" y="347037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(0,0,</a:t>
            </a:r>
            <a:r>
              <a:rPr b="1" lang="en-US" sz="1800">
                <a:solidFill>
                  <a:srgbClr val="FF0000"/>
                </a:solidFill>
              </a:rPr>
              <a:t>1</a:t>
            </a:r>
            <a:r>
              <a:rPr lang="en-US" sz="1800"/>
              <a:t>)</a:t>
            </a:r>
            <a:endParaRPr sz="1800"/>
          </a:p>
        </p:txBody>
      </p:sp>
      <p:sp>
        <p:nvSpPr>
          <p:cNvPr id="291" name="Google Shape;291;p29"/>
          <p:cNvSpPr txBox="1"/>
          <p:nvPr/>
        </p:nvSpPr>
        <p:spPr>
          <a:xfrm>
            <a:off x="4319550" y="347037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(0,0,</a:t>
            </a:r>
            <a:r>
              <a:rPr b="1" lang="en-US" sz="1800">
                <a:solidFill>
                  <a:srgbClr val="FF0000"/>
                </a:solidFill>
              </a:rPr>
              <a:t>2</a:t>
            </a:r>
            <a:r>
              <a:rPr lang="en-US" sz="1800"/>
              <a:t>)</a:t>
            </a:r>
            <a:endParaRPr sz="1800"/>
          </a:p>
        </p:txBody>
      </p:sp>
      <p:cxnSp>
        <p:nvCxnSpPr>
          <p:cNvPr id="292" name="Google Shape;292;p29"/>
          <p:cNvCxnSpPr/>
          <p:nvPr/>
        </p:nvCxnSpPr>
        <p:spPr>
          <a:xfrm>
            <a:off x="970700" y="1900200"/>
            <a:ext cx="0" cy="30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29"/>
          <p:cNvSpPr txBox="1"/>
          <p:nvPr/>
        </p:nvSpPr>
        <p:spPr>
          <a:xfrm>
            <a:off x="296550" y="4985600"/>
            <a:ext cx="2271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all init with (0,0,0)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Consistent Snapshots</a:t>
            </a:r>
            <a:endParaRPr/>
          </a:p>
        </p:txBody>
      </p:sp>
      <p:sp>
        <p:nvSpPr>
          <p:cNvPr id="299" name="Google Shape;299;p30"/>
          <p:cNvSpPr txBox="1"/>
          <p:nvPr>
            <p:ph idx="1" type="body"/>
          </p:nvPr>
        </p:nvSpPr>
        <p:spPr>
          <a:xfrm>
            <a:off x="389600" y="1457150"/>
            <a:ext cx="10972500" cy="22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Consistent snapshot = consistent cut + in transit messages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Never see an effect without its cause</a:t>
            </a:r>
            <a:endParaRPr/>
          </a:p>
        </p:txBody>
      </p:sp>
      <p:cxnSp>
        <p:nvCxnSpPr>
          <p:cNvPr id="300" name="Google Shape;300;p30"/>
          <p:cNvCxnSpPr/>
          <p:nvPr/>
        </p:nvCxnSpPr>
        <p:spPr>
          <a:xfrm>
            <a:off x="1002491" y="359944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1002491" y="433981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0"/>
          <p:cNvCxnSpPr/>
          <p:nvPr/>
        </p:nvCxnSpPr>
        <p:spPr>
          <a:xfrm>
            <a:off x="1002491" y="503928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30"/>
          <p:cNvSpPr txBox="1"/>
          <p:nvPr/>
        </p:nvSpPr>
        <p:spPr>
          <a:xfrm>
            <a:off x="379813" y="323044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304" name="Google Shape;304;p30"/>
          <p:cNvSpPr txBox="1"/>
          <p:nvPr/>
        </p:nvSpPr>
        <p:spPr>
          <a:xfrm>
            <a:off x="379813" y="397717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cxnSp>
        <p:nvCxnSpPr>
          <p:cNvPr id="305" name="Google Shape;305;p30"/>
          <p:cNvCxnSpPr/>
          <p:nvPr/>
        </p:nvCxnSpPr>
        <p:spPr>
          <a:xfrm>
            <a:off x="997413" y="5717450"/>
            <a:ext cx="9638700" cy="2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6" name="Google Shape;306;p30"/>
          <p:cNvSpPr txBox="1"/>
          <p:nvPr/>
        </p:nvSpPr>
        <p:spPr>
          <a:xfrm>
            <a:off x="379813" y="472389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C</a:t>
            </a:r>
            <a:endParaRPr sz="1600"/>
          </a:p>
        </p:txBody>
      </p:sp>
      <p:sp>
        <p:nvSpPr>
          <p:cNvPr id="307" name="Google Shape;307;p30"/>
          <p:cNvSpPr txBox="1"/>
          <p:nvPr/>
        </p:nvSpPr>
        <p:spPr>
          <a:xfrm>
            <a:off x="10715588" y="5383875"/>
            <a:ext cx="11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physical time</a:t>
            </a:r>
            <a:endParaRPr sz="1600"/>
          </a:p>
        </p:txBody>
      </p:sp>
      <p:sp>
        <p:nvSpPr>
          <p:cNvPr id="308" name="Google Shape;308;p30"/>
          <p:cNvSpPr/>
          <p:nvPr/>
        </p:nvSpPr>
        <p:spPr>
          <a:xfrm flipH="1">
            <a:off x="1509188" y="353630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"/>
          <p:cNvSpPr/>
          <p:nvPr/>
        </p:nvSpPr>
        <p:spPr>
          <a:xfrm flipH="1">
            <a:off x="3142963" y="3536288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0"/>
          <p:cNvSpPr/>
          <p:nvPr/>
        </p:nvSpPr>
        <p:spPr>
          <a:xfrm flipH="1">
            <a:off x="4368863" y="425621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 flipH="1">
            <a:off x="5965663" y="425621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 flipH="1">
            <a:off x="1604313" y="496982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 flipH="1">
            <a:off x="4853263" y="496982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 flipH="1">
            <a:off x="9014638" y="4976125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5" name="Google Shape;315;p30"/>
          <p:cNvCxnSpPr>
            <a:stCxn id="309" idx="3"/>
            <a:endCxn id="310" idx="7"/>
          </p:cNvCxnSpPr>
          <p:nvPr/>
        </p:nvCxnSpPr>
        <p:spPr>
          <a:xfrm>
            <a:off x="3261265" y="3657151"/>
            <a:ext cx="1128000" cy="619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0"/>
          <p:cNvCxnSpPr>
            <a:stCxn id="311" idx="3"/>
            <a:endCxn id="314" idx="6"/>
          </p:cNvCxnSpPr>
          <p:nvPr/>
        </p:nvCxnSpPr>
        <p:spPr>
          <a:xfrm>
            <a:off x="6083965" y="4377076"/>
            <a:ext cx="2930700" cy="66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Google Shape;317;p30"/>
          <p:cNvSpPr txBox="1"/>
          <p:nvPr/>
        </p:nvSpPr>
        <p:spPr>
          <a:xfrm>
            <a:off x="1002188" y="3182300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8" name="Google Shape;318;p30"/>
          <p:cNvSpPr txBox="1"/>
          <p:nvPr/>
        </p:nvSpPr>
        <p:spPr>
          <a:xfrm>
            <a:off x="2594863" y="3182300"/>
            <a:ext cx="1234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9" name="Google Shape;319;p30"/>
          <p:cNvSpPr txBox="1"/>
          <p:nvPr/>
        </p:nvSpPr>
        <p:spPr>
          <a:xfrm>
            <a:off x="3820763" y="3902200"/>
            <a:ext cx="1234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p30"/>
          <p:cNvSpPr txBox="1"/>
          <p:nvPr/>
        </p:nvSpPr>
        <p:spPr>
          <a:xfrm>
            <a:off x="5417563" y="3902225"/>
            <a:ext cx="13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send(m’)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p30"/>
          <p:cNvSpPr txBox="1"/>
          <p:nvPr/>
        </p:nvSpPr>
        <p:spPr>
          <a:xfrm>
            <a:off x="8420788" y="4615825"/>
            <a:ext cx="13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recv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2" name="Google Shape;322;p30"/>
          <p:cNvSpPr txBox="1"/>
          <p:nvPr/>
        </p:nvSpPr>
        <p:spPr>
          <a:xfrm>
            <a:off x="1097313" y="461582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30"/>
          <p:cNvSpPr txBox="1"/>
          <p:nvPr/>
        </p:nvSpPr>
        <p:spPr>
          <a:xfrm>
            <a:off x="4346263" y="4615825"/>
            <a:ext cx="1152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local op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324" name="Google Shape;324;p30"/>
          <p:cNvCxnSpPr/>
          <p:nvPr/>
        </p:nvCxnSpPr>
        <p:spPr>
          <a:xfrm>
            <a:off x="997413" y="3045650"/>
            <a:ext cx="0" cy="30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0"/>
          <p:cNvSpPr/>
          <p:nvPr/>
        </p:nvSpPr>
        <p:spPr>
          <a:xfrm>
            <a:off x="2283850" y="3055313"/>
            <a:ext cx="3552775" cy="3038275"/>
          </a:xfrm>
          <a:custGeom>
            <a:rect b="b" l="l" r="r" t="t"/>
            <a:pathLst>
              <a:path extrusionOk="0" h="121531" w="142111">
                <a:moveTo>
                  <a:pt x="0" y="0"/>
                </a:moveTo>
                <a:cubicBezTo>
                  <a:pt x="4465" y="6277"/>
                  <a:pt x="13655" y="33392"/>
                  <a:pt x="26792" y="37663"/>
                </a:cubicBezTo>
                <a:cubicBezTo>
                  <a:pt x="39929" y="41934"/>
                  <a:pt x="62190" y="22714"/>
                  <a:pt x="78821" y="25626"/>
                </a:cubicBezTo>
                <a:cubicBezTo>
                  <a:pt x="95452" y="28538"/>
                  <a:pt x="116032" y="39152"/>
                  <a:pt x="126580" y="55136"/>
                </a:cubicBezTo>
                <a:cubicBezTo>
                  <a:pt x="137128" y="71120"/>
                  <a:pt x="139523" y="110465"/>
                  <a:pt x="142111" y="121531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Google Shape;326;p30"/>
          <p:cNvSpPr/>
          <p:nvPr/>
        </p:nvSpPr>
        <p:spPr>
          <a:xfrm>
            <a:off x="6472675" y="3087725"/>
            <a:ext cx="1510050" cy="3096550"/>
          </a:xfrm>
          <a:custGeom>
            <a:rect b="b" l="l" r="r" t="t"/>
            <a:pathLst>
              <a:path extrusionOk="0" h="123862" w="60402">
                <a:moveTo>
                  <a:pt x="0" y="0"/>
                </a:moveTo>
                <a:cubicBezTo>
                  <a:pt x="9384" y="9189"/>
                  <a:pt x="46982" y="34492"/>
                  <a:pt x="56301" y="55136"/>
                </a:cubicBezTo>
                <a:cubicBezTo>
                  <a:pt x="65620" y="75780"/>
                  <a:pt x="55978" y="112408"/>
                  <a:pt x="55913" y="123862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7" name="Google Shape;327;p30"/>
          <p:cNvSpPr txBox="1"/>
          <p:nvPr/>
        </p:nvSpPr>
        <p:spPr>
          <a:xfrm>
            <a:off x="4507475" y="6184275"/>
            <a:ext cx="598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</a:rPr>
              <a:t>inconsistent cut	</a:t>
            </a:r>
            <a:r>
              <a:rPr lang="en-US" sz="2000"/>
              <a:t>	</a:t>
            </a:r>
            <a:r>
              <a:rPr b="1" lang="en-US" sz="2000">
                <a:solidFill>
                  <a:srgbClr val="FF0000"/>
                </a:solidFill>
              </a:rPr>
              <a:t>consistent cut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Consistent Snapshots</a:t>
            </a:r>
            <a:endParaRPr/>
          </a:p>
        </p:txBody>
      </p:sp>
      <p:sp>
        <p:nvSpPr>
          <p:cNvPr id="333" name="Google Shape;333;p31"/>
          <p:cNvSpPr txBox="1"/>
          <p:nvPr>
            <p:ph idx="1" type="body"/>
          </p:nvPr>
        </p:nvSpPr>
        <p:spPr>
          <a:xfrm>
            <a:off x="609475" y="1418400"/>
            <a:ext cx="10972500" cy="31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Algorithm idea: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some node </a:t>
            </a:r>
            <a:r>
              <a:rPr b="1" lang="en-US"/>
              <a:t>saves local state</a:t>
            </a:r>
            <a:r>
              <a:rPr lang="en-US"/>
              <a:t> and initiates snapshot with snap message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 nodes </a:t>
            </a:r>
            <a:r>
              <a:rPr b="1" lang="en-US"/>
              <a:t>send their state</a:t>
            </a:r>
            <a:r>
              <a:rPr lang="en-US"/>
              <a:t> to </a:t>
            </a:r>
            <a:r>
              <a:rPr lang="en-US"/>
              <a:t>initiator</a:t>
            </a:r>
            <a:r>
              <a:rPr lang="en-US"/>
              <a:t> and </a:t>
            </a:r>
            <a:r>
              <a:rPr b="1" lang="en-US"/>
              <a:t>add snap tag</a:t>
            </a:r>
            <a:r>
              <a:rPr lang="en-US"/>
              <a:t> to future message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upon receive of </a:t>
            </a:r>
            <a:r>
              <a:rPr b="1" lang="en-US"/>
              <a:t>untagged</a:t>
            </a:r>
            <a:r>
              <a:rPr lang="en-US"/>
              <a:t> message m, send m to </a:t>
            </a:r>
            <a:r>
              <a:rPr lang="en-US"/>
              <a:t>initiator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 of concurrency</a:t>
            </a:r>
            <a:endParaRPr/>
          </a:p>
        </p:txBody>
      </p:sp>
      <p:sp>
        <p:nvSpPr>
          <p:cNvPr id="339" name="Google Shape;339;p32"/>
          <p:cNvSpPr txBox="1"/>
          <p:nvPr>
            <p:ph idx="1" type="body"/>
          </p:nvPr>
        </p:nvSpPr>
        <p:spPr>
          <a:xfrm>
            <a:off x="541525" y="1604525"/>
            <a:ext cx="10972500" cy="47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Measure of concurrency: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µ = # consistent snapshots in 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µ_s = # consistent snapshots in sequential execution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  = 1 + q_1 + q_2 + … + q_n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µ_c = # consistent snapshots in entirely concurrent execution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  = (1 + q_1) * (1 + q_2)  … (1 + q_n)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(q_i = # operations on node i) </a:t>
            </a:r>
            <a:endParaRPr/>
          </a:p>
        </p:txBody>
      </p:sp>
      <p:pic>
        <p:nvPicPr>
          <p:cNvPr id="340" name="Google Shape;3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324" y="1669525"/>
            <a:ext cx="4139400" cy="13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Contents &amp; Order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Theory Recap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Assignment 9: Quiz, solve together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Assignment 8: Solutions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terminology</a:t>
            </a:r>
            <a:endParaRPr/>
          </a:p>
        </p:txBody>
      </p:sp>
      <p:sp>
        <p:nvSpPr>
          <p:cNvPr id="346" name="Google Shape;346;p33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Clock error model: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ξ = jitter </a:t>
            </a:r>
            <a:r>
              <a:rPr lang="en-US"/>
              <a:t>(unpredictable noise)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δ = drift (predictable clock error [ppm])</a:t>
            </a:r>
            <a:endParaRPr/>
          </a:p>
        </p:txBody>
      </p:sp>
      <p:pic>
        <p:nvPicPr>
          <p:cNvPr id="347" name="Google Shape;3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100" y="1604520"/>
            <a:ext cx="55435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65678"/>
            <a:ext cx="12192000" cy="188929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3"/>
          <p:cNvSpPr txBox="1"/>
          <p:nvPr/>
        </p:nvSpPr>
        <p:spPr>
          <a:xfrm>
            <a:off x="1640450" y="5703600"/>
            <a:ext cx="3727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Top: wall-clock time t*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Bot: drifting clock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(regular but too fast)</a:t>
            </a:r>
            <a:endParaRPr sz="2100"/>
          </a:p>
        </p:txBody>
      </p:sp>
      <p:sp>
        <p:nvSpPr>
          <p:cNvPr id="350" name="Google Shape;350;p33"/>
          <p:cNvSpPr txBox="1"/>
          <p:nvPr/>
        </p:nvSpPr>
        <p:spPr>
          <a:xfrm>
            <a:off x="8034475" y="5654975"/>
            <a:ext cx="3497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Top: wall-clock time t*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Bot: jittering clock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(irregular/noisy)</a:t>
            </a:r>
            <a:endParaRPr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>
            <a:off x="2572350" y="2708250"/>
            <a:ext cx="1666200" cy="3407100"/>
          </a:xfrm>
          <a:prstGeom prst="rect">
            <a:avLst/>
          </a:prstGeom>
          <a:solidFill>
            <a:srgbClr val="0014FF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4271075" y="2708250"/>
            <a:ext cx="2370900" cy="3407100"/>
          </a:xfrm>
          <a:prstGeom prst="rect">
            <a:avLst/>
          </a:prstGeom>
          <a:solidFill>
            <a:srgbClr val="FF0000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/>
          <p:nvPr/>
        </p:nvSpPr>
        <p:spPr>
          <a:xfrm>
            <a:off x="6664650" y="2708250"/>
            <a:ext cx="1666200" cy="3407100"/>
          </a:xfrm>
          <a:prstGeom prst="rect">
            <a:avLst/>
          </a:prstGeom>
          <a:solidFill>
            <a:srgbClr val="0014FF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4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Time Protocol (NTP)</a:t>
            </a:r>
            <a:endParaRPr/>
          </a:p>
        </p:txBody>
      </p:sp>
      <p:sp>
        <p:nvSpPr>
          <p:cNvPr id="359" name="Google Shape;359;p34"/>
          <p:cNvSpPr txBox="1"/>
          <p:nvPr>
            <p:ph idx="1" type="body"/>
          </p:nvPr>
        </p:nvSpPr>
        <p:spPr>
          <a:xfrm>
            <a:off x="609475" y="1320071"/>
            <a:ext cx="10972500" cy="7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Clock synchronization algorithm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Node u adjusts by</a:t>
            </a:r>
            <a:r>
              <a:rPr lang="en-US" sz="2900"/>
              <a:t>: +θ =</a:t>
            </a:r>
            <a:endParaRPr sz="2900"/>
          </a:p>
        </p:txBody>
      </p:sp>
      <p:cxnSp>
        <p:nvCxnSpPr>
          <p:cNvPr id="360" name="Google Shape;360;p34"/>
          <p:cNvCxnSpPr/>
          <p:nvPr/>
        </p:nvCxnSpPr>
        <p:spPr>
          <a:xfrm>
            <a:off x="946653" y="347321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4"/>
          <p:cNvCxnSpPr/>
          <p:nvPr/>
        </p:nvCxnSpPr>
        <p:spPr>
          <a:xfrm>
            <a:off x="946653" y="491305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34"/>
          <p:cNvSpPr txBox="1"/>
          <p:nvPr/>
        </p:nvSpPr>
        <p:spPr>
          <a:xfrm>
            <a:off x="323975" y="3104217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u</a:t>
            </a:r>
            <a:endParaRPr sz="1600"/>
          </a:p>
        </p:txBody>
      </p:sp>
      <p:cxnSp>
        <p:nvCxnSpPr>
          <p:cNvPr id="363" name="Google Shape;363;p34"/>
          <p:cNvCxnSpPr/>
          <p:nvPr/>
        </p:nvCxnSpPr>
        <p:spPr>
          <a:xfrm>
            <a:off x="981313" y="5591250"/>
            <a:ext cx="9638700" cy="2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64" name="Google Shape;364;p34"/>
          <p:cNvSpPr txBox="1"/>
          <p:nvPr/>
        </p:nvSpPr>
        <p:spPr>
          <a:xfrm>
            <a:off x="323975" y="459767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</a:t>
            </a:r>
            <a:endParaRPr sz="1600"/>
          </a:p>
        </p:txBody>
      </p:sp>
      <p:sp>
        <p:nvSpPr>
          <p:cNvPr id="365" name="Google Shape;365;p34"/>
          <p:cNvSpPr txBox="1"/>
          <p:nvPr/>
        </p:nvSpPr>
        <p:spPr>
          <a:xfrm>
            <a:off x="10659750" y="5257650"/>
            <a:ext cx="11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physical time</a:t>
            </a:r>
            <a:endParaRPr sz="1600"/>
          </a:p>
        </p:txBody>
      </p:sp>
      <p:sp>
        <p:nvSpPr>
          <p:cNvPr id="366" name="Google Shape;366;p34"/>
          <p:cNvSpPr/>
          <p:nvPr/>
        </p:nvSpPr>
        <p:spPr>
          <a:xfrm flipH="1">
            <a:off x="2530850" y="343401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 flipH="1">
            <a:off x="8299775" y="343401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4"/>
          <p:cNvSpPr/>
          <p:nvPr/>
        </p:nvSpPr>
        <p:spPr>
          <a:xfrm flipH="1">
            <a:off x="4197150" y="484990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"/>
          <p:cNvSpPr/>
          <p:nvPr/>
        </p:nvSpPr>
        <p:spPr>
          <a:xfrm flipH="1">
            <a:off x="6572700" y="484360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0" name="Google Shape;370;p34"/>
          <p:cNvCxnSpPr>
            <a:stCxn id="371" idx="2"/>
            <a:endCxn id="372" idx="0"/>
          </p:cNvCxnSpPr>
          <p:nvPr/>
        </p:nvCxnSpPr>
        <p:spPr>
          <a:xfrm flipH="1">
            <a:off x="6631175" y="3488513"/>
            <a:ext cx="1737900" cy="1457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73" name="Google Shape;373;p34"/>
          <p:cNvSpPr txBox="1"/>
          <p:nvPr/>
        </p:nvSpPr>
        <p:spPr>
          <a:xfrm>
            <a:off x="2023850" y="3082325"/>
            <a:ext cx="1152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t_u</a:t>
            </a:r>
            <a:endParaRPr sz="1800"/>
          </a:p>
        </p:txBody>
      </p:sp>
      <p:sp>
        <p:nvSpPr>
          <p:cNvPr id="371" name="Google Shape;371;p34"/>
          <p:cNvSpPr txBox="1"/>
          <p:nvPr/>
        </p:nvSpPr>
        <p:spPr>
          <a:xfrm>
            <a:off x="7751675" y="3082313"/>
            <a:ext cx="1234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t’_u</a:t>
            </a:r>
            <a:endParaRPr sz="1800"/>
          </a:p>
        </p:txBody>
      </p:sp>
      <p:sp>
        <p:nvSpPr>
          <p:cNvPr id="372" name="Google Shape;372;p34"/>
          <p:cNvSpPr txBox="1"/>
          <p:nvPr/>
        </p:nvSpPr>
        <p:spPr>
          <a:xfrm>
            <a:off x="5967925" y="4945575"/>
            <a:ext cx="1326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t’_v</a:t>
            </a:r>
            <a:endParaRPr sz="1800"/>
          </a:p>
        </p:txBody>
      </p:sp>
      <p:sp>
        <p:nvSpPr>
          <p:cNvPr id="374" name="Google Shape;374;p34"/>
          <p:cNvSpPr txBox="1"/>
          <p:nvPr/>
        </p:nvSpPr>
        <p:spPr>
          <a:xfrm>
            <a:off x="3690150" y="4970775"/>
            <a:ext cx="1152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t_v</a:t>
            </a:r>
            <a:endParaRPr sz="1800"/>
          </a:p>
        </p:txBody>
      </p:sp>
      <p:cxnSp>
        <p:nvCxnSpPr>
          <p:cNvPr id="375" name="Google Shape;375;p34"/>
          <p:cNvCxnSpPr/>
          <p:nvPr/>
        </p:nvCxnSpPr>
        <p:spPr>
          <a:xfrm>
            <a:off x="941575" y="2919425"/>
            <a:ext cx="0" cy="30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34"/>
          <p:cNvCxnSpPr>
            <a:stCxn id="368" idx="7"/>
            <a:endCxn id="373" idx="2"/>
          </p:cNvCxnSpPr>
          <p:nvPr/>
        </p:nvCxnSpPr>
        <p:spPr>
          <a:xfrm rot="10800000">
            <a:off x="2600148" y="3488537"/>
            <a:ext cx="1617300" cy="13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77" name="Google Shape;377;p34"/>
          <p:cNvSpPr txBox="1"/>
          <p:nvPr/>
        </p:nvSpPr>
        <p:spPr>
          <a:xfrm>
            <a:off x="3176450" y="5695825"/>
            <a:ext cx="51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δ				t’_v-t_v				δ</a:t>
            </a:r>
            <a:endParaRPr sz="1800"/>
          </a:p>
        </p:txBody>
      </p:sp>
      <p:sp>
        <p:nvSpPr>
          <p:cNvPr id="378" name="Google Shape;378;p34"/>
          <p:cNvSpPr/>
          <p:nvPr/>
        </p:nvSpPr>
        <p:spPr>
          <a:xfrm rot="-5400000">
            <a:off x="5315825" y="3387750"/>
            <a:ext cx="281400" cy="5756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4"/>
          <p:cNvSpPr txBox="1"/>
          <p:nvPr/>
        </p:nvSpPr>
        <p:spPr>
          <a:xfrm>
            <a:off x="4544075" y="6352875"/>
            <a:ext cx="182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t’_u-t_u</a:t>
            </a:r>
            <a:endParaRPr sz="1800"/>
          </a:p>
        </p:txBody>
      </p:sp>
      <p:pic>
        <p:nvPicPr>
          <p:cNvPr id="380" name="Google Shape;3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847" y="1661222"/>
            <a:ext cx="3385400" cy="9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34"/>
          <p:cNvCxnSpPr/>
          <p:nvPr/>
        </p:nvCxnSpPr>
        <p:spPr>
          <a:xfrm rot="10800000">
            <a:off x="7620150" y="5989100"/>
            <a:ext cx="1455900" cy="39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2" name="Google Shape;382;p34"/>
          <p:cNvSpPr txBox="1"/>
          <p:nvPr/>
        </p:nvSpPr>
        <p:spPr>
          <a:xfrm>
            <a:off x="9114900" y="6202775"/>
            <a:ext cx="226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here transmission delay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35"/>
          <p:cNvCxnSpPr>
            <a:stCxn id="388" idx="0"/>
          </p:cNvCxnSpPr>
          <p:nvPr/>
        </p:nvCxnSpPr>
        <p:spPr>
          <a:xfrm>
            <a:off x="8396638" y="2596963"/>
            <a:ext cx="19200" cy="28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9" name="Google Shape;389;p3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NTP example</a:t>
            </a:r>
            <a:endParaRPr/>
          </a:p>
        </p:txBody>
      </p:sp>
      <p:sp>
        <p:nvSpPr>
          <p:cNvPr id="390" name="Google Shape;390;p35"/>
          <p:cNvSpPr txBox="1"/>
          <p:nvPr>
            <p:ph idx="1" type="body"/>
          </p:nvPr>
        </p:nvSpPr>
        <p:spPr>
          <a:xfrm>
            <a:off x="609475" y="1320071"/>
            <a:ext cx="10972500" cy="7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Goal: synchronization after NTP, i.e. </a:t>
            </a:r>
            <a:r>
              <a:rPr lang="en-US" sz="2900"/>
              <a:t>t’_u + θ = t’_v + δ  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/>
              <a:t>δ = 65ms</a:t>
            </a:r>
            <a:endParaRPr sz="2900"/>
          </a:p>
        </p:txBody>
      </p:sp>
      <p:cxnSp>
        <p:nvCxnSpPr>
          <p:cNvPr id="391" name="Google Shape;391;p35"/>
          <p:cNvCxnSpPr/>
          <p:nvPr/>
        </p:nvCxnSpPr>
        <p:spPr>
          <a:xfrm>
            <a:off x="974216" y="298786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35"/>
          <p:cNvCxnSpPr/>
          <p:nvPr/>
        </p:nvCxnSpPr>
        <p:spPr>
          <a:xfrm>
            <a:off x="974216" y="442770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35"/>
          <p:cNvSpPr txBox="1"/>
          <p:nvPr/>
        </p:nvSpPr>
        <p:spPr>
          <a:xfrm>
            <a:off x="351538" y="2618867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u</a:t>
            </a:r>
            <a:endParaRPr sz="1600"/>
          </a:p>
        </p:txBody>
      </p:sp>
      <p:cxnSp>
        <p:nvCxnSpPr>
          <p:cNvPr id="394" name="Google Shape;394;p35"/>
          <p:cNvCxnSpPr/>
          <p:nvPr/>
        </p:nvCxnSpPr>
        <p:spPr>
          <a:xfrm>
            <a:off x="1008875" y="5105900"/>
            <a:ext cx="9638700" cy="2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5" name="Google Shape;395;p35"/>
          <p:cNvSpPr txBox="1"/>
          <p:nvPr/>
        </p:nvSpPr>
        <p:spPr>
          <a:xfrm>
            <a:off x="351538" y="41123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</a:t>
            </a:r>
            <a:endParaRPr sz="1600"/>
          </a:p>
        </p:txBody>
      </p:sp>
      <p:sp>
        <p:nvSpPr>
          <p:cNvPr id="396" name="Google Shape;396;p35"/>
          <p:cNvSpPr txBox="1"/>
          <p:nvPr/>
        </p:nvSpPr>
        <p:spPr>
          <a:xfrm>
            <a:off x="10687313" y="4772300"/>
            <a:ext cx="11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physical time</a:t>
            </a:r>
            <a:endParaRPr sz="1600"/>
          </a:p>
        </p:txBody>
      </p:sp>
      <p:sp>
        <p:nvSpPr>
          <p:cNvPr id="397" name="Google Shape;397;p35"/>
          <p:cNvSpPr/>
          <p:nvPr/>
        </p:nvSpPr>
        <p:spPr>
          <a:xfrm flipH="1">
            <a:off x="2558413" y="29486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/>
          <p:nvPr/>
        </p:nvSpPr>
        <p:spPr>
          <a:xfrm flipH="1">
            <a:off x="8327338" y="2948663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"/>
          <p:cNvSpPr/>
          <p:nvPr/>
        </p:nvSpPr>
        <p:spPr>
          <a:xfrm flipH="1">
            <a:off x="4224713" y="436455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/>
          <p:nvPr/>
        </p:nvSpPr>
        <p:spPr>
          <a:xfrm flipH="1">
            <a:off x="6600263" y="4358250"/>
            <a:ext cx="138600" cy="141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1" name="Google Shape;401;p35"/>
          <p:cNvCxnSpPr>
            <a:stCxn id="388" idx="2"/>
            <a:endCxn id="400" idx="1"/>
          </p:cNvCxnSpPr>
          <p:nvPr/>
        </p:nvCxnSpPr>
        <p:spPr>
          <a:xfrm flipH="1">
            <a:off x="6718438" y="3003163"/>
            <a:ext cx="1678200" cy="137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2" name="Google Shape;402;p35"/>
          <p:cNvSpPr txBox="1"/>
          <p:nvPr/>
        </p:nvSpPr>
        <p:spPr>
          <a:xfrm>
            <a:off x="2051413" y="2596975"/>
            <a:ext cx="1152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231ms</a:t>
            </a:r>
            <a:endParaRPr sz="1800"/>
          </a:p>
        </p:txBody>
      </p:sp>
      <p:sp>
        <p:nvSpPr>
          <p:cNvPr id="388" name="Google Shape;388;p35"/>
          <p:cNvSpPr txBox="1"/>
          <p:nvPr/>
        </p:nvSpPr>
        <p:spPr>
          <a:xfrm>
            <a:off x="7779238" y="2596963"/>
            <a:ext cx="1234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363ms</a:t>
            </a:r>
            <a:endParaRPr sz="1800"/>
          </a:p>
        </p:txBody>
      </p:sp>
      <p:sp>
        <p:nvSpPr>
          <p:cNvPr id="403" name="Google Shape;403;p35"/>
          <p:cNvSpPr txBox="1"/>
          <p:nvPr/>
        </p:nvSpPr>
        <p:spPr>
          <a:xfrm>
            <a:off x="6006413" y="4460250"/>
            <a:ext cx="1326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137ms</a:t>
            </a:r>
            <a:endParaRPr sz="1800"/>
          </a:p>
        </p:txBody>
      </p:sp>
      <p:sp>
        <p:nvSpPr>
          <p:cNvPr id="404" name="Google Shape;404;p35"/>
          <p:cNvSpPr txBox="1"/>
          <p:nvPr/>
        </p:nvSpPr>
        <p:spPr>
          <a:xfrm>
            <a:off x="3717713" y="4460250"/>
            <a:ext cx="1152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135ms</a:t>
            </a:r>
            <a:endParaRPr sz="1800"/>
          </a:p>
        </p:txBody>
      </p:sp>
      <p:cxnSp>
        <p:nvCxnSpPr>
          <p:cNvPr id="405" name="Google Shape;405;p35"/>
          <p:cNvCxnSpPr/>
          <p:nvPr/>
        </p:nvCxnSpPr>
        <p:spPr>
          <a:xfrm>
            <a:off x="969138" y="2434075"/>
            <a:ext cx="0" cy="30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35"/>
          <p:cNvCxnSpPr>
            <a:stCxn id="399" idx="7"/>
            <a:endCxn id="402" idx="2"/>
          </p:cNvCxnSpPr>
          <p:nvPr/>
        </p:nvCxnSpPr>
        <p:spPr>
          <a:xfrm rot="10800000">
            <a:off x="2627710" y="3003187"/>
            <a:ext cx="1617300" cy="13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7" name="Google Shape;407;p35"/>
          <p:cNvSpPr txBox="1"/>
          <p:nvPr/>
        </p:nvSpPr>
        <p:spPr>
          <a:xfrm>
            <a:off x="3038412" y="5369350"/>
            <a:ext cx="795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65ms</a:t>
            </a:r>
            <a:endParaRPr sz="700"/>
          </a:p>
        </p:txBody>
      </p:sp>
      <p:sp>
        <p:nvSpPr>
          <p:cNvPr id="408" name="Google Shape;408;p35"/>
          <p:cNvSpPr txBox="1"/>
          <p:nvPr/>
        </p:nvSpPr>
        <p:spPr>
          <a:xfrm>
            <a:off x="7078762" y="5289625"/>
            <a:ext cx="795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65ms</a:t>
            </a:r>
            <a:endParaRPr sz="700"/>
          </a:p>
        </p:txBody>
      </p:sp>
      <p:sp>
        <p:nvSpPr>
          <p:cNvPr id="409" name="Google Shape;409;p35"/>
          <p:cNvSpPr txBox="1"/>
          <p:nvPr/>
        </p:nvSpPr>
        <p:spPr>
          <a:xfrm>
            <a:off x="873600" y="5692000"/>
            <a:ext cx="104448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+θ = (135 - 231 + 137 - 363) / 2 = -161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t’_u + θ = 363 - 161 = 202 = 137 + 65 = t’_v + δ 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410" name="Google Shape;410;p35"/>
          <p:cNvSpPr/>
          <p:nvPr/>
        </p:nvSpPr>
        <p:spPr>
          <a:xfrm flipH="1">
            <a:off x="8334538" y="4385525"/>
            <a:ext cx="138600" cy="141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5"/>
          <p:cNvSpPr txBox="1"/>
          <p:nvPr/>
        </p:nvSpPr>
        <p:spPr>
          <a:xfrm>
            <a:off x="7518700" y="4491725"/>
            <a:ext cx="1617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137ms+65ms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12" name="Google Shape;412;p35"/>
          <p:cNvSpPr/>
          <p:nvPr/>
        </p:nvSpPr>
        <p:spPr>
          <a:xfrm rot="-5400000">
            <a:off x="3200625" y="4354463"/>
            <a:ext cx="281400" cy="1849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5"/>
          <p:cNvSpPr/>
          <p:nvPr/>
        </p:nvSpPr>
        <p:spPr>
          <a:xfrm rot="-5400000">
            <a:off x="7336000" y="4322438"/>
            <a:ext cx="281400" cy="1849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GPS</a:t>
            </a:r>
            <a:endParaRPr/>
          </a:p>
        </p:txBody>
      </p:sp>
      <p:sp>
        <p:nvSpPr>
          <p:cNvPr id="419" name="Google Shape;419;p36"/>
          <p:cNvSpPr txBox="1"/>
          <p:nvPr>
            <p:ph idx="1" type="body"/>
          </p:nvPr>
        </p:nvSpPr>
        <p:spPr>
          <a:xfrm>
            <a:off x="609475" y="1293900"/>
            <a:ext cx="10932300" cy="16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Idea: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Want to find location, i.e. coordinates x, y, z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Receive s</a:t>
            </a:r>
            <a:r>
              <a:rPr lang="en-US"/>
              <a:t>atellite</a:t>
            </a:r>
            <a:r>
              <a:rPr lang="en-US"/>
              <a:t> signal with their location and the the send time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⇒ Solve system of equations to get x, y, z</a:t>
            </a:r>
            <a:endParaRPr/>
          </a:p>
        </p:txBody>
      </p:sp>
      <p:sp>
        <p:nvSpPr>
          <p:cNvPr id="420" name="Google Shape;420;p36"/>
          <p:cNvSpPr/>
          <p:nvPr/>
        </p:nvSpPr>
        <p:spPr>
          <a:xfrm>
            <a:off x="609475" y="3300900"/>
            <a:ext cx="3232500" cy="3231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6"/>
          <p:cNvSpPr/>
          <p:nvPr/>
        </p:nvSpPr>
        <p:spPr>
          <a:xfrm flipH="1">
            <a:off x="3706300" y="4782611"/>
            <a:ext cx="261900" cy="267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 flipH="1">
            <a:off x="2094775" y="4782611"/>
            <a:ext cx="261900" cy="267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36"/>
          <p:cNvCxnSpPr>
            <a:stCxn id="422" idx="2"/>
            <a:endCxn id="421" idx="6"/>
          </p:cNvCxnSpPr>
          <p:nvPr/>
        </p:nvCxnSpPr>
        <p:spPr>
          <a:xfrm>
            <a:off x="2356675" y="4916411"/>
            <a:ext cx="134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4" name="Google Shape;424;p36"/>
          <p:cNvSpPr txBox="1"/>
          <p:nvPr/>
        </p:nvSpPr>
        <p:spPr>
          <a:xfrm>
            <a:off x="4531025" y="3067450"/>
            <a:ext cx="7127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transmission delay * speed of signal = distance to sender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Combine distance to sender and location of sender to get own location.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Need 3 senders because in 3D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GPS</a:t>
            </a:r>
            <a:endParaRPr/>
          </a:p>
        </p:txBody>
      </p:sp>
      <p:sp>
        <p:nvSpPr>
          <p:cNvPr id="430" name="Google Shape;430;p37"/>
          <p:cNvSpPr txBox="1"/>
          <p:nvPr>
            <p:ph idx="1" type="body"/>
          </p:nvPr>
        </p:nvSpPr>
        <p:spPr>
          <a:xfrm>
            <a:off x="609475" y="1293900"/>
            <a:ext cx="11582400" cy="19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Problem: </a:t>
            </a:r>
            <a:r>
              <a:rPr lang="en-US"/>
              <a:t>The receiver’s time might not be accurate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⇒ send time - receive time is inaccurate transmission delay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⇒ inaccurate distance to sender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Solution:</a:t>
            </a:r>
            <a:r>
              <a:rPr lang="en-US"/>
              <a:t> add degree of freedom to system of equations ⇒ need one more </a:t>
            </a:r>
            <a:r>
              <a:rPr lang="en-US"/>
              <a:t>satellite </a:t>
            </a:r>
            <a:r>
              <a:rPr lang="en-US"/>
              <a:t>signal to solve</a:t>
            </a:r>
            <a:endParaRPr/>
          </a:p>
        </p:txBody>
      </p:sp>
      <p:sp>
        <p:nvSpPr>
          <p:cNvPr id="431" name="Google Shape;431;p37"/>
          <p:cNvSpPr/>
          <p:nvPr/>
        </p:nvSpPr>
        <p:spPr>
          <a:xfrm>
            <a:off x="533925" y="3281475"/>
            <a:ext cx="3232500" cy="3231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7"/>
          <p:cNvSpPr/>
          <p:nvPr/>
        </p:nvSpPr>
        <p:spPr>
          <a:xfrm flipH="1">
            <a:off x="3630750" y="4763186"/>
            <a:ext cx="261900" cy="267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7"/>
          <p:cNvSpPr/>
          <p:nvPr/>
        </p:nvSpPr>
        <p:spPr>
          <a:xfrm flipH="1">
            <a:off x="2019225" y="4763186"/>
            <a:ext cx="261900" cy="267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4" name="Google Shape;434;p37"/>
          <p:cNvCxnSpPr>
            <a:stCxn id="433" idx="2"/>
            <a:endCxn id="432" idx="6"/>
          </p:cNvCxnSpPr>
          <p:nvPr/>
        </p:nvCxnSpPr>
        <p:spPr>
          <a:xfrm>
            <a:off x="2281125" y="4896986"/>
            <a:ext cx="134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5" name="Google Shape;435;p37"/>
          <p:cNvSpPr txBox="1"/>
          <p:nvPr/>
        </p:nvSpPr>
        <p:spPr>
          <a:xfrm>
            <a:off x="5232025" y="3281475"/>
            <a:ext cx="5202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⇒ 4 </a:t>
            </a:r>
            <a:r>
              <a:rPr lang="en-US" sz="2800"/>
              <a:t>unknowns: x, y ,z ,</a:t>
            </a:r>
            <a:r>
              <a:rPr lang="en-US" sz="2900">
                <a:solidFill>
                  <a:schemeClr val="dk1"/>
                </a:solidFill>
              </a:rPr>
              <a:t>θ</a:t>
            </a:r>
            <a:endParaRPr sz="2800"/>
          </a:p>
        </p:txBody>
      </p:sp>
      <p:pic>
        <p:nvPicPr>
          <p:cNvPr id="436" name="Google Shape;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00" y="3990325"/>
            <a:ext cx="5660351" cy="1704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37"/>
          <p:cNvCxnSpPr>
            <a:stCxn id="438" idx="0"/>
          </p:cNvCxnSpPr>
          <p:nvPr/>
        </p:nvCxnSpPr>
        <p:spPr>
          <a:xfrm flipH="1" rot="10800000">
            <a:off x="5649475" y="5591175"/>
            <a:ext cx="194100" cy="59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8" name="Google Shape;438;p37"/>
          <p:cNvSpPr txBox="1"/>
          <p:nvPr/>
        </p:nvSpPr>
        <p:spPr>
          <a:xfrm>
            <a:off x="4261375" y="6183375"/>
            <a:ext cx="277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coordinates of satellite s</a:t>
            </a:r>
            <a:endParaRPr sz="1800"/>
          </a:p>
        </p:txBody>
      </p:sp>
      <p:sp>
        <p:nvSpPr>
          <p:cNvPr id="439" name="Google Shape;439;p37"/>
          <p:cNvSpPr txBox="1"/>
          <p:nvPr/>
        </p:nvSpPr>
        <p:spPr>
          <a:xfrm>
            <a:off x="7251125" y="5831150"/>
            <a:ext cx="305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receive time		send time</a:t>
            </a:r>
            <a:endParaRPr sz="1800"/>
          </a:p>
        </p:txBody>
      </p:sp>
      <p:cxnSp>
        <p:nvCxnSpPr>
          <p:cNvPr id="440" name="Google Shape;440;p37"/>
          <p:cNvCxnSpPr/>
          <p:nvPr/>
        </p:nvCxnSpPr>
        <p:spPr>
          <a:xfrm flipH="1" rot="10800000">
            <a:off x="7979150" y="5076900"/>
            <a:ext cx="427200" cy="88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37"/>
          <p:cNvCxnSpPr/>
          <p:nvPr/>
        </p:nvCxnSpPr>
        <p:spPr>
          <a:xfrm rot="10800000">
            <a:off x="9264350" y="5102575"/>
            <a:ext cx="374700" cy="81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2" name="Google Shape;442;p37"/>
          <p:cNvSpPr txBox="1"/>
          <p:nvPr/>
        </p:nvSpPr>
        <p:spPr>
          <a:xfrm>
            <a:off x="9840000" y="3844725"/>
            <a:ext cx="225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unknown time offset</a:t>
            </a:r>
            <a:endParaRPr sz="1800"/>
          </a:p>
        </p:txBody>
      </p:sp>
      <p:cxnSp>
        <p:nvCxnSpPr>
          <p:cNvPr id="443" name="Google Shape;443;p37"/>
          <p:cNvCxnSpPr/>
          <p:nvPr/>
        </p:nvCxnSpPr>
        <p:spPr>
          <a:xfrm flipH="1">
            <a:off x="10085650" y="4241950"/>
            <a:ext cx="87300" cy="26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GPS implementation</a:t>
            </a:r>
            <a:endParaRPr/>
          </a:p>
        </p:txBody>
      </p:sp>
      <p:sp>
        <p:nvSpPr>
          <p:cNvPr id="449" name="Google Shape;449;p38"/>
          <p:cNvSpPr txBox="1"/>
          <p:nvPr>
            <p:ph idx="1" type="body"/>
          </p:nvPr>
        </p:nvSpPr>
        <p:spPr>
          <a:xfrm>
            <a:off x="609475" y="1759850"/>
            <a:ext cx="10972500" cy="47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Satellites</a:t>
            </a:r>
            <a:r>
              <a:rPr lang="en-US"/>
              <a:t> uses a </a:t>
            </a:r>
            <a:r>
              <a:rPr b="1" lang="en-US"/>
              <a:t>Pseudo-Random Noise (PRN)</a:t>
            </a:r>
            <a:r>
              <a:rPr lang="en-US"/>
              <a:t> sequence of 1023 bits for signal transmission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Only </a:t>
            </a:r>
            <a:r>
              <a:rPr b="1" lang="en-US"/>
              <a:t>50 bit/s</a:t>
            </a:r>
            <a:r>
              <a:rPr lang="en-US"/>
              <a:t> per satellite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PRN is </a:t>
            </a:r>
            <a:r>
              <a:rPr b="1" lang="en-US"/>
              <a:t>unique</a:t>
            </a:r>
            <a:r>
              <a:rPr lang="en-US"/>
              <a:t> to a satellite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Additional challenges: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Doppler Shifts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Which bit of signal are we receiving at the moment? (delay)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⇒ </a:t>
            </a:r>
            <a:r>
              <a:rPr b="1" lang="en-US"/>
              <a:t>Acquisition</a:t>
            </a:r>
            <a:r>
              <a:rPr lang="en-US"/>
              <a:t> is a search over the possible PRNs of all the satellites, all possible doppler shifts and all possible delays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Allows the receiver to track a signal.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Improving GPS</a:t>
            </a:r>
            <a:endParaRPr/>
          </a:p>
        </p:txBody>
      </p:sp>
      <p:sp>
        <p:nvSpPr>
          <p:cNvPr id="455" name="Google Shape;455;p39"/>
          <p:cNvSpPr txBox="1"/>
          <p:nvPr>
            <p:ph idx="1" type="body"/>
          </p:nvPr>
        </p:nvSpPr>
        <p:spPr>
          <a:xfrm>
            <a:off x="609475" y="1604526"/>
            <a:ext cx="10972500" cy="490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Assisted GPS (A-GPS):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reduce transmission delay and TTFF (time-to-first-fix) by fetching satellite orbit data from internet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Differential GPS (DGPS):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User with exact location checks error of observed satellite distance, and helps other users with this knowledge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Collective detection: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Check how well a hypothesis of a location matches the received signal.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check multiple hypotheses and take most likely one as possible truth.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Prevent spoofing by observing that hypothesis doesn’t match received signal.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"/>
          <p:cNvSpPr/>
          <p:nvPr/>
        </p:nvSpPr>
        <p:spPr>
          <a:xfrm>
            <a:off x="1523880" y="1122480"/>
            <a:ext cx="91434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Assignment 9: Quiz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883607"/>
            <a:ext cx="12192000" cy="518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2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5" name="Google Shape;4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25" y="1665825"/>
            <a:ext cx="11949324" cy="23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1523880" y="1122480"/>
            <a:ext cx="91434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Theory recap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"/>
          <p:cNvSpPr/>
          <p:nvPr/>
        </p:nvSpPr>
        <p:spPr>
          <a:xfrm>
            <a:off x="1523880" y="1122480"/>
            <a:ext cx="91434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Assignment 8: Solutions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8900" y="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4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203839"/>
            <a:ext cx="12192001" cy="365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" y="4312875"/>
            <a:ext cx="12192001" cy="155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5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6" name="Google Shape;4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9320"/>
            <a:ext cx="12191999" cy="144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" y="2583087"/>
            <a:ext cx="12192000" cy="395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6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6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772771"/>
            <a:ext cx="12192000" cy="218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" y="3198617"/>
            <a:ext cx="12192000" cy="270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7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2" name="Google Shape;5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12191999" cy="422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8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205"/>
            <a:ext cx="12191999" cy="563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9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88" y="1774425"/>
            <a:ext cx="1170622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25" y="582425"/>
            <a:ext cx="11918300" cy="10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0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0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00" y="342875"/>
            <a:ext cx="11737924" cy="10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063" y="3069275"/>
            <a:ext cx="41910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563" y="1705013"/>
            <a:ext cx="117443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1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63" y="1418388"/>
            <a:ext cx="119729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488" y="2932638"/>
            <a:ext cx="45910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2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1200623"/>
            <a:ext cx="12191998" cy="185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Operations:</a:t>
            </a:r>
            <a:r>
              <a:rPr lang="en-US"/>
              <a:t> access/manipulation on objects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Start time:</a:t>
            </a:r>
            <a:r>
              <a:rPr lang="en-US"/>
              <a:t> f</a:t>
            </a:r>
            <a:r>
              <a:rPr baseline="-25000" lang="en-US"/>
              <a:t>∗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End time: </a:t>
            </a:r>
            <a:r>
              <a:rPr lang="en-US"/>
              <a:t> f</a:t>
            </a:r>
            <a:r>
              <a:rPr baseline="-25000" lang="en-US"/>
              <a:t>†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Executions</a:t>
            </a:r>
            <a:r>
              <a:rPr lang="en-US"/>
              <a:t>: </a:t>
            </a:r>
            <a:r>
              <a:rPr lang="en-US"/>
              <a:t>set of operations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Executions restricted to a single node are executed </a:t>
            </a:r>
            <a:r>
              <a:rPr b="1" lang="en-US"/>
              <a:t>sequentially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What about distributed systems?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3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3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58" y="48550"/>
            <a:ext cx="1138888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4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4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75" y="1921476"/>
            <a:ext cx="11034826" cy="470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75" y="551088"/>
            <a:ext cx="110966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5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3" name="Google Shape;5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27" y="2214288"/>
            <a:ext cx="11138750" cy="251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6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0" name="Google Shape;5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896975"/>
            <a:ext cx="9336651" cy="18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75" y="2698550"/>
            <a:ext cx="10779450" cy="27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7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8" name="Google Shape;5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700" y="273612"/>
            <a:ext cx="5766624" cy="62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8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Google Shape;59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75" y="0"/>
            <a:ext cx="10046751" cy="59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8"/>
          <p:cNvPicPr preferRelativeResize="0"/>
          <p:nvPr/>
        </p:nvPicPr>
        <p:blipFill rotWithShape="1">
          <a:blip r:embed="rId4">
            <a:alphaModFix/>
          </a:blip>
          <a:srcRect b="0" l="0" r="0" t="21899"/>
          <a:stretch/>
        </p:blipFill>
        <p:spPr>
          <a:xfrm>
            <a:off x="609475" y="5813901"/>
            <a:ext cx="10126449" cy="10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9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9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75" y="273588"/>
            <a:ext cx="110871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50" y="2692026"/>
            <a:ext cx="11215499" cy="10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925" y="3727475"/>
            <a:ext cx="108489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75" y="5555376"/>
            <a:ext cx="10982379" cy="10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60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24" y="322150"/>
            <a:ext cx="11986201" cy="1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50" y="2184101"/>
            <a:ext cx="11626875" cy="11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0"/>
          <p:cNvPicPr preferRelativeResize="0"/>
          <p:nvPr/>
        </p:nvPicPr>
        <p:blipFill rotWithShape="1">
          <a:blip r:embed="rId5">
            <a:alphaModFix/>
          </a:blip>
          <a:srcRect b="-263370" l="0" r="0" t="263370"/>
          <a:stretch/>
        </p:blipFill>
        <p:spPr>
          <a:xfrm>
            <a:off x="152400" y="5734320"/>
            <a:ext cx="109728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600" y="3279242"/>
            <a:ext cx="11876224" cy="9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603" y="4004803"/>
            <a:ext cx="11729217" cy="105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250" y="4844350"/>
            <a:ext cx="10115651" cy="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600" y="5447250"/>
            <a:ext cx="10864388" cy="1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61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25" y="162500"/>
            <a:ext cx="11574875" cy="6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00" y="825101"/>
            <a:ext cx="11656147" cy="11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63" y="1861226"/>
            <a:ext cx="11433800" cy="10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00" y="2960627"/>
            <a:ext cx="11069499" cy="23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225" y="5157576"/>
            <a:ext cx="11590069" cy="6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750" y="5602232"/>
            <a:ext cx="11069500" cy="116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62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8" name="Google Shape;63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25" y="120975"/>
            <a:ext cx="11261126" cy="27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52" y="2912100"/>
            <a:ext cx="10819031" cy="23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 models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609475" y="1783526"/>
            <a:ext cx="10972500" cy="47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Linearizability</a:t>
            </a:r>
            <a:r>
              <a:rPr lang="en-US"/>
              <a:t>: ~one global order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Sequential consistency</a:t>
            </a:r>
            <a:r>
              <a:rPr lang="en-US"/>
              <a:t>: per-node order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Quiescent consistency</a:t>
            </a:r>
            <a:r>
              <a:rPr lang="en-US"/>
              <a:t>: ordering around quiescent phases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Linearizability </a:t>
            </a:r>
            <a:r>
              <a:rPr b="1" lang="en-US" sz="2500"/>
              <a:t>⇒</a:t>
            </a:r>
            <a:r>
              <a:rPr lang="en-US" sz="2500"/>
              <a:t> Sequential consistency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Linearizability </a:t>
            </a:r>
            <a:r>
              <a:rPr b="1" lang="en-US" sz="2500"/>
              <a:t>⇒</a:t>
            </a:r>
            <a:r>
              <a:rPr lang="en-US" sz="2500"/>
              <a:t> Quiescent consistency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/>
              <a:t>Linearizability and quiescent consistency are composable </a:t>
            </a:r>
            <a:r>
              <a:rPr lang="en-US" sz="2500"/>
              <a:t>(if every view restricted to an object is consistent then whole execution is consistent)</a:t>
            </a:r>
            <a:endParaRPr sz="25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3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3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6" name="Google Shape;64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38" y="273600"/>
            <a:ext cx="11806325" cy="13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78" y="1488428"/>
            <a:ext cx="11806325" cy="244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4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64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4" name="Google Shape;65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75" y="132001"/>
            <a:ext cx="11783250" cy="20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00" y="2081200"/>
            <a:ext cx="11579175" cy="31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65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2" name="Google Shape;66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0" y="273601"/>
            <a:ext cx="11894000" cy="8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63" y="1258203"/>
            <a:ext cx="11673324" cy="27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25" y="4090375"/>
            <a:ext cx="11728546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75" y="4974186"/>
            <a:ext cx="11890599" cy="154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66"/>
          <p:cNvSpPr txBox="1"/>
          <p:nvPr>
            <p:ph idx="1" type="body"/>
          </p:nvPr>
        </p:nvSpPr>
        <p:spPr>
          <a:xfrm>
            <a:off x="609480" y="1653045"/>
            <a:ext cx="109725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2" name="Google Shape;6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75" y="211025"/>
            <a:ext cx="11743301" cy="8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528" y="909400"/>
            <a:ext cx="11613750" cy="33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25" y="4171825"/>
            <a:ext cx="11476599" cy="8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575" y="4925013"/>
            <a:ext cx="10972500" cy="209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Linearizability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547425" y="1418401"/>
            <a:ext cx="10972500" cy="2472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is linearizable if there exists semantically equivalent </a:t>
            </a:r>
            <a:r>
              <a:rPr b="1" lang="en-US"/>
              <a:t>sequential sequence </a:t>
            </a:r>
            <a:r>
              <a:rPr lang="en-US"/>
              <a:t>S such that: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f&lt;g in E ⇒ f&lt;g in S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Usually easiest when looking at </a:t>
            </a:r>
            <a:r>
              <a:rPr b="1" lang="en-US"/>
              <a:t>linearization points:</a:t>
            </a:r>
            <a:endParaRPr b="1"/>
          </a:p>
        </p:txBody>
      </p:sp>
      <p:cxnSp>
        <p:nvCxnSpPr>
          <p:cNvPr id="96" name="Google Shape;96;p19"/>
          <p:cNvCxnSpPr/>
          <p:nvPr/>
        </p:nvCxnSpPr>
        <p:spPr>
          <a:xfrm>
            <a:off x="1037178" y="43492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9"/>
          <p:cNvCxnSpPr/>
          <p:nvPr/>
        </p:nvCxnSpPr>
        <p:spPr>
          <a:xfrm>
            <a:off x="1037178" y="50896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9"/>
          <p:cNvCxnSpPr/>
          <p:nvPr/>
        </p:nvCxnSpPr>
        <p:spPr>
          <a:xfrm>
            <a:off x="1037178" y="635253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9" name="Google Shape;99;p19"/>
          <p:cNvCxnSpPr/>
          <p:nvPr/>
        </p:nvCxnSpPr>
        <p:spPr>
          <a:xfrm>
            <a:off x="1576820" y="4349293"/>
            <a:ext cx="1370100" cy="1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00" name="Google Shape;100;p19"/>
          <p:cNvCxnSpPr/>
          <p:nvPr/>
        </p:nvCxnSpPr>
        <p:spPr>
          <a:xfrm>
            <a:off x="4337326" y="4364668"/>
            <a:ext cx="41301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01" name="Google Shape;101;p19"/>
          <p:cNvCxnSpPr/>
          <p:nvPr/>
        </p:nvCxnSpPr>
        <p:spPr>
          <a:xfrm>
            <a:off x="2255076" y="5074489"/>
            <a:ext cx="2777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02" name="Google Shape;102;p19"/>
          <p:cNvCxnSpPr/>
          <p:nvPr/>
        </p:nvCxnSpPr>
        <p:spPr>
          <a:xfrm>
            <a:off x="6968472" y="5089660"/>
            <a:ext cx="2111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3" name="Google Shape;103;p19"/>
          <p:cNvSpPr txBox="1"/>
          <p:nvPr/>
        </p:nvSpPr>
        <p:spPr>
          <a:xfrm>
            <a:off x="1618524" y="3896796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o.write(1)</a:t>
            </a:r>
            <a:endParaRPr sz="1900"/>
          </a:p>
        </p:txBody>
      </p:sp>
      <p:sp>
        <p:nvSpPr>
          <p:cNvPr id="104" name="Google Shape;104;p19"/>
          <p:cNvSpPr txBox="1"/>
          <p:nvPr/>
        </p:nvSpPr>
        <p:spPr>
          <a:xfrm>
            <a:off x="2863538" y="4658559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o.write(2)</a:t>
            </a:r>
            <a:endParaRPr sz="1900"/>
          </a:p>
        </p:txBody>
      </p:sp>
      <p:sp>
        <p:nvSpPr>
          <p:cNvPr id="105" name="Google Shape;105;p19"/>
          <p:cNvSpPr txBox="1"/>
          <p:nvPr/>
        </p:nvSpPr>
        <p:spPr>
          <a:xfrm>
            <a:off x="5548276" y="3896800"/>
            <a:ext cx="17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1</a:t>
            </a:r>
            <a:endParaRPr sz="1900"/>
          </a:p>
        </p:txBody>
      </p:sp>
      <p:sp>
        <p:nvSpPr>
          <p:cNvPr id="106" name="Google Shape;106;p19"/>
          <p:cNvSpPr txBox="1"/>
          <p:nvPr/>
        </p:nvSpPr>
        <p:spPr>
          <a:xfrm>
            <a:off x="7231713" y="4625146"/>
            <a:ext cx="158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2</a:t>
            </a:r>
            <a:endParaRPr sz="1900"/>
          </a:p>
        </p:txBody>
      </p:sp>
      <p:cxnSp>
        <p:nvCxnSpPr>
          <p:cNvPr id="107" name="Google Shape;107;p19"/>
          <p:cNvCxnSpPr/>
          <p:nvPr/>
        </p:nvCxnSpPr>
        <p:spPr>
          <a:xfrm>
            <a:off x="1898528" y="4364668"/>
            <a:ext cx="0" cy="199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4525983" y="4364872"/>
            <a:ext cx="0" cy="199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4814725" y="5071552"/>
            <a:ext cx="3600" cy="127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9"/>
          <p:cNvCxnSpPr/>
          <p:nvPr/>
        </p:nvCxnSpPr>
        <p:spPr>
          <a:xfrm>
            <a:off x="8666743" y="5089660"/>
            <a:ext cx="3600" cy="127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9"/>
          <p:cNvSpPr txBox="1"/>
          <p:nvPr/>
        </p:nvSpPr>
        <p:spPr>
          <a:xfrm>
            <a:off x="10646778" y="6090212"/>
            <a:ext cx="99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time</a:t>
            </a:r>
            <a:endParaRPr sz="2000"/>
          </a:p>
        </p:txBody>
      </p:sp>
      <p:sp>
        <p:nvSpPr>
          <p:cNvPr id="112" name="Google Shape;112;p19"/>
          <p:cNvSpPr txBox="1"/>
          <p:nvPr/>
        </p:nvSpPr>
        <p:spPr>
          <a:xfrm>
            <a:off x="414500" y="39802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113" name="Google Shape;113;p19"/>
          <p:cNvSpPr txBox="1"/>
          <p:nvPr/>
        </p:nvSpPr>
        <p:spPr>
          <a:xfrm>
            <a:off x="414500" y="47270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Linearizability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547425" y="1418401"/>
            <a:ext cx="10972500" cy="2472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is linearizable if there exists semantically equivalent </a:t>
            </a:r>
            <a:r>
              <a:rPr b="1" lang="en-US"/>
              <a:t>sequential sequence </a:t>
            </a:r>
            <a:r>
              <a:rPr lang="en-US"/>
              <a:t>S such that: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f&lt;g in E ⇒ f&lt;g in S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Usually easiest when looking at </a:t>
            </a:r>
            <a:r>
              <a:rPr b="1" lang="en-US"/>
              <a:t>linearization points:</a:t>
            </a:r>
            <a:endParaRPr b="1"/>
          </a:p>
        </p:txBody>
      </p:sp>
      <p:cxnSp>
        <p:nvCxnSpPr>
          <p:cNvPr id="120" name="Google Shape;120;p20"/>
          <p:cNvCxnSpPr/>
          <p:nvPr/>
        </p:nvCxnSpPr>
        <p:spPr>
          <a:xfrm>
            <a:off x="1037178" y="43492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0"/>
          <p:cNvCxnSpPr/>
          <p:nvPr/>
        </p:nvCxnSpPr>
        <p:spPr>
          <a:xfrm>
            <a:off x="1037178" y="50896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0"/>
          <p:cNvCxnSpPr/>
          <p:nvPr/>
        </p:nvCxnSpPr>
        <p:spPr>
          <a:xfrm>
            <a:off x="1576820" y="4349293"/>
            <a:ext cx="1370100" cy="1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3" name="Google Shape;123;p20"/>
          <p:cNvCxnSpPr/>
          <p:nvPr/>
        </p:nvCxnSpPr>
        <p:spPr>
          <a:xfrm>
            <a:off x="4337326" y="4364668"/>
            <a:ext cx="41301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4" name="Google Shape;124;p20"/>
          <p:cNvCxnSpPr/>
          <p:nvPr/>
        </p:nvCxnSpPr>
        <p:spPr>
          <a:xfrm>
            <a:off x="2255076" y="5074489"/>
            <a:ext cx="2777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5" name="Google Shape;125;p20"/>
          <p:cNvCxnSpPr/>
          <p:nvPr/>
        </p:nvCxnSpPr>
        <p:spPr>
          <a:xfrm>
            <a:off x="6968472" y="5089660"/>
            <a:ext cx="2111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6" name="Google Shape;126;p20"/>
          <p:cNvSpPr txBox="1"/>
          <p:nvPr/>
        </p:nvSpPr>
        <p:spPr>
          <a:xfrm>
            <a:off x="1618524" y="3896796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o.write(1)</a:t>
            </a:r>
            <a:endParaRPr sz="1900"/>
          </a:p>
        </p:txBody>
      </p:sp>
      <p:sp>
        <p:nvSpPr>
          <p:cNvPr id="127" name="Google Shape;127;p20"/>
          <p:cNvSpPr txBox="1"/>
          <p:nvPr/>
        </p:nvSpPr>
        <p:spPr>
          <a:xfrm>
            <a:off x="2863538" y="4658559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o.write(2)</a:t>
            </a:r>
            <a:endParaRPr sz="1900"/>
          </a:p>
        </p:txBody>
      </p:sp>
      <p:sp>
        <p:nvSpPr>
          <p:cNvPr id="128" name="Google Shape;128;p20"/>
          <p:cNvSpPr txBox="1"/>
          <p:nvPr/>
        </p:nvSpPr>
        <p:spPr>
          <a:xfrm>
            <a:off x="5548276" y="3896800"/>
            <a:ext cx="17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1</a:t>
            </a:r>
            <a:endParaRPr sz="1900"/>
          </a:p>
        </p:txBody>
      </p:sp>
      <p:sp>
        <p:nvSpPr>
          <p:cNvPr id="129" name="Google Shape;129;p20"/>
          <p:cNvSpPr txBox="1"/>
          <p:nvPr/>
        </p:nvSpPr>
        <p:spPr>
          <a:xfrm>
            <a:off x="7231713" y="4625146"/>
            <a:ext cx="158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2</a:t>
            </a:r>
            <a:endParaRPr sz="1900"/>
          </a:p>
        </p:txBody>
      </p:sp>
      <p:cxnSp>
        <p:nvCxnSpPr>
          <p:cNvPr id="130" name="Google Shape;130;p20"/>
          <p:cNvCxnSpPr/>
          <p:nvPr/>
        </p:nvCxnSpPr>
        <p:spPr>
          <a:xfrm>
            <a:off x="1898528" y="4364668"/>
            <a:ext cx="0" cy="199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20"/>
          <p:cNvCxnSpPr/>
          <p:nvPr/>
        </p:nvCxnSpPr>
        <p:spPr>
          <a:xfrm>
            <a:off x="4525983" y="4364872"/>
            <a:ext cx="0" cy="199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0"/>
          <p:cNvCxnSpPr/>
          <p:nvPr/>
        </p:nvCxnSpPr>
        <p:spPr>
          <a:xfrm>
            <a:off x="4814725" y="5071552"/>
            <a:ext cx="3600" cy="127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8666743" y="5089660"/>
            <a:ext cx="3600" cy="127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0"/>
          <p:cNvSpPr txBox="1"/>
          <p:nvPr/>
        </p:nvSpPr>
        <p:spPr>
          <a:xfrm>
            <a:off x="414500" y="39802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135" name="Google Shape;135;p20"/>
          <p:cNvSpPr txBox="1"/>
          <p:nvPr/>
        </p:nvSpPr>
        <p:spPr>
          <a:xfrm>
            <a:off x="414500" y="47270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cxnSp>
        <p:nvCxnSpPr>
          <p:cNvPr id="136" name="Google Shape;136;p20"/>
          <p:cNvCxnSpPr/>
          <p:nvPr/>
        </p:nvCxnSpPr>
        <p:spPr>
          <a:xfrm>
            <a:off x="933503" y="636248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7" name="Google Shape;137;p20"/>
          <p:cNvSpPr txBox="1"/>
          <p:nvPr/>
        </p:nvSpPr>
        <p:spPr>
          <a:xfrm>
            <a:off x="1037175" y="6316500"/>
            <a:ext cx="1034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o.write(1)           &lt; o.read() → 1 &lt; o.write(2)                                       &lt; o.read() → 2</a:t>
            </a:r>
            <a:endParaRPr b="1" sz="1900"/>
          </a:p>
        </p:txBody>
      </p:sp>
      <p:sp>
        <p:nvSpPr>
          <p:cNvPr id="138" name="Google Shape;138;p20"/>
          <p:cNvSpPr txBox="1"/>
          <p:nvPr/>
        </p:nvSpPr>
        <p:spPr>
          <a:xfrm>
            <a:off x="414500" y="634409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consistency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547425" y="1418400"/>
            <a:ext cx="10972500" cy="2871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is </a:t>
            </a:r>
            <a:r>
              <a:rPr lang="en-US"/>
              <a:t>sequentially consistent</a:t>
            </a:r>
            <a:r>
              <a:rPr lang="en-US"/>
              <a:t> if there exists semantically equivalent </a:t>
            </a:r>
            <a:r>
              <a:rPr b="1" lang="en-US"/>
              <a:t>sequential sequence </a:t>
            </a:r>
            <a:r>
              <a:rPr lang="en-US"/>
              <a:t>S such that: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f&lt;g </a:t>
            </a:r>
            <a:r>
              <a:rPr b="1" lang="en-US"/>
              <a:t>on the same node</a:t>
            </a:r>
            <a:r>
              <a:rPr lang="en-US"/>
              <a:t> in E ⇒ f&lt;g in S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Can mentally “shift” the execution threads w.r.t each other, but have to keep on node order. </a:t>
            </a:r>
            <a:endParaRPr b="1"/>
          </a:p>
        </p:txBody>
      </p:sp>
      <p:cxnSp>
        <p:nvCxnSpPr>
          <p:cNvPr id="145" name="Google Shape;145;p21"/>
          <p:cNvCxnSpPr/>
          <p:nvPr/>
        </p:nvCxnSpPr>
        <p:spPr>
          <a:xfrm>
            <a:off x="1037178" y="49126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1"/>
          <p:cNvCxnSpPr/>
          <p:nvPr/>
        </p:nvCxnSpPr>
        <p:spPr>
          <a:xfrm>
            <a:off x="1037178" y="56530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1"/>
          <p:cNvCxnSpPr/>
          <p:nvPr/>
        </p:nvCxnSpPr>
        <p:spPr>
          <a:xfrm>
            <a:off x="1037178" y="635253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1576820" y="4912693"/>
            <a:ext cx="1370100" cy="1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49" name="Google Shape;149;p21"/>
          <p:cNvCxnSpPr/>
          <p:nvPr/>
        </p:nvCxnSpPr>
        <p:spPr>
          <a:xfrm flipH="1" rot="10800000">
            <a:off x="4337326" y="4926868"/>
            <a:ext cx="3057600" cy="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2255076" y="5637889"/>
            <a:ext cx="2777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1" name="Google Shape;151;p21"/>
          <p:cNvCxnSpPr/>
          <p:nvPr/>
        </p:nvCxnSpPr>
        <p:spPr>
          <a:xfrm>
            <a:off x="6968472" y="5653060"/>
            <a:ext cx="21114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2" name="Google Shape;152;p21"/>
          <p:cNvSpPr txBox="1"/>
          <p:nvPr/>
        </p:nvSpPr>
        <p:spPr>
          <a:xfrm>
            <a:off x="1618524" y="4460196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o.write(1)</a:t>
            </a:r>
            <a:endParaRPr sz="1900"/>
          </a:p>
        </p:txBody>
      </p:sp>
      <p:sp>
        <p:nvSpPr>
          <p:cNvPr id="153" name="Google Shape;153;p21"/>
          <p:cNvSpPr txBox="1"/>
          <p:nvPr/>
        </p:nvSpPr>
        <p:spPr>
          <a:xfrm>
            <a:off x="2863538" y="5221959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o.write(2)</a:t>
            </a:r>
            <a:endParaRPr sz="1900"/>
          </a:p>
        </p:txBody>
      </p:sp>
      <p:sp>
        <p:nvSpPr>
          <p:cNvPr id="154" name="Google Shape;154;p21"/>
          <p:cNvSpPr txBox="1"/>
          <p:nvPr/>
        </p:nvSpPr>
        <p:spPr>
          <a:xfrm>
            <a:off x="5548276" y="4460200"/>
            <a:ext cx="17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1</a:t>
            </a:r>
            <a:endParaRPr sz="1900"/>
          </a:p>
        </p:txBody>
      </p:sp>
      <p:sp>
        <p:nvSpPr>
          <p:cNvPr id="155" name="Google Shape;155;p21"/>
          <p:cNvSpPr txBox="1"/>
          <p:nvPr/>
        </p:nvSpPr>
        <p:spPr>
          <a:xfrm>
            <a:off x="7231713" y="5188546"/>
            <a:ext cx="158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2</a:t>
            </a:r>
            <a:endParaRPr sz="1900"/>
          </a:p>
        </p:txBody>
      </p:sp>
      <p:sp>
        <p:nvSpPr>
          <p:cNvPr id="156" name="Google Shape;156;p21"/>
          <p:cNvSpPr txBox="1"/>
          <p:nvPr/>
        </p:nvSpPr>
        <p:spPr>
          <a:xfrm>
            <a:off x="10646778" y="6090212"/>
            <a:ext cx="99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time</a:t>
            </a:r>
            <a:endParaRPr sz="2000"/>
          </a:p>
        </p:txBody>
      </p:sp>
      <p:sp>
        <p:nvSpPr>
          <p:cNvPr id="157" name="Google Shape;157;p21"/>
          <p:cNvSpPr txBox="1"/>
          <p:nvPr/>
        </p:nvSpPr>
        <p:spPr>
          <a:xfrm>
            <a:off x="414500" y="45436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158" name="Google Shape;158;p21"/>
          <p:cNvSpPr txBox="1"/>
          <p:nvPr/>
        </p:nvSpPr>
        <p:spPr>
          <a:xfrm>
            <a:off x="414500" y="52904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consistency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547425" y="1418400"/>
            <a:ext cx="10972500" cy="2871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is sequentially consistent if there exists semantically equivalent </a:t>
            </a:r>
            <a:r>
              <a:rPr b="1" lang="en-US"/>
              <a:t>sequential sequence </a:t>
            </a:r>
            <a:r>
              <a:rPr lang="en-US"/>
              <a:t>S such that: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f&lt;g </a:t>
            </a:r>
            <a:r>
              <a:rPr b="1" lang="en-US"/>
              <a:t>on the same node</a:t>
            </a:r>
            <a:r>
              <a:rPr lang="en-US"/>
              <a:t> in E ⇒ f&lt;g in S</a:t>
            </a:r>
            <a:endParaRPr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Can mentally “shift” the execution threads w.r.t each other, but have to </a:t>
            </a:r>
            <a:r>
              <a:rPr b="1" lang="en-US"/>
              <a:t>keep on node order</a:t>
            </a:r>
            <a:r>
              <a:rPr lang="en-US"/>
              <a:t>. </a:t>
            </a:r>
            <a:endParaRPr/>
          </a:p>
        </p:txBody>
      </p:sp>
      <p:cxnSp>
        <p:nvCxnSpPr>
          <p:cNvPr id="165" name="Google Shape;165;p22"/>
          <p:cNvCxnSpPr/>
          <p:nvPr/>
        </p:nvCxnSpPr>
        <p:spPr>
          <a:xfrm>
            <a:off x="1037178" y="4912693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2"/>
          <p:cNvCxnSpPr/>
          <p:nvPr/>
        </p:nvCxnSpPr>
        <p:spPr>
          <a:xfrm>
            <a:off x="1037178" y="5653060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2"/>
          <p:cNvCxnSpPr/>
          <p:nvPr/>
        </p:nvCxnSpPr>
        <p:spPr>
          <a:xfrm>
            <a:off x="1096370" y="4935868"/>
            <a:ext cx="1371900" cy="9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8" name="Google Shape;168;p22"/>
          <p:cNvCxnSpPr/>
          <p:nvPr/>
        </p:nvCxnSpPr>
        <p:spPr>
          <a:xfrm flipH="1" rot="10800000">
            <a:off x="2863551" y="4926868"/>
            <a:ext cx="2798100" cy="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9" name="Google Shape;169;p22"/>
          <p:cNvCxnSpPr/>
          <p:nvPr/>
        </p:nvCxnSpPr>
        <p:spPr>
          <a:xfrm>
            <a:off x="5859450" y="5652200"/>
            <a:ext cx="2649000" cy="2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70" name="Google Shape;170;p22"/>
          <p:cNvCxnSpPr/>
          <p:nvPr/>
        </p:nvCxnSpPr>
        <p:spPr>
          <a:xfrm flipH="1" rot="10800000">
            <a:off x="8816622" y="5652160"/>
            <a:ext cx="2120400" cy="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1" name="Google Shape;171;p22"/>
          <p:cNvSpPr txBox="1"/>
          <p:nvPr/>
        </p:nvSpPr>
        <p:spPr>
          <a:xfrm>
            <a:off x="1138074" y="4474171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o.write(1)</a:t>
            </a:r>
            <a:endParaRPr sz="1900"/>
          </a:p>
        </p:txBody>
      </p:sp>
      <p:sp>
        <p:nvSpPr>
          <p:cNvPr id="172" name="Google Shape;172;p22"/>
          <p:cNvSpPr txBox="1"/>
          <p:nvPr/>
        </p:nvSpPr>
        <p:spPr>
          <a:xfrm>
            <a:off x="6697613" y="5160909"/>
            <a:ext cx="128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o.write(2)</a:t>
            </a:r>
            <a:endParaRPr sz="1900"/>
          </a:p>
        </p:txBody>
      </p:sp>
      <p:sp>
        <p:nvSpPr>
          <p:cNvPr id="173" name="Google Shape;173;p22"/>
          <p:cNvSpPr txBox="1"/>
          <p:nvPr/>
        </p:nvSpPr>
        <p:spPr>
          <a:xfrm>
            <a:off x="3664226" y="4474175"/>
            <a:ext cx="17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1</a:t>
            </a:r>
            <a:endParaRPr sz="1900"/>
          </a:p>
        </p:txBody>
      </p:sp>
      <p:sp>
        <p:nvSpPr>
          <p:cNvPr id="174" name="Google Shape;174;p22"/>
          <p:cNvSpPr txBox="1"/>
          <p:nvPr/>
        </p:nvSpPr>
        <p:spPr>
          <a:xfrm>
            <a:off x="9125213" y="5160896"/>
            <a:ext cx="158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o.read() → 2</a:t>
            </a:r>
            <a:endParaRPr sz="1900"/>
          </a:p>
        </p:txBody>
      </p:sp>
      <p:sp>
        <p:nvSpPr>
          <p:cNvPr id="175" name="Google Shape;175;p22"/>
          <p:cNvSpPr txBox="1"/>
          <p:nvPr/>
        </p:nvSpPr>
        <p:spPr>
          <a:xfrm>
            <a:off x="414500" y="4543692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</a:t>
            </a:r>
            <a:endParaRPr sz="1600"/>
          </a:p>
        </p:txBody>
      </p:sp>
      <p:sp>
        <p:nvSpPr>
          <p:cNvPr id="176" name="Google Shape;176;p22"/>
          <p:cNvSpPr txBox="1"/>
          <p:nvPr/>
        </p:nvSpPr>
        <p:spPr>
          <a:xfrm>
            <a:off x="414500" y="5290421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</a:t>
            </a:r>
            <a:endParaRPr sz="1600"/>
          </a:p>
        </p:txBody>
      </p:sp>
      <p:sp>
        <p:nvSpPr>
          <p:cNvPr id="177" name="Google Shape;177;p22"/>
          <p:cNvSpPr/>
          <p:nvPr/>
        </p:nvSpPr>
        <p:spPr>
          <a:xfrm>
            <a:off x="5372425" y="4289708"/>
            <a:ext cx="2920300" cy="546775"/>
          </a:xfrm>
          <a:custGeom>
            <a:rect b="b" l="l" r="r" t="t"/>
            <a:pathLst>
              <a:path extrusionOk="0" h="21871" w="116812">
                <a:moveTo>
                  <a:pt x="116812" y="21871"/>
                </a:moveTo>
                <a:cubicBezTo>
                  <a:pt x="107329" y="18229"/>
                  <a:pt x="79382" y="142"/>
                  <a:pt x="59913" y="16"/>
                </a:cubicBezTo>
                <a:cubicBezTo>
                  <a:pt x="40444" y="-109"/>
                  <a:pt x="9986" y="17601"/>
                  <a:pt x="0" y="2111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78" name="Google Shape;178;p22"/>
          <p:cNvSpPr/>
          <p:nvPr/>
        </p:nvSpPr>
        <p:spPr>
          <a:xfrm>
            <a:off x="3127550" y="5878275"/>
            <a:ext cx="3824650" cy="226072"/>
          </a:xfrm>
          <a:custGeom>
            <a:rect b="b" l="l" r="r" t="t"/>
            <a:pathLst>
              <a:path extrusionOk="0" h="30153" w="152986">
                <a:moveTo>
                  <a:pt x="0" y="377"/>
                </a:moveTo>
                <a:cubicBezTo>
                  <a:pt x="13754" y="5338"/>
                  <a:pt x="57024" y="30208"/>
                  <a:pt x="82522" y="30145"/>
                </a:cubicBezTo>
                <a:cubicBezTo>
                  <a:pt x="108020" y="30082"/>
                  <a:pt x="141242" y="5024"/>
                  <a:pt x="152986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79" name="Google Shape;179;p22"/>
          <p:cNvCxnSpPr/>
          <p:nvPr/>
        </p:nvCxnSpPr>
        <p:spPr>
          <a:xfrm>
            <a:off x="1037178" y="6582758"/>
            <a:ext cx="9609600" cy="1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0" name="Google Shape;180;p22"/>
          <p:cNvSpPr txBox="1"/>
          <p:nvPr/>
        </p:nvSpPr>
        <p:spPr>
          <a:xfrm>
            <a:off x="1037175" y="6170300"/>
            <a:ext cx="10359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 </a:t>
            </a:r>
            <a:r>
              <a:rPr b="1" lang="en-US" sz="1900"/>
              <a:t>o.write(1)         &lt;  o.read() → 1                  &lt;   o.write(2)                       &lt;   o.read() → 2</a:t>
            </a:r>
            <a:endParaRPr b="1" sz="1900"/>
          </a:p>
        </p:txBody>
      </p:sp>
      <p:sp>
        <p:nvSpPr>
          <p:cNvPr id="181" name="Google Shape;181;p22"/>
          <p:cNvSpPr txBox="1"/>
          <p:nvPr/>
        </p:nvSpPr>
        <p:spPr>
          <a:xfrm>
            <a:off x="414500" y="6344096"/>
            <a:ext cx="5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